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903" r:id="rId2"/>
    <p:sldMasterId id="2147483919" r:id="rId3"/>
  </p:sldMasterIdLst>
  <p:notesMasterIdLst>
    <p:notesMasterId r:id="rId71"/>
  </p:notesMasterIdLst>
  <p:handoutMasterIdLst>
    <p:handoutMasterId r:id="rId72"/>
  </p:handoutMasterIdLst>
  <p:sldIdLst>
    <p:sldId id="972" r:id="rId4"/>
    <p:sldId id="1054" r:id="rId5"/>
    <p:sldId id="1124" r:id="rId6"/>
    <p:sldId id="1125" r:id="rId7"/>
    <p:sldId id="1067" r:id="rId8"/>
    <p:sldId id="1068" r:id="rId9"/>
    <p:sldId id="1063" r:id="rId10"/>
    <p:sldId id="1126" r:id="rId11"/>
    <p:sldId id="1127" r:id="rId12"/>
    <p:sldId id="1128" r:id="rId13"/>
    <p:sldId id="1129" r:id="rId14"/>
    <p:sldId id="1130" r:id="rId15"/>
    <p:sldId id="1131" r:id="rId16"/>
    <p:sldId id="1132" r:id="rId17"/>
    <p:sldId id="1133" r:id="rId18"/>
    <p:sldId id="1134" r:id="rId19"/>
    <p:sldId id="1135" r:id="rId20"/>
    <p:sldId id="1136" r:id="rId21"/>
    <p:sldId id="1137" r:id="rId22"/>
    <p:sldId id="1043" r:id="rId23"/>
    <p:sldId id="1138" r:id="rId24"/>
    <p:sldId id="1139" r:id="rId25"/>
    <p:sldId id="1140" r:id="rId26"/>
    <p:sldId id="1143" r:id="rId27"/>
    <p:sldId id="1044" r:id="rId28"/>
    <p:sldId id="1085" r:id="rId29"/>
    <p:sldId id="1086" r:id="rId30"/>
    <p:sldId id="1087" r:id="rId31"/>
    <p:sldId id="1045" r:id="rId32"/>
    <p:sldId id="1091" r:id="rId33"/>
    <p:sldId id="1088" r:id="rId34"/>
    <p:sldId id="1089" r:id="rId35"/>
    <p:sldId id="1092" r:id="rId36"/>
    <p:sldId id="1046" r:id="rId37"/>
    <p:sldId id="1093" r:id="rId38"/>
    <p:sldId id="1094" r:id="rId39"/>
    <p:sldId id="1095" r:id="rId40"/>
    <p:sldId id="1096" r:id="rId41"/>
    <p:sldId id="1097" r:id="rId42"/>
    <p:sldId id="1047" r:id="rId43"/>
    <p:sldId id="1098" r:id="rId44"/>
    <p:sldId id="1141" r:id="rId45"/>
    <p:sldId id="1048" r:id="rId46"/>
    <p:sldId id="1060" r:id="rId47"/>
    <p:sldId id="1107" r:id="rId48"/>
    <p:sldId id="1108" r:id="rId49"/>
    <p:sldId id="1049" r:id="rId50"/>
    <p:sldId id="1110" r:id="rId51"/>
    <p:sldId id="1109" r:id="rId52"/>
    <p:sldId id="1111" r:id="rId53"/>
    <p:sldId id="1050" r:id="rId54"/>
    <p:sldId id="1103" r:id="rId55"/>
    <p:sldId id="1104" r:id="rId56"/>
    <p:sldId id="1105" r:id="rId57"/>
    <p:sldId id="1065" r:id="rId58"/>
    <p:sldId id="1144" r:id="rId59"/>
    <p:sldId id="1113" r:id="rId60"/>
    <p:sldId id="1114" r:id="rId61"/>
    <p:sldId id="1115" r:id="rId62"/>
    <p:sldId id="1116" r:id="rId63"/>
    <p:sldId id="1117" r:id="rId64"/>
    <p:sldId id="1118" r:id="rId65"/>
    <p:sldId id="1119" r:id="rId66"/>
    <p:sldId id="1120" r:id="rId67"/>
    <p:sldId id="1121" r:id="rId68"/>
    <p:sldId id="951" r:id="rId69"/>
    <p:sldId id="1122" r:id="rId70"/>
  </p:sldIdLst>
  <p:sldSz cx="9144000" cy="5143500" type="screen16x9"/>
  <p:notesSz cx="6894513" cy="9180513"/>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8CAB"/>
    <a:srgbClr val="8064A2"/>
    <a:srgbClr val="486E88"/>
    <a:srgbClr val="62BE56"/>
    <a:srgbClr val="489D3D"/>
    <a:srgbClr val="CCC648"/>
    <a:srgbClr val="6267A6"/>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88" autoAdjust="0"/>
  </p:normalViewPr>
  <p:slideViewPr>
    <p:cSldViewPr>
      <p:cViewPr>
        <p:scale>
          <a:sx n="80" d="100"/>
          <a:sy n="80" d="100"/>
        </p:scale>
        <p:origin x="-1674" y="-60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48"/>
    </p:cViewPr>
  </p:sorterViewPr>
  <p:notesViewPr>
    <p:cSldViewPr>
      <p:cViewPr>
        <p:scale>
          <a:sx n="100" d="100"/>
          <a:sy n="100" d="100"/>
        </p:scale>
        <p:origin x="-774" y="228"/>
      </p:cViewPr>
      <p:guideLst>
        <p:guide orient="horz" pos="2892"/>
        <p:guide pos="217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[FY 14-15 Diversity Hires.xlsx]Sheet2!PivotTable1</c:name>
    <c:fmtId val="-1"/>
  </c:pivotSource>
  <c:chart>
    <c:title>
      <c:tx>
        <c:rich>
          <a:bodyPr/>
          <a:lstStyle/>
          <a:p>
            <a:pPr>
              <a:defRPr sz="1600">
                <a:solidFill>
                  <a:srgbClr val="FF0000"/>
                </a:solidFill>
              </a:defRPr>
            </a:pPr>
            <a:r>
              <a:rPr lang="en-US" sz="1600">
                <a:solidFill>
                  <a:srgbClr val="FF0000"/>
                </a:solidFill>
              </a:rPr>
              <a:t>FY 2014-2015 Hires by Race </a:t>
            </a:r>
          </a:p>
        </c:rich>
      </c:tx>
      <c:overlay val="0"/>
    </c:title>
    <c:autoTitleDeleted val="0"/>
    <c:pivotFmts>
      <c:pivotFmt>
        <c:idx val="0"/>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strRef>
              <c:f>Sheet2!$B$3</c:f>
              <c:strCache>
                <c:ptCount val="1"/>
                <c:pt idx="0">
                  <c:v>Total</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Sheet2!$A$4:$A$12</c:f>
              <c:strCache>
                <c:ptCount val="8"/>
                <c:pt idx="0">
                  <c:v>American Indian or Alaska Native (Not Hispanic or Latino)</c:v>
                </c:pt>
                <c:pt idx="1">
                  <c:v>Asian (Not Hispanic or Latino)</c:v>
                </c:pt>
                <c:pt idx="2">
                  <c:v>Black or African American (Not Hispanic or Latino)</c:v>
                </c:pt>
                <c:pt idx="3">
                  <c:v>Hispanic or Latino</c:v>
                </c:pt>
                <c:pt idx="4">
                  <c:v>Opt Out</c:v>
                </c:pt>
                <c:pt idx="5">
                  <c:v>Two or More Races (Not Hispanic or Latino)</c:v>
                </c:pt>
                <c:pt idx="6">
                  <c:v>White (Not Hispanic or Latino)</c:v>
                </c:pt>
                <c:pt idx="7">
                  <c:v>(blank)</c:v>
                </c:pt>
              </c:strCache>
            </c:strRef>
          </c:cat>
          <c:val>
            <c:numRef>
              <c:f>Sheet2!$B$4:$B$12</c:f>
              <c:numCache>
                <c:formatCode>General</c:formatCode>
                <c:ptCount val="8"/>
                <c:pt idx="0">
                  <c:v>1</c:v>
                </c:pt>
                <c:pt idx="1">
                  <c:v>78</c:v>
                </c:pt>
                <c:pt idx="2">
                  <c:v>39</c:v>
                </c:pt>
                <c:pt idx="3">
                  <c:v>62</c:v>
                </c:pt>
                <c:pt idx="4">
                  <c:v>192</c:v>
                </c:pt>
                <c:pt idx="5">
                  <c:v>14</c:v>
                </c:pt>
                <c:pt idx="6">
                  <c:v>466</c:v>
                </c:pt>
              </c:numCache>
            </c:numRef>
          </c:val>
          <c:extLst xmlns:c16r2="http://schemas.microsoft.com/office/drawing/2015/06/chart">
            <c:ext xmlns:c16="http://schemas.microsoft.com/office/drawing/2014/chart" uri="{C3380CC4-5D6E-409C-BE32-E72D297353CC}">
              <c16:uniqueId val="{00000000-D615-4188-B310-F4DF1C053B2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solidFill>
      <a:sysClr val="window" lastClr="FFFFFF"/>
    </a:solidFill>
    <a:ln w="25400" cap="flat" cmpd="sng" algn="ctr">
      <a:solidFill>
        <a:srgbClr val="4F81BD"/>
      </a:solidFill>
      <a:prstDash val="solid"/>
    </a:ln>
    <a:effectLst/>
  </c:spPr>
  <c:txPr>
    <a:bodyPr/>
    <a:lstStyle/>
    <a:p>
      <a:pPr>
        <a:defRPr sz="1200" b="1">
          <a:solidFill>
            <a:sysClr val="windowText" lastClr="000000"/>
          </a:solidFill>
          <a:latin typeface="+mn-lt"/>
          <a:ea typeface="+mn-ea"/>
          <a:cs typeface="+mn-cs"/>
        </a:defRPr>
      </a:pPr>
      <a:endParaRPr lang="en-US"/>
    </a:p>
  </c:txPr>
  <c:externalData r:id="rId2">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[FY 15-16 Diversity Hires.xlsx]Sheet2!PivotTable1</c:name>
    <c:fmtId val="-1"/>
  </c:pivotSource>
  <c:chart>
    <c:title>
      <c:tx>
        <c:rich>
          <a:bodyPr/>
          <a:lstStyle/>
          <a:p>
            <a:pPr>
              <a:defRPr/>
            </a:pPr>
            <a:r>
              <a:rPr lang="en-US" dirty="0">
                <a:solidFill>
                  <a:srgbClr val="FF0000"/>
                </a:solidFill>
              </a:rPr>
              <a:t>FY 2015-2016 Hires by Race</a:t>
            </a:r>
          </a:p>
        </c:rich>
      </c:tx>
      <c:overlay val="0"/>
    </c:title>
    <c:autoTitleDeleted val="0"/>
    <c:pivotFmts>
      <c:pivotFmt>
        <c:idx val="0"/>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marker>
          <c:symbol val="none"/>
        </c:marker>
        <c:dLbl>
          <c:idx val="0"/>
          <c:spPr/>
          <c:txPr>
            <a:bodyPr/>
            <a:lstStyle/>
            <a:p>
              <a:pPr>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strRef>
              <c:f>Sheet2!$B$3</c:f>
              <c:strCache>
                <c:ptCount val="1"/>
                <c:pt idx="0">
                  <c:v>Total</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Sheet2!$A$4:$A$13</c:f>
              <c:strCache>
                <c:ptCount val="9"/>
                <c:pt idx="0">
                  <c:v>American Indian or Alaska Native (Not Hispanic or Latino)</c:v>
                </c:pt>
                <c:pt idx="1">
                  <c:v>Asian (Not Hispanic or Latino)</c:v>
                </c:pt>
                <c:pt idx="2">
                  <c:v>Black or African American (Not Hispanic or Latino)</c:v>
                </c:pt>
                <c:pt idx="3">
                  <c:v>Hispanic or Latino</c:v>
                </c:pt>
                <c:pt idx="4">
                  <c:v>Native Hawaiian or Other Pacific Islander (Not Hispanic or Latino)</c:v>
                </c:pt>
                <c:pt idx="5">
                  <c:v>Opt Out</c:v>
                </c:pt>
                <c:pt idx="6">
                  <c:v>Two or More Races (Not Hispanic or Latino)</c:v>
                </c:pt>
                <c:pt idx="7">
                  <c:v>White (Not Hispanic or Latino)</c:v>
                </c:pt>
                <c:pt idx="8">
                  <c:v>(blank)</c:v>
                </c:pt>
              </c:strCache>
            </c:strRef>
          </c:cat>
          <c:val>
            <c:numRef>
              <c:f>Sheet2!$B$4:$B$13</c:f>
              <c:numCache>
                <c:formatCode>General</c:formatCode>
                <c:ptCount val="9"/>
                <c:pt idx="0">
                  <c:v>1</c:v>
                </c:pt>
                <c:pt idx="1">
                  <c:v>85</c:v>
                </c:pt>
                <c:pt idx="2">
                  <c:v>54</c:v>
                </c:pt>
                <c:pt idx="3">
                  <c:v>59</c:v>
                </c:pt>
                <c:pt idx="4">
                  <c:v>3</c:v>
                </c:pt>
                <c:pt idx="5">
                  <c:v>108</c:v>
                </c:pt>
                <c:pt idx="6">
                  <c:v>14</c:v>
                </c:pt>
                <c:pt idx="7">
                  <c:v>498</c:v>
                </c:pt>
              </c:numCache>
            </c:numRef>
          </c:val>
          <c:extLst xmlns:c16r2="http://schemas.microsoft.com/office/drawing/2015/06/chart">
            <c:ext xmlns:c16="http://schemas.microsoft.com/office/drawing/2014/chart" uri="{C3380CC4-5D6E-409C-BE32-E72D297353CC}">
              <c16:uniqueId val="{00000000-7D3F-4CF6-8287-79D581A813E0}"/>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b="1">
          <a:solidFill>
            <a:schemeClr val="dk1"/>
          </a:solidFill>
          <a:latin typeface="+mn-lt"/>
          <a:ea typeface="+mn-ea"/>
          <a:cs typeface="+mn-cs"/>
        </a:defRPr>
      </a:pPr>
      <a:endParaRPr lang="en-US"/>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D55DC-00DB-43DA-937E-63DE6E57EE5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9ED321B4-13E5-43E2-B22D-B98B7212E2F3}">
      <dgm:prSet custT="1"/>
      <dgm:spPr/>
      <dgm:t>
        <a:bodyPr/>
        <a:lstStyle/>
        <a:p>
          <a:pPr rtl="0"/>
          <a:r>
            <a:rPr lang="en-US" sz="1600" b="1" dirty="0" smtClean="0"/>
            <a:t>Last May’s Diversity Summit focused on organizing a coordinated effort to advance the 10 recommendations developed by the Executive Council’s Ad Hoc Work Group of Under-Represented Minorities in Academic Health Sciences, chaired by Dr. Catarina Kiefe.  </a:t>
          </a:r>
          <a:endParaRPr lang="en-US" sz="1600" b="1" dirty="0"/>
        </a:p>
      </dgm:t>
    </dgm:pt>
    <dgm:pt modelId="{AE5E1854-8595-4D85-91E6-8817422B5630}" type="parTrans" cxnId="{01683F6F-88FC-4BDA-BD81-CE0CF2870D99}">
      <dgm:prSet/>
      <dgm:spPr/>
      <dgm:t>
        <a:bodyPr/>
        <a:lstStyle/>
        <a:p>
          <a:endParaRPr lang="en-US" sz="1400" b="1"/>
        </a:p>
      </dgm:t>
    </dgm:pt>
    <dgm:pt modelId="{D6778009-8B5F-4ABC-A9A4-C59E4171D92A}" type="sibTrans" cxnId="{01683F6F-88FC-4BDA-BD81-CE0CF2870D99}">
      <dgm:prSet/>
      <dgm:spPr/>
      <dgm:t>
        <a:bodyPr/>
        <a:lstStyle/>
        <a:p>
          <a:endParaRPr lang="en-US" sz="1400" b="1"/>
        </a:p>
      </dgm:t>
    </dgm:pt>
    <dgm:pt modelId="{7F5318CF-642A-4D32-8DB4-F976768C593A}">
      <dgm:prSet custT="1"/>
      <dgm:spPr/>
      <dgm:t>
        <a:bodyPr/>
        <a:lstStyle/>
        <a:p>
          <a:pPr rtl="0"/>
          <a:r>
            <a:rPr lang="en-US" sz="1600" b="1" dirty="0" smtClean="0"/>
            <a:t>The “RACI” framework (</a:t>
          </a:r>
          <a:r>
            <a:rPr lang="en-US" sz="1600" b="1" u="sng" dirty="0" smtClean="0"/>
            <a:t>R</a:t>
          </a:r>
          <a:r>
            <a:rPr lang="en-US" sz="1600" b="1" dirty="0" smtClean="0"/>
            <a:t>esponsible – </a:t>
          </a:r>
          <a:r>
            <a:rPr lang="en-US" sz="1600" b="1" u="sng" dirty="0" smtClean="0"/>
            <a:t>A</a:t>
          </a:r>
          <a:r>
            <a:rPr lang="en-US" sz="1600" b="1" dirty="0" smtClean="0"/>
            <a:t>ccountable – </a:t>
          </a:r>
          <a:r>
            <a:rPr lang="en-US" sz="1600" b="1" u="sng" dirty="0" smtClean="0"/>
            <a:t>C</a:t>
          </a:r>
          <a:r>
            <a:rPr lang="en-US" sz="1600" b="1" dirty="0" smtClean="0"/>
            <a:t>onsult – </a:t>
          </a:r>
          <a:r>
            <a:rPr lang="en-US" sz="1600" b="1" u="sng" dirty="0" smtClean="0"/>
            <a:t>I</a:t>
          </a:r>
          <a:r>
            <a:rPr lang="en-US" sz="1600" b="1" dirty="0" smtClean="0"/>
            <a:t>nform) was used to help facilitate the session and to organize the work of the implementation process. </a:t>
          </a:r>
          <a:endParaRPr lang="en-US" sz="1600" b="1" dirty="0"/>
        </a:p>
      </dgm:t>
    </dgm:pt>
    <dgm:pt modelId="{53679CE0-DCBB-489D-9DD9-C6E69D03297F}" type="parTrans" cxnId="{2945AD1E-75B1-4158-B9FB-DDC11EC6AE10}">
      <dgm:prSet/>
      <dgm:spPr/>
      <dgm:t>
        <a:bodyPr/>
        <a:lstStyle/>
        <a:p>
          <a:endParaRPr lang="en-US" sz="1400" b="1"/>
        </a:p>
      </dgm:t>
    </dgm:pt>
    <dgm:pt modelId="{40352153-D81A-40B0-8052-ADF3D23A9AB9}" type="sibTrans" cxnId="{2945AD1E-75B1-4158-B9FB-DDC11EC6AE10}">
      <dgm:prSet/>
      <dgm:spPr/>
      <dgm:t>
        <a:bodyPr/>
        <a:lstStyle/>
        <a:p>
          <a:endParaRPr lang="en-US" sz="1400" b="1"/>
        </a:p>
      </dgm:t>
    </dgm:pt>
    <dgm:pt modelId="{CDD96470-0102-482D-95A8-9C89DCB9718D}">
      <dgm:prSet custT="1"/>
      <dgm:spPr/>
      <dgm:t>
        <a:bodyPr/>
        <a:lstStyle/>
        <a:p>
          <a:pPr rtl="0"/>
          <a:r>
            <a:rPr lang="en-US" sz="1600" b="1" dirty="0" smtClean="0"/>
            <a:t>Responsible and/or Accountable stakeholder(s) for each of the recommendations were asked to compile further information and suggested action items for discussion at today’s meeting, and respond to the following questions: </a:t>
          </a:r>
          <a:endParaRPr lang="en-US" sz="1600" b="1" dirty="0"/>
        </a:p>
      </dgm:t>
    </dgm:pt>
    <dgm:pt modelId="{53BC22A6-0D0F-4165-B8AC-1D568F72B294}" type="parTrans" cxnId="{B3E9191C-6407-48C7-B368-8BC4179D61A5}">
      <dgm:prSet/>
      <dgm:spPr/>
      <dgm:t>
        <a:bodyPr/>
        <a:lstStyle/>
        <a:p>
          <a:endParaRPr lang="en-US" sz="1400" b="1"/>
        </a:p>
      </dgm:t>
    </dgm:pt>
    <dgm:pt modelId="{D8E3A8A8-C6A7-4123-909A-9209C7750034}" type="sibTrans" cxnId="{B3E9191C-6407-48C7-B368-8BC4179D61A5}">
      <dgm:prSet/>
      <dgm:spPr/>
      <dgm:t>
        <a:bodyPr/>
        <a:lstStyle/>
        <a:p>
          <a:endParaRPr lang="en-US" sz="1400" b="1"/>
        </a:p>
      </dgm:t>
    </dgm:pt>
    <dgm:pt modelId="{1C89A29C-70BE-46D6-9430-A0316560D532}">
      <dgm:prSe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softEdge rad="31750"/>
        </a:effectLst>
      </dgm:spPr>
      <dgm:t>
        <a:bodyPr/>
        <a:lstStyle/>
        <a:p>
          <a:pPr rtl="0">
            <a:lnSpc>
              <a:spcPct val="100000"/>
            </a:lnSpc>
          </a:pPr>
          <a:r>
            <a:rPr lang="en-US" sz="1500" b="1" dirty="0" smtClean="0">
              <a:solidFill>
                <a:schemeClr val="tx2"/>
              </a:solidFill>
            </a:rPr>
            <a:t>What is the current state of the recommendation?                                                                                                                </a:t>
          </a:r>
        </a:p>
        <a:p>
          <a:pPr rtl="0">
            <a:lnSpc>
              <a:spcPct val="100000"/>
            </a:lnSpc>
          </a:pPr>
          <a:r>
            <a:rPr lang="en-US" sz="1500" b="1" dirty="0" smtClean="0">
              <a:solidFill>
                <a:schemeClr val="tx2"/>
              </a:solidFill>
            </a:rPr>
            <a:t>What is the desired future state for the recommendations?</a:t>
          </a:r>
        </a:p>
        <a:p>
          <a:pPr rtl="0">
            <a:lnSpc>
              <a:spcPct val="100000"/>
            </a:lnSpc>
          </a:pPr>
          <a:r>
            <a:rPr lang="en-US" sz="1500" b="1" dirty="0" smtClean="0">
              <a:solidFill>
                <a:schemeClr val="tx2"/>
              </a:solidFill>
            </a:rPr>
            <a:t>What are the action steps (i.e. identifying resources needs) required to accomplish that desired state?</a:t>
          </a:r>
        </a:p>
      </dgm:t>
    </dgm:pt>
    <dgm:pt modelId="{600F136D-F5B9-4E66-AACE-10CD2045E111}" type="sibTrans" cxnId="{6D664394-2623-4957-A306-63A132EB25FB}">
      <dgm:prSet/>
      <dgm:spPr/>
      <dgm:t>
        <a:bodyPr/>
        <a:lstStyle/>
        <a:p>
          <a:endParaRPr lang="en-US"/>
        </a:p>
      </dgm:t>
    </dgm:pt>
    <dgm:pt modelId="{3E68A22F-E40C-4981-B224-702A75939404}" type="parTrans" cxnId="{6D664394-2623-4957-A306-63A132EB25FB}">
      <dgm:prSet/>
      <dgm:spPr/>
      <dgm:t>
        <a:bodyPr/>
        <a:lstStyle/>
        <a:p>
          <a:endParaRPr lang="en-US"/>
        </a:p>
      </dgm:t>
    </dgm:pt>
    <dgm:pt modelId="{2DDEDD67-5A9D-4E99-BB1B-EABE0B9C262C}" type="pres">
      <dgm:prSet presAssocID="{000D55DC-00DB-43DA-937E-63DE6E57EE5D}" presName="linear" presStyleCnt="0">
        <dgm:presLayoutVars>
          <dgm:animLvl val="lvl"/>
          <dgm:resizeHandles val="exact"/>
        </dgm:presLayoutVars>
      </dgm:prSet>
      <dgm:spPr/>
      <dgm:t>
        <a:bodyPr/>
        <a:lstStyle/>
        <a:p>
          <a:endParaRPr lang="en-US"/>
        </a:p>
      </dgm:t>
    </dgm:pt>
    <dgm:pt modelId="{89D6D3D8-C959-4E33-897B-78EE1F340A75}" type="pres">
      <dgm:prSet presAssocID="{9ED321B4-13E5-43E2-B22D-B98B7212E2F3}" presName="parentText" presStyleLbl="node1" presStyleIdx="0" presStyleCnt="4">
        <dgm:presLayoutVars>
          <dgm:chMax val="0"/>
          <dgm:bulletEnabled val="1"/>
        </dgm:presLayoutVars>
      </dgm:prSet>
      <dgm:spPr/>
      <dgm:t>
        <a:bodyPr/>
        <a:lstStyle/>
        <a:p>
          <a:endParaRPr lang="en-US"/>
        </a:p>
      </dgm:t>
    </dgm:pt>
    <dgm:pt modelId="{F7B65706-3523-48DB-900D-0447FD54B175}" type="pres">
      <dgm:prSet presAssocID="{D6778009-8B5F-4ABC-A9A4-C59E4171D92A}" presName="spacer" presStyleCnt="0"/>
      <dgm:spPr/>
    </dgm:pt>
    <dgm:pt modelId="{4D3F0764-020A-4ED4-AA39-AD5F944A1A59}" type="pres">
      <dgm:prSet presAssocID="{7F5318CF-642A-4D32-8DB4-F976768C593A}" presName="parentText" presStyleLbl="node1" presStyleIdx="1" presStyleCnt="4">
        <dgm:presLayoutVars>
          <dgm:chMax val="0"/>
          <dgm:bulletEnabled val="1"/>
        </dgm:presLayoutVars>
      </dgm:prSet>
      <dgm:spPr/>
      <dgm:t>
        <a:bodyPr/>
        <a:lstStyle/>
        <a:p>
          <a:endParaRPr lang="en-US"/>
        </a:p>
      </dgm:t>
    </dgm:pt>
    <dgm:pt modelId="{C91EC205-1B27-45BB-AB2E-130C64E44FAD}" type="pres">
      <dgm:prSet presAssocID="{40352153-D81A-40B0-8052-ADF3D23A9AB9}" presName="spacer" presStyleCnt="0"/>
      <dgm:spPr/>
    </dgm:pt>
    <dgm:pt modelId="{83A6F68B-2C5E-433E-AE68-9A72E120EF8A}" type="pres">
      <dgm:prSet presAssocID="{CDD96470-0102-482D-95A8-9C89DCB9718D}" presName="parentText" presStyleLbl="node1" presStyleIdx="2" presStyleCnt="4">
        <dgm:presLayoutVars>
          <dgm:chMax val="0"/>
          <dgm:bulletEnabled val="1"/>
        </dgm:presLayoutVars>
      </dgm:prSet>
      <dgm:spPr/>
      <dgm:t>
        <a:bodyPr/>
        <a:lstStyle/>
        <a:p>
          <a:endParaRPr lang="en-US"/>
        </a:p>
      </dgm:t>
    </dgm:pt>
    <dgm:pt modelId="{2FD7362A-9993-492A-A7AB-FCC00628BF80}" type="pres">
      <dgm:prSet presAssocID="{D8E3A8A8-C6A7-4123-909A-9209C7750034}" presName="spacer" presStyleCnt="0"/>
      <dgm:spPr/>
    </dgm:pt>
    <dgm:pt modelId="{B6968286-49C3-4D03-8772-6DA3F88D1A2B}" type="pres">
      <dgm:prSet presAssocID="{1C89A29C-70BE-46D6-9430-A0316560D532}" presName="parentText" presStyleLbl="node1" presStyleIdx="3" presStyleCnt="4">
        <dgm:presLayoutVars>
          <dgm:chMax val="0"/>
          <dgm:bulletEnabled val="1"/>
        </dgm:presLayoutVars>
      </dgm:prSet>
      <dgm:spPr/>
      <dgm:t>
        <a:bodyPr/>
        <a:lstStyle/>
        <a:p>
          <a:endParaRPr lang="en-US"/>
        </a:p>
      </dgm:t>
    </dgm:pt>
  </dgm:ptLst>
  <dgm:cxnLst>
    <dgm:cxn modelId="{023644FF-D4FD-42AD-8DB0-027ADAC052C9}" type="presOf" srcId="{7F5318CF-642A-4D32-8DB4-F976768C593A}" destId="{4D3F0764-020A-4ED4-AA39-AD5F944A1A59}" srcOrd="0" destOrd="0" presId="urn:microsoft.com/office/officeart/2005/8/layout/vList2"/>
    <dgm:cxn modelId="{C02920E7-40F5-4F58-9598-8D5E0F334AB0}" type="presOf" srcId="{1C89A29C-70BE-46D6-9430-A0316560D532}" destId="{B6968286-49C3-4D03-8772-6DA3F88D1A2B}" srcOrd="0" destOrd="0" presId="urn:microsoft.com/office/officeart/2005/8/layout/vList2"/>
    <dgm:cxn modelId="{01683F6F-88FC-4BDA-BD81-CE0CF2870D99}" srcId="{000D55DC-00DB-43DA-937E-63DE6E57EE5D}" destId="{9ED321B4-13E5-43E2-B22D-B98B7212E2F3}" srcOrd="0" destOrd="0" parTransId="{AE5E1854-8595-4D85-91E6-8817422B5630}" sibTransId="{D6778009-8B5F-4ABC-A9A4-C59E4171D92A}"/>
    <dgm:cxn modelId="{33C68EAD-1E6A-424E-96A1-2059FEB10FE7}" type="presOf" srcId="{9ED321B4-13E5-43E2-B22D-B98B7212E2F3}" destId="{89D6D3D8-C959-4E33-897B-78EE1F340A75}" srcOrd="0" destOrd="0" presId="urn:microsoft.com/office/officeart/2005/8/layout/vList2"/>
    <dgm:cxn modelId="{8EE7474E-5D8B-4FA1-8462-A3F9754FA85C}" type="presOf" srcId="{CDD96470-0102-482D-95A8-9C89DCB9718D}" destId="{83A6F68B-2C5E-433E-AE68-9A72E120EF8A}" srcOrd="0" destOrd="0" presId="urn:microsoft.com/office/officeart/2005/8/layout/vList2"/>
    <dgm:cxn modelId="{6D664394-2623-4957-A306-63A132EB25FB}" srcId="{000D55DC-00DB-43DA-937E-63DE6E57EE5D}" destId="{1C89A29C-70BE-46D6-9430-A0316560D532}" srcOrd="3" destOrd="0" parTransId="{3E68A22F-E40C-4981-B224-702A75939404}" sibTransId="{600F136D-F5B9-4E66-AACE-10CD2045E111}"/>
    <dgm:cxn modelId="{90CE2A75-8844-45D0-BE17-2A194A113D9C}" type="presOf" srcId="{000D55DC-00DB-43DA-937E-63DE6E57EE5D}" destId="{2DDEDD67-5A9D-4E99-BB1B-EABE0B9C262C}" srcOrd="0" destOrd="0" presId="urn:microsoft.com/office/officeart/2005/8/layout/vList2"/>
    <dgm:cxn modelId="{B3E9191C-6407-48C7-B368-8BC4179D61A5}" srcId="{000D55DC-00DB-43DA-937E-63DE6E57EE5D}" destId="{CDD96470-0102-482D-95A8-9C89DCB9718D}" srcOrd="2" destOrd="0" parTransId="{53BC22A6-0D0F-4165-B8AC-1D568F72B294}" sibTransId="{D8E3A8A8-C6A7-4123-909A-9209C7750034}"/>
    <dgm:cxn modelId="{2945AD1E-75B1-4158-B9FB-DDC11EC6AE10}" srcId="{000D55DC-00DB-43DA-937E-63DE6E57EE5D}" destId="{7F5318CF-642A-4D32-8DB4-F976768C593A}" srcOrd="1" destOrd="0" parTransId="{53679CE0-DCBB-489D-9DD9-C6E69D03297F}" sibTransId="{40352153-D81A-40B0-8052-ADF3D23A9AB9}"/>
    <dgm:cxn modelId="{61ABB773-21F5-4A98-904B-E232FB7CCE6B}" type="presParOf" srcId="{2DDEDD67-5A9D-4E99-BB1B-EABE0B9C262C}" destId="{89D6D3D8-C959-4E33-897B-78EE1F340A75}" srcOrd="0" destOrd="0" presId="urn:microsoft.com/office/officeart/2005/8/layout/vList2"/>
    <dgm:cxn modelId="{56B8AC36-8762-4565-BBB0-09A88FD77586}" type="presParOf" srcId="{2DDEDD67-5A9D-4E99-BB1B-EABE0B9C262C}" destId="{F7B65706-3523-48DB-900D-0447FD54B175}" srcOrd="1" destOrd="0" presId="urn:microsoft.com/office/officeart/2005/8/layout/vList2"/>
    <dgm:cxn modelId="{5DDC86C9-3AE0-400C-9FF9-CD97DDB4F553}" type="presParOf" srcId="{2DDEDD67-5A9D-4E99-BB1B-EABE0B9C262C}" destId="{4D3F0764-020A-4ED4-AA39-AD5F944A1A59}" srcOrd="2" destOrd="0" presId="urn:microsoft.com/office/officeart/2005/8/layout/vList2"/>
    <dgm:cxn modelId="{BF9E55D1-3BD0-482A-81AA-980757970EE8}" type="presParOf" srcId="{2DDEDD67-5A9D-4E99-BB1B-EABE0B9C262C}" destId="{C91EC205-1B27-45BB-AB2E-130C64E44FAD}" srcOrd="3" destOrd="0" presId="urn:microsoft.com/office/officeart/2005/8/layout/vList2"/>
    <dgm:cxn modelId="{3619A72C-251B-4EA5-A166-06B45EA1C663}" type="presParOf" srcId="{2DDEDD67-5A9D-4E99-BB1B-EABE0B9C262C}" destId="{83A6F68B-2C5E-433E-AE68-9A72E120EF8A}" srcOrd="4" destOrd="0" presId="urn:microsoft.com/office/officeart/2005/8/layout/vList2"/>
    <dgm:cxn modelId="{3362ADE2-0648-4D92-A34C-DEFB6340DE72}" type="presParOf" srcId="{2DDEDD67-5A9D-4E99-BB1B-EABE0B9C262C}" destId="{2FD7362A-9993-492A-A7AB-FCC00628BF80}" srcOrd="5" destOrd="0" presId="urn:microsoft.com/office/officeart/2005/8/layout/vList2"/>
    <dgm:cxn modelId="{FF534BB6-E5D7-4DA7-AD15-D8379B50F53E}" type="presParOf" srcId="{2DDEDD67-5A9D-4E99-BB1B-EABE0B9C262C}" destId="{B6968286-49C3-4D03-8772-6DA3F88D1A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D55DC-00DB-43DA-937E-63DE6E57EE5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9ED321B4-13E5-43E2-B22D-B98B7212E2F3}">
      <dgm:prSet custT="1"/>
      <dgm:spPr/>
      <dgm:t>
        <a:bodyPr/>
        <a:lstStyle/>
        <a:p>
          <a:pPr algn="ctr" rtl="0"/>
          <a:r>
            <a:rPr lang="en-US" sz="4000" b="1" dirty="0" smtClean="0"/>
            <a:t>Agreements</a:t>
          </a:r>
          <a:r>
            <a:rPr lang="en-US" sz="3200" b="1" dirty="0" smtClean="0"/>
            <a:t> </a:t>
          </a:r>
          <a:endParaRPr lang="en-US" sz="3200" b="1" dirty="0"/>
        </a:p>
      </dgm:t>
    </dgm:pt>
    <dgm:pt modelId="{AE5E1854-8595-4D85-91E6-8817422B5630}" type="parTrans" cxnId="{01683F6F-88FC-4BDA-BD81-CE0CF2870D99}">
      <dgm:prSet/>
      <dgm:spPr/>
      <dgm:t>
        <a:bodyPr/>
        <a:lstStyle/>
        <a:p>
          <a:endParaRPr lang="en-US" sz="1800" b="1"/>
        </a:p>
      </dgm:t>
    </dgm:pt>
    <dgm:pt modelId="{D6778009-8B5F-4ABC-A9A4-C59E4171D92A}" type="sibTrans" cxnId="{01683F6F-88FC-4BDA-BD81-CE0CF2870D99}">
      <dgm:prSet/>
      <dgm:spPr/>
      <dgm:t>
        <a:bodyPr/>
        <a:lstStyle/>
        <a:p>
          <a:endParaRPr lang="en-US" sz="1800" b="1"/>
        </a:p>
      </dgm:t>
    </dgm:pt>
    <dgm:pt modelId="{7F5318CF-642A-4D32-8DB4-F976768C593A}">
      <dgm:prSet custT="1"/>
      <dgm:spPr/>
      <dgm:t>
        <a:bodyPr/>
        <a:lstStyle/>
        <a:p>
          <a:pPr algn="ctr" rtl="0"/>
          <a:r>
            <a:rPr lang="en-US" sz="4000" b="1" dirty="0" smtClean="0"/>
            <a:t>Process</a:t>
          </a:r>
          <a:endParaRPr lang="en-US" sz="4000" b="1" dirty="0"/>
        </a:p>
      </dgm:t>
    </dgm:pt>
    <dgm:pt modelId="{53679CE0-DCBB-489D-9DD9-C6E69D03297F}" type="parTrans" cxnId="{2945AD1E-75B1-4158-B9FB-DDC11EC6AE10}">
      <dgm:prSet/>
      <dgm:spPr/>
      <dgm:t>
        <a:bodyPr/>
        <a:lstStyle/>
        <a:p>
          <a:endParaRPr lang="en-US" sz="1800" b="1"/>
        </a:p>
      </dgm:t>
    </dgm:pt>
    <dgm:pt modelId="{40352153-D81A-40B0-8052-ADF3D23A9AB9}" type="sibTrans" cxnId="{2945AD1E-75B1-4158-B9FB-DDC11EC6AE10}">
      <dgm:prSet/>
      <dgm:spPr/>
      <dgm:t>
        <a:bodyPr/>
        <a:lstStyle/>
        <a:p>
          <a:endParaRPr lang="en-US" sz="1800" b="1"/>
        </a:p>
      </dgm:t>
    </dgm:pt>
    <dgm:pt modelId="{CDD96470-0102-482D-95A8-9C89DCB9718D}">
      <dgm:prSet custT="1"/>
      <dgm:spPr/>
      <dgm:t>
        <a:bodyPr/>
        <a:lstStyle/>
        <a:p>
          <a:pPr algn="ctr" rtl="0"/>
          <a:r>
            <a:rPr lang="en-US" sz="4000" b="1" dirty="0" smtClean="0"/>
            <a:t>Definitions</a:t>
          </a:r>
          <a:endParaRPr lang="en-US" sz="4000" b="1" dirty="0"/>
        </a:p>
      </dgm:t>
    </dgm:pt>
    <dgm:pt modelId="{53BC22A6-0D0F-4165-B8AC-1D568F72B294}" type="parTrans" cxnId="{B3E9191C-6407-48C7-B368-8BC4179D61A5}">
      <dgm:prSet/>
      <dgm:spPr/>
      <dgm:t>
        <a:bodyPr/>
        <a:lstStyle/>
        <a:p>
          <a:endParaRPr lang="en-US" sz="1800" b="1"/>
        </a:p>
      </dgm:t>
    </dgm:pt>
    <dgm:pt modelId="{D8E3A8A8-C6A7-4123-909A-9209C7750034}" type="sibTrans" cxnId="{B3E9191C-6407-48C7-B368-8BC4179D61A5}">
      <dgm:prSet/>
      <dgm:spPr/>
      <dgm:t>
        <a:bodyPr/>
        <a:lstStyle/>
        <a:p>
          <a:endParaRPr lang="en-US" sz="1800" b="1"/>
        </a:p>
      </dgm:t>
    </dgm:pt>
    <dgm:pt modelId="{141D86CC-5A35-4EEE-8C3E-9EAA2F4AE757}">
      <dgm:prSet custT="1"/>
      <dgm:spPr/>
      <dgm:t>
        <a:bodyPr/>
        <a:lstStyle/>
        <a:p>
          <a:pPr algn="ctr" rtl="0"/>
          <a:r>
            <a:rPr lang="en-US" sz="4000" b="1" dirty="0" smtClean="0"/>
            <a:t> Profiles</a:t>
          </a:r>
          <a:endParaRPr lang="en-US" sz="4000" b="1" dirty="0"/>
        </a:p>
      </dgm:t>
    </dgm:pt>
    <dgm:pt modelId="{856C2F2A-97AA-4C95-A37B-02FBA1B5CCF8}" type="parTrans" cxnId="{43EA623C-C42B-471C-A36A-A28A8FE6143B}">
      <dgm:prSet/>
      <dgm:spPr/>
      <dgm:t>
        <a:bodyPr/>
        <a:lstStyle/>
        <a:p>
          <a:endParaRPr lang="en-US"/>
        </a:p>
      </dgm:t>
    </dgm:pt>
    <dgm:pt modelId="{BBCF3919-5D4F-4EC1-A012-774E754DCC29}" type="sibTrans" cxnId="{43EA623C-C42B-471C-A36A-A28A8FE6143B}">
      <dgm:prSet/>
      <dgm:spPr/>
      <dgm:t>
        <a:bodyPr/>
        <a:lstStyle/>
        <a:p>
          <a:endParaRPr lang="en-US"/>
        </a:p>
      </dgm:t>
    </dgm:pt>
    <dgm:pt modelId="{2DDEDD67-5A9D-4E99-BB1B-EABE0B9C262C}" type="pres">
      <dgm:prSet presAssocID="{000D55DC-00DB-43DA-937E-63DE6E57EE5D}" presName="linear" presStyleCnt="0">
        <dgm:presLayoutVars>
          <dgm:animLvl val="lvl"/>
          <dgm:resizeHandles val="exact"/>
        </dgm:presLayoutVars>
      </dgm:prSet>
      <dgm:spPr/>
      <dgm:t>
        <a:bodyPr/>
        <a:lstStyle/>
        <a:p>
          <a:endParaRPr lang="en-US"/>
        </a:p>
      </dgm:t>
    </dgm:pt>
    <dgm:pt modelId="{89D6D3D8-C959-4E33-897B-78EE1F340A75}" type="pres">
      <dgm:prSet presAssocID="{9ED321B4-13E5-43E2-B22D-B98B7212E2F3}" presName="parentText" presStyleLbl="node1" presStyleIdx="0" presStyleCnt="4" custScaleY="51318" custLinFactNeighborY="4183">
        <dgm:presLayoutVars>
          <dgm:chMax val="0"/>
          <dgm:bulletEnabled val="1"/>
        </dgm:presLayoutVars>
      </dgm:prSet>
      <dgm:spPr/>
      <dgm:t>
        <a:bodyPr/>
        <a:lstStyle/>
        <a:p>
          <a:endParaRPr lang="en-US"/>
        </a:p>
      </dgm:t>
    </dgm:pt>
    <dgm:pt modelId="{F7B65706-3523-48DB-900D-0447FD54B175}" type="pres">
      <dgm:prSet presAssocID="{D6778009-8B5F-4ABC-A9A4-C59E4171D92A}" presName="spacer" presStyleCnt="0"/>
      <dgm:spPr/>
      <dgm:t>
        <a:bodyPr/>
        <a:lstStyle/>
        <a:p>
          <a:endParaRPr lang="en-US"/>
        </a:p>
      </dgm:t>
    </dgm:pt>
    <dgm:pt modelId="{4D3F0764-020A-4ED4-AA39-AD5F944A1A59}" type="pres">
      <dgm:prSet presAssocID="{7F5318CF-642A-4D32-8DB4-F976768C593A}" presName="parentText" presStyleLbl="node1" presStyleIdx="1" presStyleCnt="4" custScaleY="57198" custLinFactNeighborX="1020" custLinFactNeighborY="-394">
        <dgm:presLayoutVars>
          <dgm:chMax val="0"/>
          <dgm:bulletEnabled val="1"/>
        </dgm:presLayoutVars>
      </dgm:prSet>
      <dgm:spPr/>
      <dgm:t>
        <a:bodyPr/>
        <a:lstStyle/>
        <a:p>
          <a:endParaRPr lang="en-US"/>
        </a:p>
      </dgm:t>
    </dgm:pt>
    <dgm:pt modelId="{C91EC205-1B27-45BB-AB2E-130C64E44FAD}" type="pres">
      <dgm:prSet presAssocID="{40352153-D81A-40B0-8052-ADF3D23A9AB9}" presName="spacer" presStyleCnt="0"/>
      <dgm:spPr/>
      <dgm:t>
        <a:bodyPr/>
        <a:lstStyle/>
        <a:p>
          <a:endParaRPr lang="en-US"/>
        </a:p>
      </dgm:t>
    </dgm:pt>
    <dgm:pt modelId="{83A6F68B-2C5E-433E-AE68-9A72E120EF8A}" type="pres">
      <dgm:prSet presAssocID="{CDD96470-0102-482D-95A8-9C89DCB9718D}" presName="parentText" presStyleLbl="node1" presStyleIdx="2" presStyleCnt="4" custScaleY="54643">
        <dgm:presLayoutVars>
          <dgm:chMax val="0"/>
          <dgm:bulletEnabled val="1"/>
        </dgm:presLayoutVars>
      </dgm:prSet>
      <dgm:spPr/>
      <dgm:t>
        <a:bodyPr/>
        <a:lstStyle/>
        <a:p>
          <a:endParaRPr lang="en-US"/>
        </a:p>
      </dgm:t>
    </dgm:pt>
    <dgm:pt modelId="{FE09FA36-FEFD-4E04-9DB0-DC5A730A5A8A}" type="pres">
      <dgm:prSet presAssocID="{D8E3A8A8-C6A7-4123-909A-9209C7750034}" presName="spacer" presStyleCnt="0"/>
      <dgm:spPr/>
    </dgm:pt>
    <dgm:pt modelId="{372E47BA-BFA2-4F24-9722-7C9F70799076}" type="pres">
      <dgm:prSet presAssocID="{141D86CC-5A35-4EEE-8C3E-9EAA2F4AE757}" presName="parentText" presStyleLbl="node1" presStyleIdx="3" presStyleCnt="4" custScaleY="59200" custLinFactNeighborY="-17611">
        <dgm:presLayoutVars>
          <dgm:chMax val="0"/>
          <dgm:bulletEnabled val="1"/>
        </dgm:presLayoutVars>
      </dgm:prSet>
      <dgm:spPr/>
      <dgm:t>
        <a:bodyPr/>
        <a:lstStyle/>
        <a:p>
          <a:endParaRPr lang="en-US"/>
        </a:p>
      </dgm:t>
    </dgm:pt>
  </dgm:ptLst>
  <dgm:cxnLst>
    <dgm:cxn modelId="{A6ABC67D-6FDC-44C0-8C14-A58A0388CC7C}" type="presOf" srcId="{000D55DC-00DB-43DA-937E-63DE6E57EE5D}" destId="{2DDEDD67-5A9D-4E99-BB1B-EABE0B9C262C}" srcOrd="0" destOrd="0" presId="urn:microsoft.com/office/officeart/2005/8/layout/vList2"/>
    <dgm:cxn modelId="{43EA623C-C42B-471C-A36A-A28A8FE6143B}" srcId="{000D55DC-00DB-43DA-937E-63DE6E57EE5D}" destId="{141D86CC-5A35-4EEE-8C3E-9EAA2F4AE757}" srcOrd="3" destOrd="0" parTransId="{856C2F2A-97AA-4C95-A37B-02FBA1B5CCF8}" sibTransId="{BBCF3919-5D4F-4EC1-A012-774E754DCC29}"/>
    <dgm:cxn modelId="{01683F6F-88FC-4BDA-BD81-CE0CF2870D99}" srcId="{000D55DC-00DB-43DA-937E-63DE6E57EE5D}" destId="{9ED321B4-13E5-43E2-B22D-B98B7212E2F3}" srcOrd="0" destOrd="0" parTransId="{AE5E1854-8595-4D85-91E6-8817422B5630}" sibTransId="{D6778009-8B5F-4ABC-A9A4-C59E4171D92A}"/>
    <dgm:cxn modelId="{103DF781-2F8F-4661-B6D6-C11879816600}" type="presOf" srcId="{9ED321B4-13E5-43E2-B22D-B98B7212E2F3}" destId="{89D6D3D8-C959-4E33-897B-78EE1F340A75}" srcOrd="0" destOrd="0" presId="urn:microsoft.com/office/officeart/2005/8/layout/vList2"/>
    <dgm:cxn modelId="{1F6A10BC-00C7-4A8B-8684-B10FA4DD394A}" type="presOf" srcId="{CDD96470-0102-482D-95A8-9C89DCB9718D}" destId="{83A6F68B-2C5E-433E-AE68-9A72E120EF8A}" srcOrd="0" destOrd="0" presId="urn:microsoft.com/office/officeart/2005/8/layout/vList2"/>
    <dgm:cxn modelId="{EF3BB47B-5EEC-4EA5-A633-2BBF3B2465BC}" type="presOf" srcId="{141D86CC-5A35-4EEE-8C3E-9EAA2F4AE757}" destId="{372E47BA-BFA2-4F24-9722-7C9F70799076}" srcOrd="0" destOrd="0" presId="urn:microsoft.com/office/officeart/2005/8/layout/vList2"/>
    <dgm:cxn modelId="{335CAAFD-2947-4847-870F-15E1FDE2FB50}" type="presOf" srcId="{7F5318CF-642A-4D32-8DB4-F976768C593A}" destId="{4D3F0764-020A-4ED4-AA39-AD5F944A1A59}" srcOrd="0" destOrd="0" presId="urn:microsoft.com/office/officeart/2005/8/layout/vList2"/>
    <dgm:cxn modelId="{B3E9191C-6407-48C7-B368-8BC4179D61A5}" srcId="{000D55DC-00DB-43DA-937E-63DE6E57EE5D}" destId="{CDD96470-0102-482D-95A8-9C89DCB9718D}" srcOrd="2" destOrd="0" parTransId="{53BC22A6-0D0F-4165-B8AC-1D568F72B294}" sibTransId="{D8E3A8A8-C6A7-4123-909A-9209C7750034}"/>
    <dgm:cxn modelId="{2945AD1E-75B1-4158-B9FB-DDC11EC6AE10}" srcId="{000D55DC-00DB-43DA-937E-63DE6E57EE5D}" destId="{7F5318CF-642A-4D32-8DB4-F976768C593A}" srcOrd="1" destOrd="0" parTransId="{53679CE0-DCBB-489D-9DD9-C6E69D03297F}" sibTransId="{40352153-D81A-40B0-8052-ADF3D23A9AB9}"/>
    <dgm:cxn modelId="{9C4304AA-20A8-4D93-A42F-7B90EB3FF397}" type="presParOf" srcId="{2DDEDD67-5A9D-4E99-BB1B-EABE0B9C262C}" destId="{89D6D3D8-C959-4E33-897B-78EE1F340A75}" srcOrd="0" destOrd="0" presId="urn:microsoft.com/office/officeart/2005/8/layout/vList2"/>
    <dgm:cxn modelId="{8F3985A9-2C0B-4B36-983A-2AB3101192DF}" type="presParOf" srcId="{2DDEDD67-5A9D-4E99-BB1B-EABE0B9C262C}" destId="{F7B65706-3523-48DB-900D-0447FD54B175}" srcOrd="1" destOrd="0" presId="urn:microsoft.com/office/officeart/2005/8/layout/vList2"/>
    <dgm:cxn modelId="{C9A5706E-B0E7-474C-B25B-148FF481968F}" type="presParOf" srcId="{2DDEDD67-5A9D-4E99-BB1B-EABE0B9C262C}" destId="{4D3F0764-020A-4ED4-AA39-AD5F944A1A59}" srcOrd="2" destOrd="0" presId="urn:microsoft.com/office/officeart/2005/8/layout/vList2"/>
    <dgm:cxn modelId="{6B1EB4F8-1535-46F3-8609-A52BC08045C7}" type="presParOf" srcId="{2DDEDD67-5A9D-4E99-BB1B-EABE0B9C262C}" destId="{C91EC205-1B27-45BB-AB2E-130C64E44FAD}" srcOrd="3" destOrd="0" presId="urn:microsoft.com/office/officeart/2005/8/layout/vList2"/>
    <dgm:cxn modelId="{440A273F-F4D7-4B99-9960-416A4A38C182}" type="presParOf" srcId="{2DDEDD67-5A9D-4E99-BB1B-EABE0B9C262C}" destId="{83A6F68B-2C5E-433E-AE68-9A72E120EF8A}" srcOrd="4" destOrd="0" presId="urn:microsoft.com/office/officeart/2005/8/layout/vList2"/>
    <dgm:cxn modelId="{045B5422-92D1-4781-A895-3699C437530A}" type="presParOf" srcId="{2DDEDD67-5A9D-4E99-BB1B-EABE0B9C262C}" destId="{FE09FA36-FEFD-4E04-9DB0-DC5A730A5A8A}" srcOrd="5" destOrd="0" presId="urn:microsoft.com/office/officeart/2005/8/layout/vList2"/>
    <dgm:cxn modelId="{DFEADFBD-005B-4B95-855F-4CEF87513C41}" type="presParOf" srcId="{2DDEDD67-5A9D-4E99-BB1B-EABE0B9C262C}" destId="{372E47BA-BFA2-4F24-9722-7C9F707990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D55DC-00DB-43DA-937E-63DE6E57EE5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9ED321B4-13E5-43E2-B22D-B98B7212E2F3}">
      <dgm:prSet custT="1"/>
      <dgm:spPr/>
      <dgm:t>
        <a:bodyPr/>
        <a:lstStyle/>
        <a:p>
          <a:pPr rtl="0"/>
          <a:r>
            <a:rPr lang="en-US" sz="1800" b="1" u="sng" dirty="0" smtClean="0"/>
            <a:t>Underrepresented in Medicine</a:t>
          </a:r>
          <a:r>
            <a:rPr lang="en-US" sz="1800" b="1" dirty="0" smtClean="0"/>
            <a:t>: Those racial and ethnic populations that are underrepresented in the medical profession relative to their numbers in the general population.  AAMC (2004)</a:t>
          </a:r>
          <a:endParaRPr lang="en-US" sz="1800" b="1" dirty="0"/>
        </a:p>
      </dgm:t>
    </dgm:pt>
    <dgm:pt modelId="{AE5E1854-8595-4D85-91E6-8817422B5630}" type="parTrans" cxnId="{01683F6F-88FC-4BDA-BD81-CE0CF2870D99}">
      <dgm:prSet/>
      <dgm:spPr/>
      <dgm:t>
        <a:bodyPr/>
        <a:lstStyle/>
        <a:p>
          <a:endParaRPr lang="en-US" sz="1800" b="1"/>
        </a:p>
      </dgm:t>
    </dgm:pt>
    <dgm:pt modelId="{D6778009-8B5F-4ABC-A9A4-C59E4171D92A}" type="sibTrans" cxnId="{01683F6F-88FC-4BDA-BD81-CE0CF2870D99}">
      <dgm:prSet/>
      <dgm:spPr/>
      <dgm:t>
        <a:bodyPr/>
        <a:lstStyle/>
        <a:p>
          <a:endParaRPr lang="en-US" sz="1800" b="1"/>
        </a:p>
      </dgm:t>
    </dgm:pt>
    <dgm:pt modelId="{7F5318CF-642A-4D32-8DB4-F976768C593A}">
      <dgm:prSet custT="1"/>
      <dgm:spPr/>
      <dgm:t>
        <a:bodyPr/>
        <a:lstStyle/>
        <a:p>
          <a:pPr rtl="0"/>
          <a:r>
            <a:rPr lang="en-US" sz="1800" b="1" u="sng" dirty="0" smtClean="0"/>
            <a:t>Availability (faculty, staff): </a:t>
          </a:r>
          <a:r>
            <a:rPr lang="en-US" sz="1800" b="1" dirty="0" smtClean="0"/>
            <a:t>An analysis that identifies the numbers of protected-class members available to work in the appropriate labor markets in given jobs. Determined by census data, labor market data and data from educational institutions.  </a:t>
          </a:r>
          <a:endParaRPr lang="en-US" sz="1800" b="1" dirty="0"/>
        </a:p>
      </dgm:t>
    </dgm:pt>
    <dgm:pt modelId="{53679CE0-DCBB-489D-9DD9-C6E69D03297F}" type="parTrans" cxnId="{2945AD1E-75B1-4158-B9FB-DDC11EC6AE10}">
      <dgm:prSet/>
      <dgm:spPr/>
      <dgm:t>
        <a:bodyPr/>
        <a:lstStyle/>
        <a:p>
          <a:endParaRPr lang="en-US" sz="1800" b="1"/>
        </a:p>
      </dgm:t>
    </dgm:pt>
    <dgm:pt modelId="{40352153-D81A-40B0-8052-ADF3D23A9AB9}" type="sibTrans" cxnId="{2945AD1E-75B1-4158-B9FB-DDC11EC6AE10}">
      <dgm:prSet/>
      <dgm:spPr/>
      <dgm:t>
        <a:bodyPr/>
        <a:lstStyle/>
        <a:p>
          <a:endParaRPr lang="en-US" sz="1800" b="1"/>
        </a:p>
      </dgm:t>
    </dgm:pt>
    <dgm:pt modelId="{CDD96470-0102-482D-95A8-9C89DCB9718D}">
      <dgm:prSet custT="1"/>
      <dgm:spPr/>
      <dgm:t>
        <a:bodyPr/>
        <a:lstStyle/>
        <a:p>
          <a:pPr rtl="0"/>
          <a:r>
            <a:rPr lang="en-US" sz="1800" b="1" u="sng" dirty="0" smtClean="0"/>
            <a:t>Availability (students):  </a:t>
          </a:r>
          <a:r>
            <a:rPr lang="en-US" sz="1800" b="1" dirty="0" smtClean="0"/>
            <a:t>An analysis of underrepresented groups that are qualified for admission to a particular educational institution. Determined by census data and graduation rates. </a:t>
          </a:r>
          <a:endParaRPr lang="en-US" sz="1800" b="1" dirty="0"/>
        </a:p>
      </dgm:t>
    </dgm:pt>
    <dgm:pt modelId="{53BC22A6-0D0F-4165-B8AC-1D568F72B294}" type="parTrans" cxnId="{B3E9191C-6407-48C7-B368-8BC4179D61A5}">
      <dgm:prSet/>
      <dgm:spPr/>
      <dgm:t>
        <a:bodyPr/>
        <a:lstStyle/>
        <a:p>
          <a:endParaRPr lang="en-US" sz="1800" b="1"/>
        </a:p>
      </dgm:t>
    </dgm:pt>
    <dgm:pt modelId="{D8E3A8A8-C6A7-4123-909A-9209C7750034}" type="sibTrans" cxnId="{B3E9191C-6407-48C7-B368-8BC4179D61A5}">
      <dgm:prSet/>
      <dgm:spPr/>
      <dgm:t>
        <a:bodyPr/>
        <a:lstStyle/>
        <a:p>
          <a:endParaRPr lang="en-US" sz="1800" b="1"/>
        </a:p>
      </dgm:t>
    </dgm:pt>
    <dgm:pt modelId="{2DDEDD67-5A9D-4E99-BB1B-EABE0B9C262C}" type="pres">
      <dgm:prSet presAssocID="{000D55DC-00DB-43DA-937E-63DE6E57EE5D}" presName="linear" presStyleCnt="0">
        <dgm:presLayoutVars>
          <dgm:animLvl val="lvl"/>
          <dgm:resizeHandles val="exact"/>
        </dgm:presLayoutVars>
      </dgm:prSet>
      <dgm:spPr/>
      <dgm:t>
        <a:bodyPr/>
        <a:lstStyle/>
        <a:p>
          <a:endParaRPr lang="en-US"/>
        </a:p>
      </dgm:t>
    </dgm:pt>
    <dgm:pt modelId="{89D6D3D8-C959-4E33-897B-78EE1F340A75}" type="pres">
      <dgm:prSet presAssocID="{9ED321B4-13E5-43E2-B22D-B98B7212E2F3}" presName="parentText" presStyleLbl="node1" presStyleIdx="0" presStyleCnt="3">
        <dgm:presLayoutVars>
          <dgm:chMax val="0"/>
          <dgm:bulletEnabled val="1"/>
        </dgm:presLayoutVars>
      </dgm:prSet>
      <dgm:spPr/>
      <dgm:t>
        <a:bodyPr/>
        <a:lstStyle/>
        <a:p>
          <a:endParaRPr lang="en-US"/>
        </a:p>
      </dgm:t>
    </dgm:pt>
    <dgm:pt modelId="{F7B65706-3523-48DB-900D-0447FD54B175}" type="pres">
      <dgm:prSet presAssocID="{D6778009-8B5F-4ABC-A9A4-C59E4171D92A}" presName="spacer" presStyleCnt="0"/>
      <dgm:spPr/>
      <dgm:t>
        <a:bodyPr/>
        <a:lstStyle/>
        <a:p>
          <a:endParaRPr lang="en-US"/>
        </a:p>
      </dgm:t>
    </dgm:pt>
    <dgm:pt modelId="{4D3F0764-020A-4ED4-AA39-AD5F944A1A59}" type="pres">
      <dgm:prSet presAssocID="{7F5318CF-642A-4D32-8DB4-F976768C593A}" presName="parentText" presStyleLbl="node1" presStyleIdx="1" presStyleCnt="3">
        <dgm:presLayoutVars>
          <dgm:chMax val="0"/>
          <dgm:bulletEnabled val="1"/>
        </dgm:presLayoutVars>
      </dgm:prSet>
      <dgm:spPr/>
      <dgm:t>
        <a:bodyPr/>
        <a:lstStyle/>
        <a:p>
          <a:endParaRPr lang="en-US"/>
        </a:p>
      </dgm:t>
    </dgm:pt>
    <dgm:pt modelId="{C91EC205-1B27-45BB-AB2E-130C64E44FAD}" type="pres">
      <dgm:prSet presAssocID="{40352153-D81A-40B0-8052-ADF3D23A9AB9}" presName="spacer" presStyleCnt="0"/>
      <dgm:spPr/>
      <dgm:t>
        <a:bodyPr/>
        <a:lstStyle/>
        <a:p>
          <a:endParaRPr lang="en-US"/>
        </a:p>
      </dgm:t>
    </dgm:pt>
    <dgm:pt modelId="{83A6F68B-2C5E-433E-AE68-9A72E120EF8A}" type="pres">
      <dgm:prSet presAssocID="{CDD96470-0102-482D-95A8-9C89DCB9718D}" presName="parentText" presStyleLbl="node1" presStyleIdx="2" presStyleCnt="3">
        <dgm:presLayoutVars>
          <dgm:chMax val="0"/>
          <dgm:bulletEnabled val="1"/>
        </dgm:presLayoutVars>
      </dgm:prSet>
      <dgm:spPr/>
      <dgm:t>
        <a:bodyPr/>
        <a:lstStyle/>
        <a:p>
          <a:endParaRPr lang="en-US"/>
        </a:p>
      </dgm:t>
    </dgm:pt>
  </dgm:ptLst>
  <dgm:cxnLst>
    <dgm:cxn modelId="{7CD730A2-AC5D-4B2E-9F76-C6B0A620AF8D}" type="presOf" srcId="{7F5318CF-642A-4D32-8DB4-F976768C593A}" destId="{4D3F0764-020A-4ED4-AA39-AD5F944A1A59}" srcOrd="0" destOrd="0" presId="urn:microsoft.com/office/officeart/2005/8/layout/vList2"/>
    <dgm:cxn modelId="{FAED51F7-C83F-48BE-8296-796483A8F403}" type="presOf" srcId="{000D55DC-00DB-43DA-937E-63DE6E57EE5D}" destId="{2DDEDD67-5A9D-4E99-BB1B-EABE0B9C262C}" srcOrd="0" destOrd="0" presId="urn:microsoft.com/office/officeart/2005/8/layout/vList2"/>
    <dgm:cxn modelId="{01683F6F-88FC-4BDA-BD81-CE0CF2870D99}" srcId="{000D55DC-00DB-43DA-937E-63DE6E57EE5D}" destId="{9ED321B4-13E5-43E2-B22D-B98B7212E2F3}" srcOrd="0" destOrd="0" parTransId="{AE5E1854-8595-4D85-91E6-8817422B5630}" sibTransId="{D6778009-8B5F-4ABC-A9A4-C59E4171D92A}"/>
    <dgm:cxn modelId="{BC49BA3C-11EA-4081-86CE-380251E789A1}" type="presOf" srcId="{9ED321B4-13E5-43E2-B22D-B98B7212E2F3}" destId="{89D6D3D8-C959-4E33-897B-78EE1F340A75}" srcOrd="0" destOrd="0" presId="urn:microsoft.com/office/officeart/2005/8/layout/vList2"/>
    <dgm:cxn modelId="{3669CDBA-9E92-46A9-A506-6DBACAE0BFD7}" type="presOf" srcId="{CDD96470-0102-482D-95A8-9C89DCB9718D}" destId="{83A6F68B-2C5E-433E-AE68-9A72E120EF8A}" srcOrd="0" destOrd="0" presId="urn:microsoft.com/office/officeart/2005/8/layout/vList2"/>
    <dgm:cxn modelId="{B3E9191C-6407-48C7-B368-8BC4179D61A5}" srcId="{000D55DC-00DB-43DA-937E-63DE6E57EE5D}" destId="{CDD96470-0102-482D-95A8-9C89DCB9718D}" srcOrd="2" destOrd="0" parTransId="{53BC22A6-0D0F-4165-B8AC-1D568F72B294}" sibTransId="{D8E3A8A8-C6A7-4123-909A-9209C7750034}"/>
    <dgm:cxn modelId="{2945AD1E-75B1-4158-B9FB-DDC11EC6AE10}" srcId="{000D55DC-00DB-43DA-937E-63DE6E57EE5D}" destId="{7F5318CF-642A-4D32-8DB4-F976768C593A}" srcOrd="1" destOrd="0" parTransId="{53679CE0-DCBB-489D-9DD9-C6E69D03297F}" sibTransId="{40352153-D81A-40B0-8052-ADF3D23A9AB9}"/>
    <dgm:cxn modelId="{3729ED91-E524-457A-ADE0-D829BD6BB944}" type="presParOf" srcId="{2DDEDD67-5A9D-4E99-BB1B-EABE0B9C262C}" destId="{89D6D3D8-C959-4E33-897B-78EE1F340A75}" srcOrd="0" destOrd="0" presId="urn:microsoft.com/office/officeart/2005/8/layout/vList2"/>
    <dgm:cxn modelId="{F1DC7983-9BDA-45FA-8297-0595A33E1DCE}" type="presParOf" srcId="{2DDEDD67-5A9D-4E99-BB1B-EABE0B9C262C}" destId="{F7B65706-3523-48DB-900D-0447FD54B175}" srcOrd="1" destOrd="0" presId="urn:microsoft.com/office/officeart/2005/8/layout/vList2"/>
    <dgm:cxn modelId="{1C4490C1-C301-4912-B0EF-46D3C7BB4477}" type="presParOf" srcId="{2DDEDD67-5A9D-4E99-BB1B-EABE0B9C262C}" destId="{4D3F0764-020A-4ED4-AA39-AD5F944A1A59}" srcOrd="2" destOrd="0" presId="urn:microsoft.com/office/officeart/2005/8/layout/vList2"/>
    <dgm:cxn modelId="{A29E4E36-356C-4BEA-982B-2B6FCB49B9F4}" type="presParOf" srcId="{2DDEDD67-5A9D-4E99-BB1B-EABE0B9C262C}" destId="{C91EC205-1B27-45BB-AB2E-130C64E44FAD}" srcOrd="3" destOrd="0" presId="urn:microsoft.com/office/officeart/2005/8/layout/vList2"/>
    <dgm:cxn modelId="{421D8BDF-61E9-48A1-8FB0-2C569268FDA7}" type="presParOf" srcId="{2DDEDD67-5A9D-4E99-BB1B-EABE0B9C262C}" destId="{83A6F68B-2C5E-433E-AE68-9A72E120EF8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D55DC-00DB-43DA-937E-63DE6E57EE5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9ED321B4-13E5-43E2-B22D-B98B7212E2F3}">
      <dgm:prSet/>
      <dgm:spPr/>
      <dgm:t>
        <a:bodyPr/>
        <a:lstStyle/>
        <a:p>
          <a:pPr rtl="0"/>
          <a:r>
            <a:rPr lang="en-US" b="1" dirty="0" smtClean="0"/>
            <a:t>2016 UMMS Workforce Profile</a:t>
          </a:r>
          <a:endParaRPr lang="en-US" b="1" dirty="0"/>
        </a:p>
      </dgm:t>
    </dgm:pt>
    <dgm:pt modelId="{AE5E1854-8595-4D85-91E6-8817422B5630}" type="parTrans" cxnId="{01683F6F-88FC-4BDA-BD81-CE0CF2870D99}">
      <dgm:prSet/>
      <dgm:spPr/>
      <dgm:t>
        <a:bodyPr/>
        <a:lstStyle/>
        <a:p>
          <a:endParaRPr lang="en-US" b="1"/>
        </a:p>
      </dgm:t>
    </dgm:pt>
    <dgm:pt modelId="{D6778009-8B5F-4ABC-A9A4-C59E4171D92A}" type="sibTrans" cxnId="{01683F6F-88FC-4BDA-BD81-CE0CF2870D99}">
      <dgm:prSet/>
      <dgm:spPr/>
      <dgm:t>
        <a:bodyPr/>
        <a:lstStyle/>
        <a:p>
          <a:endParaRPr lang="en-US" b="1"/>
        </a:p>
      </dgm:t>
    </dgm:pt>
    <dgm:pt modelId="{7F5318CF-642A-4D32-8DB4-F976768C593A}">
      <dgm:prSet/>
      <dgm:spPr/>
      <dgm:t>
        <a:bodyPr/>
        <a:lstStyle/>
        <a:p>
          <a:pPr rtl="0"/>
          <a:r>
            <a:rPr lang="en-US" b="1" dirty="0" smtClean="0"/>
            <a:t>UMMS Student Profiles </a:t>
          </a:r>
          <a:endParaRPr lang="en-US" b="1" dirty="0"/>
        </a:p>
      </dgm:t>
    </dgm:pt>
    <dgm:pt modelId="{53679CE0-DCBB-489D-9DD9-C6E69D03297F}" type="parTrans" cxnId="{2945AD1E-75B1-4158-B9FB-DDC11EC6AE10}">
      <dgm:prSet/>
      <dgm:spPr/>
      <dgm:t>
        <a:bodyPr/>
        <a:lstStyle/>
        <a:p>
          <a:endParaRPr lang="en-US" b="1"/>
        </a:p>
      </dgm:t>
    </dgm:pt>
    <dgm:pt modelId="{40352153-D81A-40B0-8052-ADF3D23A9AB9}" type="sibTrans" cxnId="{2945AD1E-75B1-4158-B9FB-DDC11EC6AE10}">
      <dgm:prSet/>
      <dgm:spPr/>
      <dgm:t>
        <a:bodyPr/>
        <a:lstStyle/>
        <a:p>
          <a:endParaRPr lang="en-US" b="1"/>
        </a:p>
      </dgm:t>
    </dgm:pt>
    <dgm:pt modelId="{CDD96470-0102-482D-95A8-9C89DCB9718D}">
      <dgm:prSet/>
      <dgm:spPr/>
      <dgm:t>
        <a:bodyPr/>
        <a:lstStyle/>
        <a:p>
          <a:pPr rtl="0"/>
          <a:r>
            <a:rPr lang="en-US" b="1" dirty="0" smtClean="0"/>
            <a:t>GME Residents Profile</a:t>
          </a:r>
          <a:endParaRPr lang="en-US" b="1" dirty="0"/>
        </a:p>
      </dgm:t>
    </dgm:pt>
    <dgm:pt modelId="{53BC22A6-0D0F-4165-B8AC-1D568F72B294}" type="parTrans" cxnId="{B3E9191C-6407-48C7-B368-8BC4179D61A5}">
      <dgm:prSet/>
      <dgm:spPr/>
      <dgm:t>
        <a:bodyPr/>
        <a:lstStyle/>
        <a:p>
          <a:endParaRPr lang="en-US" b="1"/>
        </a:p>
      </dgm:t>
    </dgm:pt>
    <dgm:pt modelId="{D8E3A8A8-C6A7-4123-909A-9209C7750034}" type="sibTrans" cxnId="{B3E9191C-6407-48C7-B368-8BC4179D61A5}">
      <dgm:prSet/>
      <dgm:spPr/>
      <dgm:t>
        <a:bodyPr/>
        <a:lstStyle/>
        <a:p>
          <a:endParaRPr lang="en-US" b="1"/>
        </a:p>
      </dgm:t>
    </dgm:pt>
    <dgm:pt modelId="{D4ABFE85-5B11-495C-ABDE-895038FA6041}">
      <dgm:prSet/>
      <dgm:spPr/>
      <dgm:t>
        <a:bodyPr/>
        <a:lstStyle/>
        <a:p>
          <a:pPr rtl="0"/>
          <a:r>
            <a:rPr lang="en-US" b="1" dirty="0" smtClean="0"/>
            <a:t>UMMS Student/Resident Conversion to Faculty</a:t>
          </a:r>
          <a:endParaRPr lang="en-US" b="1" dirty="0"/>
        </a:p>
      </dgm:t>
    </dgm:pt>
    <dgm:pt modelId="{2CB94904-D369-442C-A15A-DE848BA722E1}" type="parTrans" cxnId="{375A49F5-0488-4A43-BA5F-4B34B2C9149B}">
      <dgm:prSet/>
      <dgm:spPr/>
      <dgm:t>
        <a:bodyPr/>
        <a:lstStyle/>
        <a:p>
          <a:endParaRPr lang="en-US" b="1"/>
        </a:p>
      </dgm:t>
    </dgm:pt>
    <dgm:pt modelId="{C6EDC739-67AB-4402-9966-86FB46B64B5C}" type="sibTrans" cxnId="{375A49F5-0488-4A43-BA5F-4B34B2C9149B}">
      <dgm:prSet/>
      <dgm:spPr/>
      <dgm:t>
        <a:bodyPr/>
        <a:lstStyle/>
        <a:p>
          <a:endParaRPr lang="en-US" b="1"/>
        </a:p>
      </dgm:t>
    </dgm:pt>
    <dgm:pt modelId="{2BA840F1-EB83-4DCF-9E6D-9C66CA85D315}">
      <dgm:prSet/>
      <dgm:spPr/>
      <dgm:t>
        <a:bodyPr/>
        <a:lstStyle/>
        <a:p>
          <a:pPr rtl="0"/>
          <a:r>
            <a:rPr lang="en-US" b="1" dirty="0" smtClean="0"/>
            <a:t>UMMS Workforce Demographics Profile Trends </a:t>
          </a:r>
          <a:endParaRPr lang="en-US" b="1" dirty="0"/>
        </a:p>
      </dgm:t>
    </dgm:pt>
    <dgm:pt modelId="{376E9602-DE5C-4C3D-911D-05B3E864CCC6}" type="parTrans" cxnId="{4018DF64-5A28-4715-9001-5746997DF051}">
      <dgm:prSet/>
      <dgm:spPr/>
      <dgm:t>
        <a:bodyPr/>
        <a:lstStyle/>
        <a:p>
          <a:endParaRPr lang="en-US" b="1"/>
        </a:p>
      </dgm:t>
    </dgm:pt>
    <dgm:pt modelId="{295FC13B-D3C2-4F51-83DE-40930288FF27}" type="sibTrans" cxnId="{4018DF64-5A28-4715-9001-5746997DF051}">
      <dgm:prSet/>
      <dgm:spPr/>
      <dgm:t>
        <a:bodyPr/>
        <a:lstStyle/>
        <a:p>
          <a:endParaRPr lang="en-US" b="1"/>
        </a:p>
      </dgm:t>
    </dgm:pt>
    <dgm:pt modelId="{2DDEDD67-5A9D-4E99-BB1B-EABE0B9C262C}" type="pres">
      <dgm:prSet presAssocID="{000D55DC-00DB-43DA-937E-63DE6E57EE5D}" presName="linear" presStyleCnt="0">
        <dgm:presLayoutVars>
          <dgm:animLvl val="lvl"/>
          <dgm:resizeHandles val="exact"/>
        </dgm:presLayoutVars>
      </dgm:prSet>
      <dgm:spPr/>
      <dgm:t>
        <a:bodyPr/>
        <a:lstStyle/>
        <a:p>
          <a:endParaRPr lang="en-US"/>
        </a:p>
      </dgm:t>
    </dgm:pt>
    <dgm:pt modelId="{89D6D3D8-C959-4E33-897B-78EE1F340A75}" type="pres">
      <dgm:prSet presAssocID="{9ED321B4-13E5-43E2-B22D-B98B7212E2F3}" presName="parentText" presStyleLbl="node1" presStyleIdx="0" presStyleCnt="5">
        <dgm:presLayoutVars>
          <dgm:chMax val="0"/>
          <dgm:bulletEnabled val="1"/>
        </dgm:presLayoutVars>
      </dgm:prSet>
      <dgm:spPr/>
      <dgm:t>
        <a:bodyPr/>
        <a:lstStyle/>
        <a:p>
          <a:endParaRPr lang="en-US"/>
        </a:p>
      </dgm:t>
    </dgm:pt>
    <dgm:pt modelId="{F7B65706-3523-48DB-900D-0447FD54B175}" type="pres">
      <dgm:prSet presAssocID="{D6778009-8B5F-4ABC-A9A4-C59E4171D92A}" presName="spacer" presStyleCnt="0"/>
      <dgm:spPr/>
      <dgm:t>
        <a:bodyPr/>
        <a:lstStyle/>
        <a:p>
          <a:endParaRPr lang="en-US"/>
        </a:p>
      </dgm:t>
    </dgm:pt>
    <dgm:pt modelId="{F1B6EB7E-15CA-461A-98B3-3C8B9012A071}" type="pres">
      <dgm:prSet presAssocID="{2BA840F1-EB83-4DCF-9E6D-9C66CA85D315}" presName="parentText" presStyleLbl="node1" presStyleIdx="1" presStyleCnt="5">
        <dgm:presLayoutVars>
          <dgm:chMax val="0"/>
          <dgm:bulletEnabled val="1"/>
        </dgm:presLayoutVars>
      </dgm:prSet>
      <dgm:spPr/>
      <dgm:t>
        <a:bodyPr/>
        <a:lstStyle/>
        <a:p>
          <a:endParaRPr lang="en-US"/>
        </a:p>
      </dgm:t>
    </dgm:pt>
    <dgm:pt modelId="{6FE27876-829B-4FAA-B660-3815B44E78AA}" type="pres">
      <dgm:prSet presAssocID="{295FC13B-D3C2-4F51-83DE-40930288FF27}" presName="spacer" presStyleCnt="0"/>
      <dgm:spPr/>
      <dgm:t>
        <a:bodyPr/>
        <a:lstStyle/>
        <a:p>
          <a:endParaRPr lang="en-US"/>
        </a:p>
      </dgm:t>
    </dgm:pt>
    <dgm:pt modelId="{4D3F0764-020A-4ED4-AA39-AD5F944A1A59}" type="pres">
      <dgm:prSet presAssocID="{7F5318CF-642A-4D32-8DB4-F976768C593A}" presName="parentText" presStyleLbl="node1" presStyleIdx="2" presStyleCnt="5">
        <dgm:presLayoutVars>
          <dgm:chMax val="0"/>
          <dgm:bulletEnabled val="1"/>
        </dgm:presLayoutVars>
      </dgm:prSet>
      <dgm:spPr/>
      <dgm:t>
        <a:bodyPr/>
        <a:lstStyle/>
        <a:p>
          <a:endParaRPr lang="en-US"/>
        </a:p>
      </dgm:t>
    </dgm:pt>
    <dgm:pt modelId="{C91EC205-1B27-45BB-AB2E-130C64E44FAD}" type="pres">
      <dgm:prSet presAssocID="{40352153-D81A-40B0-8052-ADF3D23A9AB9}" presName="spacer" presStyleCnt="0"/>
      <dgm:spPr/>
      <dgm:t>
        <a:bodyPr/>
        <a:lstStyle/>
        <a:p>
          <a:endParaRPr lang="en-US"/>
        </a:p>
      </dgm:t>
    </dgm:pt>
    <dgm:pt modelId="{83A6F68B-2C5E-433E-AE68-9A72E120EF8A}" type="pres">
      <dgm:prSet presAssocID="{CDD96470-0102-482D-95A8-9C89DCB9718D}" presName="parentText" presStyleLbl="node1" presStyleIdx="3" presStyleCnt="5">
        <dgm:presLayoutVars>
          <dgm:chMax val="0"/>
          <dgm:bulletEnabled val="1"/>
        </dgm:presLayoutVars>
      </dgm:prSet>
      <dgm:spPr/>
      <dgm:t>
        <a:bodyPr/>
        <a:lstStyle/>
        <a:p>
          <a:endParaRPr lang="en-US"/>
        </a:p>
      </dgm:t>
    </dgm:pt>
    <dgm:pt modelId="{5A2C31C5-B9E4-4EA6-B87E-39C28E1103CB}" type="pres">
      <dgm:prSet presAssocID="{D8E3A8A8-C6A7-4123-909A-9209C7750034}" presName="spacer" presStyleCnt="0"/>
      <dgm:spPr/>
      <dgm:t>
        <a:bodyPr/>
        <a:lstStyle/>
        <a:p>
          <a:endParaRPr lang="en-US"/>
        </a:p>
      </dgm:t>
    </dgm:pt>
    <dgm:pt modelId="{789F6ABF-612D-4152-809D-525074EB667A}" type="pres">
      <dgm:prSet presAssocID="{D4ABFE85-5B11-495C-ABDE-895038FA6041}" presName="parentText" presStyleLbl="node1" presStyleIdx="4" presStyleCnt="5">
        <dgm:presLayoutVars>
          <dgm:chMax val="0"/>
          <dgm:bulletEnabled val="1"/>
        </dgm:presLayoutVars>
      </dgm:prSet>
      <dgm:spPr/>
      <dgm:t>
        <a:bodyPr/>
        <a:lstStyle/>
        <a:p>
          <a:endParaRPr lang="en-US"/>
        </a:p>
      </dgm:t>
    </dgm:pt>
  </dgm:ptLst>
  <dgm:cxnLst>
    <dgm:cxn modelId="{01683F6F-88FC-4BDA-BD81-CE0CF2870D99}" srcId="{000D55DC-00DB-43DA-937E-63DE6E57EE5D}" destId="{9ED321B4-13E5-43E2-B22D-B98B7212E2F3}" srcOrd="0" destOrd="0" parTransId="{AE5E1854-8595-4D85-91E6-8817422B5630}" sibTransId="{D6778009-8B5F-4ABC-A9A4-C59E4171D92A}"/>
    <dgm:cxn modelId="{0C38420B-1D95-4D6C-94D3-0528DF3699B9}" type="presOf" srcId="{CDD96470-0102-482D-95A8-9C89DCB9718D}" destId="{83A6F68B-2C5E-433E-AE68-9A72E120EF8A}" srcOrd="0" destOrd="0" presId="urn:microsoft.com/office/officeart/2005/8/layout/vList2"/>
    <dgm:cxn modelId="{CE99B4CB-350A-41AA-990E-7273C8F999A4}" type="presOf" srcId="{D4ABFE85-5B11-495C-ABDE-895038FA6041}" destId="{789F6ABF-612D-4152-809D-525074EB667A}" srcOrd="0" destOrd="0" presId="urn:microsoft.com/office/officeart/2005/8/layout/vList2"/>
    <dgm:cxn modelId="{4018DF64-5A28-4715-9001-5746997DF051}" srcId="{000D55DC-00DB-43DA-937E-63DE6E57EE5D}" destId="{2BA840F1-EB83-4DCF-9E6D-9C66CA85D315}" srcOrd="1" destOrd="0" parTransId="{376E9602-DE5C-4C3D-911D-05B3E864CCC6}" sibTransId="{295FC13B-D3C2-4F51-83DE-40930288FF27}"/>
    <dgm:cxn modelId="{AB9B7C43-9989-488F-87D5-F8C3D6E7EDA2}" type="presOf" srcId="{2BA840F1-EB83-4DCF-9E6D-9C66CA85D315}" destId="{F1B6EB7E-15CA-461A-98B3-3C8B9012A071}" srcOrd="0" destOrd="0" presId="urn:microsoft.com/office/officeart/2005/8/layout/vList2"/>
    <dgm:cxn modelId="{375A49F5-0488-4A43-BA5F-4B34B2C9149B}" srcId="{000D55DC-00DB-43DA-937E-63DE6E57EE5D}" destId="{D4ABFE85-5B11-495C-ABDE-895038FA6041}" srcOrd="4" destOrd="0" parTransId="{2CB94904-D369-442C-A15A-DE848BA722E1}" sibTransId="{C6EDC739-67AB-4402-9966-86FB46B64B5C}"/>
    <dgm:cxn modelId="{2945AD1E-75B1-4158-B9FB-DDC11EC6AE10}" srcId="{000D55DC-00DB-43DA-937E-63DE6E57EE5D}" destId="{7F5318CF-642A-4D32-8DB4-F976768C593A}" srcOrd="2" destOrd="0" parTransId="{53679CE0-DCBB-489D-9DD9-C6E69D03297F}" sibTransId="{40352153-D81A-40B0-8052-ADF3D23A9AB9}"/>
    <dgm:cxn modelId="{1817623E-F11D-46B1-9D6C-0E41B1EF2530}" type="presOf" srcId="{7F5318CF-642A-4D32-8DB4-F976768C593A}" destId="{4D3F0764-020A-4ED4-AA39-AD5F944A1A59}" srcOrd="0" destOrd="0" presId="urn:microsoft.com/office/officeart/2005/8/layout/vList2"/>
    <dgm:cxn modelId="{C57A27A2-5969-41F3-A462-ADB3D186FFE8}" type="presOf" srcId="{9ED321B4-13E5-43E2-B22D-B98B7212E2F3}" destId="{89D6D3D8-C959-4E33-897B-78EE1F340A75}" srcOrd="0" destOrd="0" presId="urn:microsoft.com/office/officeart/2005/8/layout/vList2"/>
    <dgm:cxn modelId="{E2489F70-01DD-484A-93F3-4D70A5ACB3F8}" type="presOf" srcId="{000D55DC-00DB-43DA-937E-63DE6E57EE5D}" destId="{2DDEDD67-5A9D-4E99-BB1B-EABE0B9C262C}" srcOrd="0" destOrd="0" presId="urn:microsoft.com/office/officeart/2005/8/layout/vList2"/>
    <dgm:cxn modelId="{B3E9191C-6407-48C7-B368-8BC4179D61A5}" srcId="{000D55DC-00DB-43DA-937E-63DE6E57EE5D}" destId="{CDD96470-0102-482D-95A8-9C89DCB9718D}" srcOrd="3" destOrd="0" parTransId="{53BC22A6-0D0F-4165-B8AC-1D568F72B294}" sibTransId="{D8E3A8A8-C6A7-4123-909A-9209C7750034}"/>
    <dgm:cxn modelId="{070B83C4-FC2C-47F7-8916-743836D1CFCC}" type="presParOf" srcId="{2DDEDD67-5A9D-4E99-BB1B-EABE0B9C262C}" destId="{89D6D3D8-C959-4E33-897B-78EE1F340A75}" srcOrd="0" destOrd="0" presId="urn:microsoft.com/office/officeart/2005/8/layout/vList2"/>
    <dgm:cxn modelId="{2ED16294-941B-4297-BDDA-4F44D989E006}" type="presParOf" srcId="{2DDEDD67-5A9D-4E99-BB1B-EABE0B9C262C}" destId="{F7B65706-3523-48DB-900D-0447FD54B175}" srcOrd="1" destOrd="0" presId="urn:microsoft.com/office/officeart/2005/8/layout/vList2"/>
    <dgm:cxn modelId="{1BD26910-D7E3-49A5-BE85-A1D0410B5482}" type="presParOf" srcId="{2DDEDD67-5A9D-4E99-BB1B-EABE0B9C262C}" destId="{F1B6EB7E-15CA-461A-98B3-3C8B9012A071}" srcOrd="2" destOrd="0" presId="urn:microsoft.com/office/officeart/2005/8/layout/vList2"/>
    <dgm:cxn modelId="{BAEA6710-4179-4AA4-A1D9-04DAAB33B641}" type="presParOf" srcId="{2DDEDD67-5A9D-4E99-BB1B-EABE0B9C262C}" destId="{6FE27876-829B-4FAA-B660-3815B44E78AA}" srcOrd="3" destOrd="0" presId="urn:microsoft.com/office/officeart/2005/8/layout/vList2"/>
    <dgm:cxn modelId="{3A9FF93C-9E23-4E90-BE56-1968C990D005}" type="presParOf" srcId="{2DDEDD67-5A9D-4E99-BB1B-EABE0B9C262C}" destId="{4D3F0764-020A-4ED4-AA39-AD5F944A1A59}" srcOrd="4" destOrd="0" presId="urn:microsoft.com/office/officeart/2005/8/layout/vList2"/>
    <dgm:cxn modelId="{7AB88EBC-9E65-4C29-9E54-7B1496F4F8E0}" type="presParOf" srcId="{2DDEDD67-5A9D-4E99-BB1B-EABE0B9C262C}" destId="{C91EC205-1B27-45BB-AB2E-130C64E44FAD}" srcOrd="5" destOrd="0" presId="urn:microsoft.com/office/officeart/2005/8/layout/vList2"/>
    <dgm:cxn modelId="{30F91B4B-A1B9-4E40-B24D-5CD431631F58}" type="presParOf" srcId="{2DDEDD67-5A9D-4E99-BB1B-EABE0B9C262C}" destId="{83A6F68B-2C5E-433E-AE68-9A72E120EF8A}" srcOrd="6" destOrd="0" presId="urn:microsoft.com/office/officeart/2005/8/layout/vList2"/>
    <dgm:cxn modelId="{833AEF87-7255-4C8B-B59E-E64D6DB4AD3E}" type="presParOf" srcId="{2DDEDD67-5A9D-4E99-BB1B-EABE0B9C262C}" destId="{5A2C31C5-B9E4-4EA6-B87E-39C28E1103CB}" srcOrd="7" destOrd="0" presId="urn:microsoft.com/office/officeart/2005/8/layout/vList2"/>
    <dgm:cxn modelId="{45CB4B10-00CE-4138-8611-A952369598E0}" type="presParOf" srcId="{2DDEDD67-5A9D-4E99-BB1B-EABE0B9C262C}" destId="{789F6ABF-612D-4152-809D-525074EB66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D55DC-00DB-43DA-937E-63DE6E57EE5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2DDEDD67-5A9D-4E99-BB1B-EABE0B9C262C}" type="pres">
      <dgm:prSet presAssocID="{000D55DC-00DB-43DA-937E-63DE6E57EE5D}" presName="linear" presStyleCnt="0">
        <dgm:presLayoutVars>
          <dgm:animLvl val="lvl"/>
          <dgm:resizeHandles val="exact"/>
        </dgm:presLayoutVars>
      </dgm:prSet>
      <dgm:spPr/>
      <dgm:t>
        <a:bodyPr/>
        <a:lstStyle/>
        <a:p>
          <a:endParaRPr lang="en-US"/>
        </a:p>
      </dgm:t>
    </dgm:pt>
  </dgm:ptLst>
  <dgm:cxnLst>
    <dgm:cxn modelId="{CB59EAEA-AAC3-4F6E-BE5E-B67DA93B32C1}" type="presOf" srcId="{000D55DC-00DB-43DA-937E-63DE6E57EE5D}" destId="{2DDEDD67-5A9D-4E99-BB1B-EABE0B9C26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D3D8-C959-4E33-897B-78EE1F340A75}">
      <dsp:nvSpPr>
        <dsp:cNvPr id="0" name=""/>
        <dsp:cNvSpPr/>
      </dsp:nvSpPr>
      <dsp:spPr>
        <a:xfrm>
          <a:off x="0" y="3059"/>
          <a:ext cx="8961120" cy="110565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Last May’s Diversity Summit focused on organizing a coordinated effort to advance the 10 recommendations developed by the Executive Council’s Ad Hoc Work Group of Under-Represented Minorities in Academic Health Sciences, chaired by Dr. Catarina Kiefe.  </a:t>
          </a:r>
          <a:endParaRPr lang="en-US" sz="1600" b="1" kern="1200" dirty="0"/>
        </a:p>
      </dsp:txBody>
      <dsp:txXfrm>
        <a:off x="53973" y="57032"/>
        <a:ext cx="8853174" cy="997704"/>
      </dsp:txXfrm>
    </dsp:sp>
    <dsp:sp modelId="{4D3F0764-020A-4ED4-AA39-AD5F944A1A59}">
      <dsp:nvSpPr>
        <dsp:cNvPr id="0" name=""/>
        <dsp:cNvSpPr/>
      </dsp:nvSpPr>
      <dsp:spPr>
        <a:xfrm>
          <a:off x="0" y="1125989"/>
          <a:ext cx="8961120" cy="110565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The “RACI” framework (</a:t>
          </a:r>
          <a:r>
            <a:rPr lang="en-US" sz="1600" b="1" u="sng" kern="1200" dirty="0" smtClean="0"/>
            <a:t>R</a:t>
          </a:r>
          <a:r>
            <a:rPr lang="en-US" sz="1600" b="1" kern="1200" dirty="0" smtClean="0"/>
            <a:t>esponsible – </a:t>
          </a:r>
          <a:r>
            <a:rPr lang="en-US" sz="1600" b="1" u="sng" kern="1200" dirty="0" smtClean="0"/>
            <a:t>A</a:t>
          </a:r>
          <a:r>
            <a:rPr lang="en-US" sz="1600" b="1" kern="1200" dirty="0" smtClean="0"/>
            <a:t>ccountable – </a:t>
          </a:r>
          <a:r>
            <a:rPr lang="en-US" sz="1600" b="1" u="sng" kern="1200" dirty="0" smtClean="0"/>
            <a:t>C</a:t>
          </a:r>
          <a:r>
            <a:rPr lang="en-US" sz="1600" b="1" kern="1200" dirty="0" smtClean="0"/>
            <a:t>onsult – </a:t>
          </a:r>
          <a:r>
            <a:rPr lang="en-US" sz="1600" b="1" u="sng" kern="1200" dirty="0" smtClean="0"/>
            <a:t>I</a:t>
          </a:r>
          <a:r>
            <a:rPr lang="en-US" sz="1600" b="1" kern="1200" dirty="0" smtClean="0"/>
            <a:t>nform) was used to help facilitate the session and to organize the work of the implementation process. </a:t>
          </a:r>
          <a:endParaRPr lang="en-US" sz="1600" b="1" kern="1200" dirty="0"/>
        </a:p>
      </dsp:txBody>
      <dsp:txXfrm>
        <a:off x="53973" y="1179962"/>
        <a:ext cx="8853174" cy="997704"/>
      </dsp:txXfrm>
    </dsp:sp>
    <dsp:sp modelId="{83A6F68B-2C5E-433E-AE68-9A72E120EF8A}">
      <dsp:nvSpPr>
        <dsp:cNvPr id="0" name=""/>
        <dsp:cNvSpPr/>
      </dsp:nvSpPr>
      <dsp:spPr>
        <a:xfrm>
          <a:off x="0" y="2248919"/>
          <a:ext cx="8961120" cy="110565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Responsible and/or Accountable stakeholder(s) for each of the recommendations were asked to compile further information and suggested action items for discussion at today’s meeting, and respond to the following questions: </a:t>
          </a:r>
          <a:endParaRPr lang="en-US" sz="1600" b="1" kern="1200" dirty="0"/>
        </a:p>
      </dsp:txBody>
      <dsp:txXfrm>
        <a:off x="53973" y="2302892"/>
        <a:ext cx="8853174" cy="997704"/>
      </dsp:txXfrm>
    </dsp:sp>
    <dsp:sp modelId="{B6968286-49C3-4D03-8772-6DA3F88D1A2B}">
      <dsp:nvSpPr>
        <dsp:cNvPr id="0" name=""/>
        <dsp:cNvSpPr/>
      </dsp:nvSpPr>
      <dsp:spPr>
        <a:xfrm>
          <a:off x="0" y="3371850"/>
          <a:ext cx="8961120" cy="1105650"/>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softEdge rad="31750"/>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100000"/>
            </a:lnSpc>
            <a:spcBef>
              <a:spcPct val="0"/>
            </a:spcBef>
            <a:spcAft>
              <a:spcPct val="35000"/>
            </a:spcAft>
          </a:pPr>
          <a:r>
            <a:rPr lang="en-US" sz="1500" b="1" kern="1200" dirty="0" smtClean="0">
              <a:solidFill>
                <a:schemeClr val="tx2"/>
              </a:solidFill>
            </a:rPr>
            <a:t>What is the current state of the recommendation?                                                                                                                </a:t>
          </a:r>
        </a:p>
        <a:p>
          <a:pPr lvl="0" algn="l" defTabSz="666750" rtl="0">
            <a:lnSpc>
              <a:spcPct val="100000"/>
            </a:lnSpc>
            <a:spcBef>
              <a:spcPct val="0"/>
            </a:spcBef>
            <a:spcAft>
              <a:spcPct val="35000"/>
            </a:spcAft>
          </a:pPr>
          <a:r>
            <a:rPr lang="en-US" sz="1500" b="1" kern="1200" dirty="0" smtClean="0">
              <a:solidFill>
                <a:schemeClr val="tx2"/>
              </a:solidFill>
            </a:rPr>
            <a:t>What is the desired future state for the recommendations?</a:t>
          </a:r>
        </a:p>
        <a:p>
          <a:pPr lvl="0" algn="l" defTabSz="666750" rtl="0">
            <a:lnSpc>
              <a:spcPct val="100000"/>
            </a:lnSpc>
            <a:spcBef>
              <a:spcPct val="0"/>
            </a:spcBef>
            <a:spcAft>
              <a:spcPct val="35000"/>
            </a:spcAft>
          </a:pPr>
          <a:r>
            <a:rPr lang="en-US" sz="1500" b="1" kern="1200" dirty="0" smtClean="0">
              <a:solidFill>
                <a:schemeClr val="tx2"/>
              </a:solidFill>
            </a:rPr>
            <a:t>What are the action steps (i.e. identifying resources needs) required to accomplish that desired state?</a:t>
          </a:r>
        </a:p>
      </dsp:txBody>
      <dsp:txXfrm>
        <a:off x="53973" y="3425823"/>
        <a:ext cx="8853174" cy="99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D3D8-C959-4E33-897B-78EE1F340A75}">
      <dsp:nvSpPr>
        <dsp:cNvPr id="0" name=""/>
        <dsp:cNvSpPr/>
      </dsp:nvSpPr>
      <dsp:spPr>
        <a:xfrm>
          <a:off x="0" y="256585"/>
          <a:ext cx="8961120" cy="61483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Agreements</a:t>
          </a:r>
          <a:r>
            <a:rPr lang="en-US" sz="3200" b="1" kern="1200" dirty="0" smtClean="0"/>
            <a:t> </a:t>
          </a:r>
          <a:endParaRPr lang="en-US" sz="3200" b="1" kern="1200" dirty="0"/>
        </a:p>
      </dsp:txBody>
      <dsp:txXfrm>
        <a:off x="30014" y="286599"/>
        <a:ext cx="8901092" cy="554802"/>
      </dsp:txXfrm>
    </dsp:sp>
    <dsp:sp modelId="{4D3F0764-020A-4ED4-AA39-AD5F944A1A59}">
      <dsp:nvSpPr>
        <dsp:cNvPr id="0" name=""/>
        <dsp:cNvSpPr/>
      </dsp:nvSpPr>
      <dsp:spPr>
        <a:xfrm>
          <a:off x="0" y="1047300"/>
          <a:ext cx="8961120" cy="68527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Process</a:t>
          </a:r>
          <a:endParaRPr lang="en-US" sz="4000" b="1" kern="1200" dirty="0"/>
        </a:p>
      </dsp:txBody>
      <dsp:txXfrm>
        <a:off x="33452" y="1080752"/>
        <a:ext cx="8894216" cy="618373"/>
      </dsp:txXfrm>
    </dsp:sp>
    <dsp:sp modelId="{83A6F68B-2C5E-433E-AE68-9A72E120EF8A}">
      <dsp:nvSpPr>
        <dsp:cNvPr id="0" name=""/>
        <dsp:cNvSpPr/>
      </dsp:nvSpPr>
      <dsp:spPr>
        <a:xfrm>
          <a:off x="0" y="1917624"/>
          <a:ext cx="8961120" cy="6546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Definitions</a:t>
          </a:r>
          <a:endParaRPr lang="en-US" sz="4000" b="1" kern="1200" dirty="0"/>
        </a:p>
      </dsp:txBody>
      <dsp:txXfrm>
        <a:off x="31958" y="1949582"/>
        <a:ext cx="8897204" cy="590750"/>
      </dsp:txXfrm>
    </dsp:sp>
    <dsp:sp modelId="{372E47BA-BFA2-4F24-9722-7C9F70799076}">
      <dsp:nvSpPr>
        <dsp:cNvPr id="0" name=""/>
        <dsp:cNvSpPr/>
      </dsp:nvSpPr>
      <dsp:spPr>
        <a:xfrm>
          <a:off x="0" y="2724150"/>
          <a:ext cx="8961120" cy="70926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 Profiles</a:t>
          </a:r>
          <a:endParaRPr lang="en-US" sz="4000" b="1" kern="1200" dirty="0"/>
        </a:p>
      </dsp:txBody>
      <dsp:txXfrm>
        <a:off x="34623" y="2758773"/>
        <a:ext cx="8891874" cy="640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D3D8-C959-4E33-897B-78EE1F340A75}">
      <dsp:nvSpPr>
        <dsp:cNvPr id="0" name=""/>
        <dsp:cNvSpPr/>
      </dsp:nvSpPr>
      <dsp:spPr>
        <a:xfrm>
          <a:off x="0" y="14054"/>
          <a:ext cx="8961120" cy="11606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u="sng" kern="1200" dirty="0" smtClean="0"/>
            <a:t>Underrepresented in Medicine</a:t>
          </a:r>
          <a:r>
            <a:rPr lang="en-US" sz="1800" b="1" kern="1200" dirty="0" smtClean="0"/>
            <a:t>: Those racial and ethnic populations that are underrepresented in the medical profession relative to their numbers in the general population.  AAMC (2004)</a:t>
          </a:r>
          <a:endParaRPr lang="en-US" sz="1800" b="1" kern="1200" dirty="0"/>
        </a:p>
      </dsp:txBody>
      <dsp:txXfrm>
        <a:off x="56658" y="70712"/>
        <a:ext cx="8847804" cy="1047324"/>
      </dsp:txXfrm>
    </dsp:sp>
    <dsp:sp modelId="{4D3F0764-020A-4ED4-AA39-AD5F944A1A59}">
      <dsp:nvSpPr>
        <dsp:cNvPr id="0" name=""/>
        <dsp:cNvSpPr/>
      </dsp:nvSpPr>
      <dsp:spPr>
        <a:xfrm>
          <a:off x="0" y="1353254"/>
          <a:ext cx="8961120" cy="11606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u="sng" kern="1200" dirty="0" smtClean="0"/>
            <a:t>Availability (faculty, staff): </a:t>
          </a:r>
          <a:r>
            <a:rPr lang="en-US" sz="1800" b="1" kern="1200" dirty="0" smtClean="0"/>
            <a:t>An analysis that identifies the numbers of protected-class members available to work in the appropriate labor markets in given jobs. Determined by census data, labor market data and data from educational institutions.  </a:t>
          </a:r>
          <a:endParaRPr lang="en-US" sz="1800" b="1" kern="1200" dirty="0"/>
        </a:p>
      </dsp:txBody>
      <dsp:txXfrm>
        <a:off x="56658" y="1409912"/>
        <a:ext cx="8847804" cy="1047324"/>
      </dsp:txXfrm>
    </dsp:sp>
    <dsp:sp modelId="{83A6F68B-2C5E-433E-AE68-9A72E120EF8A}">
      <dsp:nvSpPr>
        <dsp:cNvPr id="0" name=""/>
        <dsp:cNvSpPr/>
      </dsp:nvSpPr>
      <dsp:spPr>
        <a:xfrm>
          <a:off x="0" y="2692454"/>
          <a:ext cx="8961120" cy="11606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u="sng" kern="1200" dirty="0" smtClean="0"/>
            <a:t>Availability (students):  </a:t>
          </a:r>
          <a:r>
            <a:rPr lang="en-US" sz="1800" b="1" kern="1200" dirty="0" smtClean="0"/>
            <a:t>An analysis of underrepresented groups that are qualified for admission to a particular educational institution. Determined by census data and graduation rates. </a:t>
          </a:r>
          <a:endParaRPr lang="en-US" sz="1800" b="1" kern="1200" dirty="0"/>
        </a:p>
      </dsp:txBody>
      <dsp:txXfrm>
        <a:off x="56658" y="2749112"/>
        <a:ext cx="8847804" cy="104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D3D8-C959-4E33-897B-78EE1F340A75}">
      <dsp:nvSpPr>
        <dsp:cNvPr id="0" name=""/>
        <dsp:cNvSpPr/>
      </dsp:nvSpPr>
      <dsp:spPr>
        <a:xfrm>
          <a:off x="0" y="37147"/>
          <a:ext cx="8961120" cy="6955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2016 UMMS Workforce Profile</a:t>
          </a:r>
          <a:endParaRPr lang="en-US" sz="2900" b="1" kern="1200" dirty="0"/>
        </a:p>
      </dsp:txBody>
      <dsp:txXfrm>
        <a:off x="33955" y="71102"/>
        <a:ext cx="8893210" cy="627655"/>
      </dsp:txXfrm>
    </dsp:sp>
    <dsp:sp modelId="{F1B6EB7E-15CA-461A-98B3-3C8B9012A071}">
      <dsp:nvSpPr>
        <dsp:cNvPr id="0" name=""/>
        <dsp:cNvSpPr/>
      </dsp:nvSpPr>
      <dsp:spPr>
        <a:xfrm>
          <a:off x="0" y="816232"/>
          <a:ext cx="8961120" cy="6955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UMMS Workforce Demographics Profile Trends </a:t>
          </a:r>
          <a:endParaRPr lang="en-US" sz="2900" b="1" kern="1200" dirty="0"/>
        </a:p>
      </dsp:txBody>
      <dsp:txXfrm>
        <a:off x="33955" y="850187"/>
        <a:ext cx="8893210" cy="627655"/>
      </dsp:txXfrm>
    </dsp:sp>
    <dsp:sp modelId="{4D3F0764-020A-4ED4-AA39-AD5F944A1A59}">
      <dsp:nvSpPr>
        <dsp:cNvPr id="0" name=""/>
        <dsp:cNvSpPr/>
      </dsp:nvSpPr>
      <dsp:spPr>
        <a:xfrm>
          <a:off x="0" y="1595317"/>
          <a:ext cx="8961120" cy="6955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UMMS Student Profiles </a:t>
          </a:r>
          <a:endParaRPr lang="en-US" sz="2900" b="1" kern="1200" dirty="0"/>
        </a:p>
      </dsp:txBody>
      <dsp:txXfrm>
        <a:off x="33955" y="1629272"/>
        <a:ext cx="8893210" cy="627655"/>
      </dsp:txXfrm>
    </dsp:sp>
    <dsp:sp modelId="{83A6F68B-2C5E-433E-AE68-9A72E120EF8A}">
      <dsp:nvSpPr>
        <dsp:cNvPr id="0" name=""/>
        <dsp:cNvSpPr/>
      </dsp:nvSpPr>
      <dsp:spPr>
        <a:xfrm>
          <a:off x="0" y="2374402"/>
          <a:ext cx="8961120" cy="6955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GME Residents Profile</a:t>
          </a:r>
          <a:endParaRPr lang="en-US" sz="2900" b="1" kern="1200" dirty="0"/>
        </a:p>
      </dsp:txBody>
      <dsp:txXfrm>
        <a:off x="33955" y="2408357"/>
        <a:ext cx="8893210" cy="627655"/>
      </dsp:txXfrm>
    </dsp:sp>
    <dsp:sp modelId="{789F6ABF-612D-4152-809D-525074EB667A}">
      <dsp:nvSpPr>
        <dsp:cNvPr id="0" name=""/>
        <dsp:cNvSpPr/>
      </dsp:nvSpPr>
      <dsp:spPr>
        <a:xfrm>
          <a:off x="0" y="3153487"/>
          <a:ext cx="8961120" cy="6955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dirty="0" smtClean="0"/>
            <a:t>UMMS Student/Resident Conversion to Faculty</a:t>
          </a:r>
          <a:endParaRPr lang="en-US" sz="2900" b="1" kern="1200" dirty="0"/>
        </a:p>
      </dsp:txBody>
      <dsp:txXfrm>
        <a:off x="33955" y="3187442"/>
        <a:ext cx="8893210"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8247" cy="459340"/>
          </a:xfrm>
          <a:prstGeom prst="rect">
            <a:avLst/>
          </a:prstGeom>
        </p:spPr>
        <p:txBody>
          <a:bodyPr vert="horz" lIns="90123" tIns="45062" rIns="90123" bIns="4506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04706" y="0"/>
            <a:ext cx="2988247" cy="459340"/>
          </a:xfrm>
          <a:prstGeom prst="rect">
            <a:avLst/>
          </a:prstGeom>
        </p:spPr>
        <p:txBody>
          <a:bodyPr vert="horz" wrap="square" lIns="90123" tIns="45062" rIns="90123" bIns="45062" numCol="1" anchor="t" anchorCtr="0" compatLnSpc="1">
            <a:prstTxWarp prst="textNoShape">
              <a:avLst/>
            </a:prstTxWarp>
          </a:bodyPr>
          <a:lstStyle>
            <a:lvl1pPr algn="r">
              <a:defRPr sz="1200"/>
            </a:lvl1pPr>
          </a:lstStyle>
          <a:p>
            <a:fld id="{82BD235E-4804-4811-8B1B-20CAFF0D27A1}" type="datetimeFigureOut">
              <a:rPr lang="en-US" altLang="en-US"/>
              <a:pPr/>
              <a:t>11/2/2016</a:t>
            </a:fld>
            <a:endParaRPr lang="en-US" altLang="en-US"/>
          </a:p>
        </p:txBody>
      </p:sp>
      <p:sp>
        <p:nvSpPr>
          <p:cNvPr id="4" name="Footer Placeholder 3"/>
          <p:cNvSpPr>
            <a:spLocks noGrp="1"/>
          </p:cNvSpPr>
          <p:nvPr>
            <p:ph type="ftr" sz="quarter" idx="2"/>
          </p:nvPr>
        </p:nvSpPr>
        <p:spPr>
          <a:xfrm>
            <a:off x="1" y="8719607"/>
            <a:ext cx="2988247" cy="459340"/>
          </a:xfrm>
          <a:prstGeom prst="rect">
            <a:avLst/>
          </a:prstGeom>
        </p:spPr>
        <p:txBody>
          <a:bodyPr vert="horz" lIns="90123" tIns="45062" rIns="90123" bIns="45062"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04706" y="8719607"/>
            <a:ext cx="2988247" cy="459340"/>
          </a:xfrm>
          <a:prstGeom prst="rect">
            <a:avLst/>
          </a:prstGeom>
        </p:spPr>
        <p:txBody>
          <a:bodyPr vert="horz" wrap="square" lIns="90123" tIns="45062" rIns="90123" bIns="45062" numCol="1" anchor="b" anchorCtr="0" compatLnSpc="1">
            <a:prstTxWarp prst="textNoShape">
              <a:avLst/>
            </a:prstTxWarp>
          </a:bodyPr>
          <a:lstStyle>
            <a:lvl1pPr algn="r">
              <a:defRPr sz="1200"/>
            </a:lvl1pPr>
          </a:lstStyle>
          <a:p>
            <a:fld id="{1E02BA66-5C74-404E-BC7F-4FA29882F0AB}" type="slidenum">
              <a:rPr lang="en-US" altLang="en-US"/>
              <a:pPr/>
              <a:t>‹#›</a:t>
            </a:fld>
            <a:endParaRPr lang="en-US" altLang="en-US"/>
          </a:p>
        </p:txBody>
      </p:sp>
    </p:spTree>
    <p:extLst>
      <p:ext uri="{BB962C8B-B14F-4D97-AF65-F5344CB8AC3E}">
        <p14:creationId xmlns:p14="http://schemas.microsoft.com/office/powerpoint/2010/main" val="2120774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8247" cy="459340"/>
          </a:xfrm>
          <a:prstGeom prst="rect">
            <a:avLst/>
          </a:prstGeom>
        </p:spPr>
        <p:txBody>
          <a:bodyPr vert="horz" lIns="90123" tIns="45062" rIns="90123" bIns="4506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04706" y="0"/>
            <a:ext cx="2988247" cy="459340"/>
          </a:xfrm>
          <a:prstGeom prst="rect">
            <a:avLst/>
          </a:prstGeom>
        </p:spPr>
        <p:txBody>
          <a:bodyPr vert="horz" wrap="square" lIns="90123" tIns="45062" rIns="90123" bIns="45062" numCol="1" anchor="t" anchorCtr="0" compatLnSpc="1">
            <a:prstTxWarp prst="textNoShape">
              <a:avLst/>
            </a:prstTxWarp>
          </a:bodyPr>
          <a:lstStyle>
            <a:lvl1pPr algn="r">
              <a:defRPr sz="1200"/>
            </a:lvl1pPr>
          </a:lstStyle>
          <a:p>
            <a:fld id="{BF8D0B3B-224E-4362-B645-6B2A55566279}" type="datetimeFigureOut">
              <a:rPr lang="en-US" altLang="en-US"/>
              <a:pPr/>
              <a:t>11/2/2016</a:t>
            </a:fld>
            <a:endParaRPr lang="en-US" altLang="en-US"/>
          </a:p>
        </p:txBody>
      </p:sp>
      <p:sp>
        <p:nvSpPr>
          <p:cNvPr id="4" name="Slide Image Placeholder 3"/>
          <p:cNvSpPr>
            <a:spLocks noGrp="1" noRot="1" noChangeAspect="1"/>
          </p:cNvSpPr>
          <p:nvPr>
            <p:ph type="sldImg" idx="2"/>
          </p:nvPr>
        </p:nvSpPr>
        <p:spPr>
          <a:xfrm>
            <a:off x="385763" y="687388"/>
            <a:ext cx="6122987" cy="3443287"/>
          </a:xfrm>
          <a:prstGeom prst="rect">
            <a:avLst/>
          </a:prstGeom>
          <a:noFill/>
          <a:ln w="12700">
            <a:solidFill>
              <a:prstClr val="black"/>
            </a:solidFill>
          </a:ln>
        </p:spPr>
        <p:txBody>
          <a:bodyPr vert="horz" lIns="90123" tIns="45062" rIns="90123" bIns="45062" rtlCol="0" anchor="ctr"/>
          <a:lstStyle/>
          <a:p>
            <a:pPr lvl="0"/>
            <a:endParaRPr lang="en-US" noProof="0"/>
          </a:p>
        </p:txBody>
      </p:sp>
      <p:sp>
        <p:nvSpPr>
          <p:cNvPr id="5" name="Notes Placeholder 4"/>
          <p:cNvSpPr>
            <a:spLocks noGrp="1"/>
          </p:cNvSpPr>
          <p:nvPr>
            <p:ph type="body" sz="quarter" idx="3"/>
          </p:nvPr>
        </p:nvSpPr>
        <p:spPr>
          <a:xfrm>
            <a:off x="690076" y="4361372"/>
            <a:ext cx="5514362" cy="4130918"/>
          </a:xfrm>
          <a:prstGeom prst="rect">
            <a:avLst/>
          </a:prstGeom>
        </p:spPr>
        <p:txBody>
          <a:bodyPr vert="horz" lIns="90123" tIns="45062" rIns="90123" bIns="450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19607"/>
            <a:ext cx="2988247" cy="459340"/>
          </a:xfrm>
          <a:prstGeom prst="rect">
            <a:avLst/>
          </a:prstGeom>
        </p:spPr>
        <p:txBody>
          <a:bodyPr vert="horz" lIns="90123" tIns="45062" rIns="90123" bIns="45062"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04706" y="8719607"/>
            <a:ext cx="2988247" cy="459340"/>
          </a:xfrm>
          <a:prstGeom prst="rect">
            <a:avLst/>
          </a:prstGeom>
        </p:spPr>
        <p:txBody>
          <a:bodyPr vert="horz" wrap="square" lIns="90123" tIns="45062" rIns="90123" bIns="45062" numCol="1" anchor="b" anchorCtr="0" compatLnSpc="1">
            <a:prstTxWarp prst="textNoShape">
              <a:avLst/>
            </a:prstTxWarp>
          </a:bodyPr>
          <a:lstStyle>
            <a:lvl1pPr algn="r">
              <a:defRPr sz="1200"/>
            </a:lvl1pPr>
          </a:lstStyle>
          <a:p>
            <a:fld id="{24ED0A87-6320-4F78-89A1-29BEA226931B}" type="slidenum">
              <a:rPr lang="en-US" altLang="en-US"/>
              <a:pPr/>
              <a:t>‹#›</a:t>
            </a:fld>
            <a:endParaRPr lang="en-US" altLang="en-US"/>
          </a:p>
        </p:txBody>
      </p:sp>
    </p:spTree>
    <p:extLst>
      <p:ext uri="{BB962C8B-B14F-4D97-AF65-F5344CB8AC3E}">
        <p14:creationId xmlns:p14="http://schemas.microsoft.com/office/powerpoint/2010/main" val="10756118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2</a:t>
            </a:fld>
            <a:endParaRPr lang="en-US" altLang="en-US" dirty="0"/>
          </a:p>
        </p:txBody>
      </p:sp>
    </p:spTree>
    <p:extLst>
      <p:ext uri="{BB962C8B-B14F-4D97-AF65-F5344CB8AC3E}">
        <p14:creationId xmlns:p14="http://schemas.microsoft.com/office/powerpoint/2010/main" val="403305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4</a:t>
            </a:fld>
            <a:endParaRPr lang="en-US" altLang="en-US" dirty="0"/>
          </a:p>
        </p:txBody>
      </p:sp>
    </p:spTree>
    <p:extLst>
      <p:ext uri="{BB962C8B-B14F-4D97-AF65-F5344CB8AC3E}">
        <p14:creationId xmlns:p14="http://schemas.microsoft.com/office/powerpoint/2010/main" val="319808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308" indent="-225308">
              <a:buAutoNum type="alphaLcParenR"/>
            </a:pPr>
            <a:r>
              <a:rPr lang="en-US" dirty="0" smtClean="0"/>
              <a:t>e.g. </a:t>
            </a:r>
            <a:r>
              <a:rPr lang="en-US" dirty="0" err="1" smtClean="0"/>
              <a:t>SoM</a:t>
            </a:r>
            <a:r>
              <a:rPr lang="en-US" dirty="0" smtClean="0"/>
              <a:t> and GSN Learning Communities; GSBS Program Directors; GME Residency Program Directors; Teaching faculty in all schools; Research PIs and Thesis Advisors; Chief Residents; Postdoctoral Fellows (they train graduate students and research technicians); </a:t>
            </a:r>
          </a:p>
          <a:p>
            <a:pPr marL="225308" indent="-225308">
              <a:buAutoNum type="alphaLcParenR"/>
            </a:pPr>
            <a:r>
              <a:rPr lang="en-US" dirty="0" smtClean="0"/>
              <a:t>the design teams could also include learners (students and trainees)</a:t>
            </a:r>
          </a:p>
          <a:p>
            <a:pPr marL="394289" indent="-394289"/>
            <a:endParaRPr lang="en-US" dirty="0" smtClean="0"/>
          </a:p>
          <a:p>
            <a:pPr marL="394289" indent="-394289"/>
            <a:r>
              <a:rPr lang="en-US" dirty="0" smtClean="0"/>
              <a:t>f) e.g. Add </a:t>
            </a:r>
            <a:r>
              <a:rPr lang="en-US" dirty="0"/>
              <a:t>training on diversity issues to the UMMHC Physician Leadership Development </a:t>
            </a:r>
            <a:r>
              <a:rPr lang="en-US" dirty="0" smtClean="0"/>
              <a:t>program</a:t>
            </a:r>
          </a:p>
          <a:p>
            <a:pPr marL="394289" indent="-394289">
              <a:tabLst>
                <a:tab pos="384901" algn="l"/>
              </a:tabLst>
            </a:pPr>
            <a:r>
              <a:rPr lang="en-US" dirty="0" smtClean="0"/>
              <a:t>	Consider </a:t>
            </a:r>
            <a:r>
              <a:rPr lang="en-US" dirty="0"/>
              <a:t>diversity training for the Chief Resident Orientation workshop in May</a:t>
            </a:r>
          </a:p>
          <a:p>
            <a:pPr marL="394289" indent="-394289"/>
            <a:r>
              <a:rPr lang="en-US" dirty="0" smtClean="0"/>
              <a:t>	Consider </a:t>
            </a:r>
            <a:r>
              <a:rPr lang="en-US" dirty="0"/>
              <a:t>diversity as the focus for the Annual Fall GME retreat (unconscious bias, cultural humility, emotional intelligence</a:t>
            </a:r>
            <a:r>
              <a:rPr lang="en-US" dirty="0" smtClean="0"/>
              <a:t>).</a:t>
            </a:r>
          </a:p>
          <a:p>
            <a:pPr marL="394289" indent="-394289"/>
            <a:r>
              <a:rPr lang="en-US" dirty="0" smtClean="0"/>
              <a:t>h) 	Current</a:t>
            </a:r>
            <a:r>
              <a:rPr lang="en-US" baseline="0" dirty="0" smtClean="0"/>
              <a:t> resources include the the faculty and staff of the GSBS, GSN and SOM academic offices plus IREA.</a:t>
            </a:r>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17</a:t>
            </a:fld>
            <a:endParaRPr lang="en-US" altLang="en-US"/>
          </a:p>
        </p:txBody>
      </p:sp>
    </p:spTree>
    <p:extLst>
      <p:ext uri="{BB962C8B-B14F-4D97-AF65-F5344CB8AC3E}">
        <p14:creationId xmlns:p14="http://schemas.microsoft.com/office/powerpoint/2010/main" val="160631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308" indent="-225308">
              <a:buAutoNum type="alphaLcParenR"/>
            </a:pPr>
            <a:r>
              <a:rPr lang="en-US" dirty="0" smtClean="0"/>
              <a:t>e.g. </a:t>
            </a:r>
            <a:r>
              <a:rPr lang="en-US" dirty="0" err="1" smtClean="0"/>
              <a:t>SoM</a:t>
            </a:r>
            <a:r>
              <a:rPr lang="en-US" dirty="0" smtClean="0"/>
              <a:t> and GSN Learning Communities; GSBS Program Directors; GME Residency Program Directors; Teaching faculty in all schools; Research PIs and Thesis Advisors; Chief Residents; Postdoctoral Fellows (they train graduate students and research technicians); </a:t>
            </a:r>
          </a:p>
          <a:p>
            <a:pPr marL="225308" indent="-225308">
              <a:buAutoNum type="alphaLcParenR"/>
            </a:pPr>
            <a:r>
              <a:rPr lang="en-US" dirty="0" smtClean="0"/>
              <a:t>the design teams could also include learners (students and trainees)</a:t>
            </a:r>
          </a:p>
          <a:p>
            <a:pPr marL="394289" indent="-394289"/>
            <a:endParaRPr lang="en-US" dirty="0" smtClean="0"/>
          </a:p>
          <a:p>
            <a:pPr marL="394289" indent="-394289"/>
            <a:r>
              <a:rPr lang="en-US" dirty="0" smtClean="0"/>
              <a:t>f) e.g. Add </a:t>
            </a:r>
            <a:r>
              <a:rPr lang="en-US" dirty="0"/>
              <a:t>training on diversity issues to the UMMHC Physician Leadership Development </a:t>
            </a:r>
            <a:r>
              <a:rPr lang="en-US" dirty="0" smtClean="0"/>
              <a:t>program</a:t>
            </a:r>
          </a:p>
          <a:p>
            <a:pPr marL="394289" indent="-394289">
              <a:tabLst>
                <a:tab pos="384901" algn="l"/>
              </a:tabLst>
            </a:pPr>
            <a:r>
              <a:rPr lang="en-US" dirty="0" smtClean="0"/>
              <a:t>	Consider </a:t>
            </a:r>
            <a:r>
              <a:rPr lang="en-US" dirty="0"/>
              <a:t>diversity training for the Chief Resident Orientation workshop in May</a:t>
            </a:r>
          </a:p>
          <a:p>
            <a:pPr marL="394289" indent="-394289"/>
            <a:r>
              <a:rPr lang="en-US" dirty="0" smtClean="0"/>
              <a:t>	Consider </a:t>
            </a:r>
            <a:r>
              <a:rPr lang="en-US" dirty="0"/>
              <a:t>diversity as the focus for the Annual Fall GME retreat (unconscious bias, cultural humility, emotional intelligence</a:t>
            </a:r>
            <a:r>
              <a:rPr lang="en-US" dirty="0" smtClean="0"/>
              <a:t>).</a:t>
            </a:r>
          </a:p>
          <a:p>
            <a:pPr marL="394289" indent="-394289"/>
            <a:r>
              <a:rPr lang="en-US" dirty="0" smtClean="0"/>
              <a:t>h) 	Current</a:t>
            </a:r>
            <a:r>
              <a:rPr lang="en-US" baseline="0" dirty="0" smtClean="0"/>
              <a:t> resources include the the faculty and staff of the GSBS, GSN and SOM academic offices plus IREA.</a:t>
            </a:r>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18</a:t>
            </a:fld>
            <a:endParaRPr lang="en-US" altLang="en-US"/>
          </a:p>
        </p:txBody>
      </p:sp>
    </p:spTree>
    <p:extLst>
      <p:ext uri="{BB962C8B-B14F-4D97-AF65-F5344CB8AC3E}">
        <p14:creationId xmlns:p14="http://schemas.microsoft.com/office/powerpoint/2010/main" val="160631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Former</a:t>
            </a:r>
            <a:r>
              <a:rPr lang="en-US" baseline="0" dirty="0" smtClean="0"/>
              <a:t> scholars:  Samuel </a:t>
            </a:r>
            <a:r>
              <a:rPr lang="en-US" baseline="0" dirty="0" err="1" smtClean="0"/>
              <a:t>Abrokwah</a:t>
            </a:r>
            <a:r>
              <a:rPr lang="en-US" baseline="0" dirty="0" smtClean="0"/>
              <a:t>, MD (</a:t>
            </a:r>
            <a:r>
              <a:rPr lang="en-US" baseline="0" dirty="0" err="1" smtClean="0"/>
              <a:t>Asst</a:t>
            </a:r>
            <a:r>
              <a:rPr lang="en-US" baseline="0" dirty="0" smtClean="0"/>
              <a:t> Prof Anesthesiology @ NYU); Joaquin </a:t>
            </a:r>
            <a:r>
              <a:rPr lang="en-US" baseline="0" dirty="0" err="1" smtClean="0"/>
              <a:t>Cortiella</a:t>
            </a:r>
            <a:r>
              <a:rPr lang="en-US" baseline="0" dirty="0" smtClean="0"/>
              <a:t>, MD, MPH (</a:t>
            </a:r>
            <a:r>
              <a:rPr lang="en-US" baseline="0" dirty="0" err="1" smtClean="0"/>
              <a:t>Assoc</a:t>
            </a:r>
            <a:r>
              <a:rPr lang="en-US" baseline="0" dirty="0" smtClean="0"/>
              <a:t> Prof Anesthesiology @ UTMB); Ethel Gordon, PhD (</a:t>
            </a:r>
            <a:r>
              <a:rPr lang="en-US" baseline="0" dirty="0" err="1" smtClean="0"/>
              <a:t>Assoc</a:t>
            </a:r>
            <a:r>
              <a:rPr lang="en-US" baseline="0" dirty="0" smtClean="0"/>
              <a:t> Prof Biology; Salem State University); </a:t>
            </a:r>
            <a:r>
              <a:rPr lang="en-US" baseline="0" dirty="0" err="1" smtClean="0"/>
              <a:t>Agraham</a:t>
            </a:r>
            <a:r>
              <a:rPr lang="en-US" baseline="0" dirty="0" smtClean="0"/>
              <a:t> Ndiwane, </a:t>
            </a:r>
            <a:r>
              <a:rPr lang="en-US" baseline="0" dirty="0" err="1" smtClean="0"/>
              <a:t>EdD</a:t>
            </a:r>
            <a:r>
              <a:rPr lang="en-US" baseline="0" dirty="0" smtClean="0"/>
              <a:t>, RN, CHES (</a:t>
            </a:r>
            <a:r>
              <a:rPr lang="en-US" baseline="0" dirty="0" err="1" smtClean="0"/>
              <a:t>Assoc</a:t>
            </a:r>
            <a:r>
              <a:rPr lang="en-US" baseline="0" dirty="0" smtClean="0"/>
              <a:t> Prof Nursing @ MGH Institute of Health Professions); Chyke Doubeni, MD, MPH (Prof/Chair Family Medicine @ </a:t>
            </a:r>
            <a:r>
              <a:rPr lang="en-US" baseline="0" dirty="0" err="1" smtClean="0"/>
              <a:t>Upenn</a:t>
            </a:r>
            <a:r>
              <a:rPr lang="en-US" baseline="0" dirty="0" smtClean="0"/>
              <a:t>); </a:t>
            </a:r>
          </a:p>
          <a:p>
            <a:r>
              <a:rPr lang="en-US" baseline="0" dirty="0" smtClean="0"/>
              <a:t>Current UMMS:  Maria Garcia (Assoc Prof/Assoc Dean); Onesky Aupont, MD, MPH, MA, PhD; Sonia Ortiz-Miranda, PhD (Research Asst Prof; </a:t>
            </a:r>
            <a:r>
              <a:rPr lang="en-US" baseline="0" dirty="0" err="1" smtClean="0"/>
              <a:t>MaPS</a:t>
            </a:r>
            <a:r>
              <a:rPr lang="en-US" baseline="0" dirty="0" smtClean="0"/>
              <a:t>); Ben Nwosu, MD (Assoc Prof </a:t>
            </a:r>
            <a:r>
              <a:rPr lang="en-US" baseline="0" dirty="0" err="1" smtClean="0"/>
              <a:t>Peds</a:t>
            </a:r>
            <a:r>
              <a:rPr lang="en-US" baseline="0" dirty="0" smtClean="0"/>
              <a:t>); </a:t>
            </a:r>
            <a:br>
              <a:rPr lang="en-US" baseline="0" dirty="0" smtClean="0"/>
            </a:br>
            <a:r>
              <a:rPr lang="en-US" baseline="0" dirty="0" smtClean="0"/>
              <a:t>Voluntary appts: Rashelle Hayes, PhD (Asst Prof); Stephanie Rodrigues, PhD (Asst Prof); Javier Gordon Ogembo, PhD (Asst Prof; Beckman Research Institute of City of Hope); B. Marie Ward, MD (</a:t>
            </a:r>
            <a:r>
              <a:rPr lang="en-US" baseline="0" dirty="0" err="1" smtClean="0"/>
              <a:t>Asst</a:t>
            </a:r>
            <a:r>
              <a:rPr lang="en-US" baseline="0" dirty="0" smtClean="0"/>
              <a:t> Prof Surgery)</a:t>
            </a:r>
          </a:p>
          <a:p>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21</a:t>
            </a:fld>
            <a:endParaRPr lang="en-US" altLang="en-US" dirty="0"/>
          </a:p>
        </p:txBody>
      </p:sp>
    </p:spTree>
    <p:extLst>
      <p:ext uri="{BB962C8B-B14F-4D97-AF65-F5344CB8AC3E}">
        <p14:creationId xmlns:p14="http://schemas.microsoft.com/office/powerpoint/2010/main" val="37720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D0A87-6320-4F78-89A1-29BEA226931B}" type="slidenum">
              <a:rPr lang="en-US" altLang="en-US" smtClean="0"/>
              <a:pPr/>
              <a:t>25</a:t>
            </a:fld>
            <a:endParaRPr lang="en-US" altLang="en-US"/>
          </a:p>
        </p:txBody>
      </p:sp>
    </p:spTree>
    <p:extLst>
      <p:ext uri="{BB962C8B-B14F-4D97-AF65-F5344CB8AC3E}">
        <p14:creationId xmlns:p14="http://schemas.microsoft.com/office/powerpoint/2010/main" val="2702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122987" cy="3443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F5EB-F4A1-D140-BA4E-217ED84074E1}" type="slidenum">
              <a:rPr lang="en-US" smtClean="0"/>
              <a:pPr/>
              <a:t>32</a:t>
            </a:fld>
            <a:endParaRPr lang="en-US"/>
          </a:p>
        </p:txBody>
      </p:sp>
    </p:spTree>
    <p:extLst>
      <p:ext uri="{BB962C8B-B14F-4D97-AF65-F5344CB8AC3E}">
        <p14:creationId xmlns:p14="http://schemas.microsoft.com/office/powerpoint/2010/main" val="119350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5763" y="687388"/>
            <a:ext cx="6122987"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2000" dirty="0">
                <a:ea typeface="ＭＳ Ｐゴシック" pitchFamily="34" charset="-128"/>
              </a:rPr>
              <a:t>Enjoyable process</a:t>
            </a:r>
          </a:p>
          <a:p>
            <a:pPr eaLnBrk="1" hangingPunct="1">
              <a:spcBef>
                <a:spcPct val="0"/>
              </a:spcBef>
            </a:pPr>
            <a:endParaRPr lang="en-US" altLang="en-US" sz="2000" dirty="0">
              <a:ea typeface="ＭＳ Ｐゴシック" pitchFamily="34" charset="-128"/>
            </a:endParaRPr>
          </a:p>
          <a:p>
            <a:pPr eaLnBrk="1" hangingPunct="1">
              <a:spcBef>
                <a:spcPct val="0"/>
              </a:spcBef>
              <a:buFontTx/>
              <a:buChar char="•"/>
            </a:pPr>
            <a:r>
              <a:rPr lang="en-US" altLang="en-US" sz="2000" dirty="0">
                <a:ea typeface="ＭＳ Ｐゴシック" pitchFamily="34" charset="-128"/>
              </a:rPr>
              <a:t>Very collaborative</a:t>
            </a:r>
          </a:p>
          <a:p>
            <a:pPr eaLnBrk="1" hangingPunct="1">
              <a:spcBef>
                <a:spcPct val="0"/>
              </a:spcBef>
              <a:buFontTx/>
              <a:buChar char="•"/>
            </a:pPr>
            <a:endParaRPr lang="en-US" altLang="en-US" sz="2000" dirty="0">
              <a:ea typeface="ＭＳ Ｐゴシック" pitchFamily="34" charset="-128"/>
            </a:endParaRPr>
          </a:p>
          <a:p>
            <a:pPr eaLnBrk="1" hangingPunct="1">
              <a:spcBef>
                <a:spcPct val="0"/>
              </a:spcBef>
              <a:buFontTx/>
              <a:buChar char="•"/>
            </a:pPr>
            <a:r>
              <a:rPr lang="en-US" altLang="en-US" sz="2000" dirty="0">
                <a:ea typeface="ＭＳ Ｐゴシック" pitchFamily="34" charset="-128"/>
              </a:rPr>
              <a:t>Appreciate the opportunity to present this and get your feedback</a:t>
            </a:r>
          </a:p>
          <a:p>
            <a:pPr eaLnBrk="1" hangingPunct="1">
              <a:spcBef>
                <a:spcPct val="0"/>
              </a:spcBef>
            </a:pPr>
            <a:endParaRPr lang="en-US" altLang="en-US" sz="2000" dirty="0">
              <a:ea typeface="ＭＳ Ｐゴシック" pitchFamily="34" charset="-128"/>
            </a:endParaRP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32252" indent="-281635" eaLnBrk="0" hangingPunct="0">
              <a:defRPr sz="2400">
                <a:solidFill>
                  <a:schemeClr val="tx1"/>
                </a:solidFill>
                <a:latin typeface="Arial" pitchFamily="34" charset="0"/>
                <a:ea typeface="ＭＳ Ｐゴシック" pitchFamily="34" charset="-128"/>
              </a:defRPr>
            </a:lvl2pPr>
            <a:lvl3pPr marL="1126541" indent="-225308" eaLnBrk="0" hangingPunct="0">
              <a:defRPr sz="2400">
                <a:solidFill>
                  <a:schemeClr val="tx1"/>
                </a:solidFill>
                <a:latin typeface="Arial" pitchFamily="34" charset="0"/>
                <a:ea typeface="ＭＳ Ｐゴシック" pitchFamily="34" charset="-128"/>
              </a:defRPr>
            </a:lvl3pPr>
            <a:lvl4pPr marL="1577157" indent="-225308" eaLnBrk="0" hangingPunct="0">
              <a:defRPr sz="2400">
                <a:solidFill>
                  <a:schemeClr val="tx1"/>
                </a:solidFill>
                <a:latin typeface="Arial" pitchFamily="34" charset="0"/>
                <a:ea typeface="ＭＳ Ｐゴシック" pitchFamily="34" charset="-128"/>
              </a:defRPr>
            </a:lvl4pPr>
            <a:lvl5pPr marL="2027773" indent="-225308" eaLnBrk="0" hangingPunct="0">
              <a:defRPr sz="2400">
                <a:solidFill>
                  <a:schemeClr val="tx1"/>
                </a:solidFill>
                <a:latin typeface="Arial" pitchFamily="34" charset="0"/>
                <a:ea typeface="ＭＳ Ｐゴシック" pitchFamily="34" charset="-128"/>
              </a:defRPr>
            </a:lvl5pPr>
            <a:lvl6pPr marL="2478390" indent="-2253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9006" indent="-2253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9622" indent="-2253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0239" indent="-2253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8A2B394-B209-45A7-8C82-EC8BFCA8238E}" type="slidenum">
              <a:rPr lang="en-US" altLang="en-US" sz="1200"/>
              <a:pPr eaLnBrk="1" hangingPunct="1"/>
              <a:t>66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4451"/>
            <a:ext cx="7772400" cy="528638"/>
          </a:xfrm>
        </p:spPr>
        <p:txBody>
          <a:bodyPr>
            <a:normAutofit/>
          </a:bodyPr>
          <a:lstStyle>
            <a:lvl1pPr algn="l">
              <a:defRPr sz="3200" baseline="0">
                <a:solidFill>
                  <a:srgbClr val="003399"/>
                </a:solidFill>
                <a:latin typeface="Frutiger LT Std 45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8595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2343150"/>
            <a:ext cx="2133600" cy="274638"/>
          </a:xfrm>
          <a:prstGeom prst="rect">
            <a:avLst/>
          </a:prstGeom>
        </p:spPr>
        <p:txBody>
          <a:bodyPr vert="horz" wrap="square" lIns="91440" tIns="45720" rIns="91440" bIns="45720" numCol="1" anchor="t" anchorCtr="0" compatLnSpc="1">
            <a:prstTxWarp prst="textNoShape">
              <a:avLst/>
            </a:prstTxWarp>
          </a:bodyPr>
          <a:lstStyle>
            <a:lvl1pPr>
              <a:defRPr sz="1800" b="1" i="1">
                <a:latin typeface="Sabon LT Std" charset="0"/>
              </a:defRPr>
            </a:lvl1pPr>
          </a:lstStyle>
          <a:p>
            <a:fld id="{187C46B9-52A6-44C9-9103-DD1820153466}" type="datetime1">
              <a:rPr lang="en-US" altLang="en-US"/>
              <a:pPr/>
              <a:t>11/2/2016</a:t>
            </a:fld>
            <a:endParaRPr lang="en-US" altLang="en-US"/>
          </a:p>
        </p:txBody>
      </p:sp>
    </p:spTree>
    <p:extLst>
      <p:ext uri="{BB962C8B-B14F-4D97-AF65-F5344CB8AC3E}">
        <p14:creationId xmlns:p14="http://schemas.microsoft.com/office/powerpoint/2010/main" val="34689042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54F21E99-D460-4162-9D18-2AD1EB335247}" type="datetime1">
              <a:rPr lang="en-US" altLang="en-US"/>
              <a:pPr/>
              <a:t>11/2/2016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2F2993A-F0BA-495F-9F04-AB55633BB193}" type="slidenum">
              <a:rPr lang="en-US" altLang="en-US"/>
              <a:pPr/>
              <a:t>‹#›</a:t>
            </a:fld>
            <a:endParaRPr lang="en-US" altLang="en-US"/>
          </a:p>
        </p:txBody>
      </p:sp>
    </p:spTree>
    <p:extLst>
      <p:ext uri="{BB962C8B-B14F-4D97-AF65-F5344CB8AC3E}">
        <p14:creationId xmlns:p14="http://schemas.microsoft.com/office/powerpoint/2010/main" val="15874554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52A6B52F-5154-4D56-91C7-64B0F92F82AC}" type="datetime1">
              <a:rPr lang="en-US" altLang="en-US"/>
              <a:pPr/>
              <a:t>11/2/2016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E07245-8EC2-49CE-B535-BB496BD172AE}" type="slidenum">
              <a:rPr lang="en-US" altLang="en-US"/>
              <a:pPr/>
              <a:t>‹#›</a:t>
            </a:fld>
            <a:endParaRPr lang="en-US" altLang="en-US"/>
          </a:p>
        </p:txBody>
      </p:sp>
    </p:spTree>
    <p:extLst>
      <p:ext uri="{BB962C8B-B14F-4D97-AF65-F5344CB8AC3E}">
        <p14:creationId xmlns:p14="http://schemas.microsoft.com/office/powerpoint/2010/main" val="322051290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D6845800-6919-4711-9505-C5B8D0CF0F40}" type="datetime1">
              <a:rPr lang="en-US" altLang="en-US"/>
              <a:pPr/>
              <a:t>11/2/2016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DD0768-0B2F-498C-92EF-4E32BDAD7880}" type="slidenum">
              <a:rPr lang="en-US" altLang="en-US"/>
              <a:pPr/>
              <a:t>‹#›</a:t>
            </a:fld>
            <a:endParaRPr lang="en-US" altLang="en-US"/>
          </a:p>
        </p:txBody>
      </p:sp>
    </p:spTree>
    <p:extLst>
      <p:ext uri="{BB962C8B-B14F-4D97-AF65-F5344CB8AC3E}">
        <p14:creationId xmlns:p14="http://schemas.microsoft.com/office/powerpoint/2010/main" val="409324445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1445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88595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234315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ADA1438B-2CB4-4897-84ED-B857B179ACC1}" type="datetime4">
              <a:rPr lang="en-US" sz="1800" smtClean="0">
                <a:solidFill>
                  <a:prstClr val="black"/>
                </a:solidFill>
                <a:ea typeface="+mn-ea"/>
              </a:rPr>
              <a:pPr fontAlgn="auto">
                <a:spcBef>
                  <a:spcPts val="0"/>
                </a:spcBef>
                <a:spcAft>
                  <a:spcPts val="0"/>
                </a:spcAft>
              </a:pPr>
              <a:t>November 2, 2016</a:t>
            </a:fld>
            <a:endParaRPr lang="en-US" sz="1800" dirty="0">
              <a:solidFill>
                <a:prstClr val="black"/>
              </a:solidFill>
              <a:ea typeface="+mn-ea"/>
            </a:endParaRPr>
          </a:p>
        </p:txBody>
      </p:sp>
    </p:spTree>
    <p:extLst>
      <p:ext uri="{BB962C8B-B14F-4D97-AF65-F5344CB8AC3E}">
        <p14:creationId xmlns:p14="http://schemas.microsoft.com/office/powerpoint/2010/main" val="9093729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6906DC4A-4D2D-43F7-94D1-DC0BF864A09E}" type="datetime4">
              <a:rPr lang="en-US" sz="1800" smtClean="0">
                <a:solidFill>
                  <a:prstClr val="black"/>
                </a:solidFill>
                <a:ea typeface="+mn-ea"/>
              </a:rPr>
              <a:pPr fontAlgn="auto">
                <a:spcBef>
                  <a:spcPts val="0"/>
                </a:spcBef>
                <a:spcAft>
                  <a:spcPts val="0"/>
                </a:spcAft>
              </a:pPr>
              <a:t>November 2, 2016</a:t>
            </a:fld>
            <a:endParaRPr lang="en-US" sz="1800" dirty="0">
              <a:solidFill>
                <a:prstClr val="black"/>
              </a:solidFill>
              <a:ea typeface="+mn-ea"/>
            </a:endParaRPr>
          </a:p>
        </p:txBody>
      </p:sp>
    </p:spTree>
    <p:extLst>
      <p:ext uri="{BB962C8B-B14F-4D97-AF65-F5344CB8AC3E}">
        <p14:creationId xmlns:p14="http://schemas.microsoft.com/office/powerpoint/2010/main" val="119029170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F512D82D-8A47-4EA7-8542-6EC4225B8576}" type="datetime4">
              <a:rPr lang="en-US" sz="1800" smtClean="0">
                <a:solidFill>
                  <a:prstClr val="black"/>
                </a:solidFill>
                <a:ea typeface="+mn-ea"/>
              </a:rPr>
              <a:pPr fontAlgn="auto">
                <a:spcBef>
                  <a:spcPts val="0"/>
                </a:spcBef>
                <a:spcAft>
                  <a:spcPts val="0"/>
                </a:spcAft>
              </a:pPr>
              <a:t>November 2, 2016</a:t>
            </a:fld>
            <a:endParaRPr lang="en-US" sz="1800" dirty="0">
              <a:solidFill>
                <a:prstClr val="black"/>
              </a:solidFill>
              <a:ea typeface="+mn-ea"/>
            </a:endParaRPr>
          </a:p>
        </p:txBody>
      </p:sp>
    </p:spTree>
    <p:extLst>
      <p:ext uri="{BB962C8B-B14F-4D97-AF65-F5344CB8AC3E}">
        <p14:creationId xmlns:p14="http://schemas.microsoft.com/office/powerpoint/2010/main" val="63105724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DF248847-09F6-48BA-B858-174A17E87872}" type="datetime4">
              <a:rPr lang="en-US" sz="1800" smtClean="0">
                <a:solidFill>
                  <a:prstClr val="black"/>
                </a:solidFill>
                <a:ea typeface="+mn-ea"/>
              </a:rPr>
              <a:pPr fontAlgn="auto">
                <a:spcBef>
                  <a:spcPts val="0"/>
                </a:spcBef>
                <a:spcAft>
                  <a:spcPts val="0"/>
                </a:spcAft>
              </a:pPr>
              <a:t>November 2, 2016</a:t>
            </a:fld>
            <a:endParaRPr lang="en-US" sz="1800" dirty="0">
              <a:solidFill>
                <a:prstClr val="black"/>
              </a:solidFill>
              <a:ea typeface="+mn-ea"/>
            </a:endParaRPr>
          </a:p>
        </p:txBody>
      </p:sp>
    </p:spTree>
    <p:extLst>
      <p:ext uri="{BB962C8B-B14F-4D97-AF65-F5344CB8AC3E}">
        <p14:creationId xmlns:p14="http://schemas.microsoft.com/office/powerpoint/2010/main" val="265830081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521D43E1-9338-48E9-B552-3279F8140533}" type="datetime4">
              <a:rPr lang="en-US" sz="1800" smtClean="0">
                <a:solidFill>
                  <a:prstClr val="black"/>
                </a:solidFill>
                <a:ea typeface="+mn-ea"/>
              </a:rPr>
              <a:pPr fontAlgn="auto">
                <a:spcBef>
                  <a:spcPts val="0"/>
                </a:spcBef>
                <a:spcAft>
                  <a:spcPts val="0"/>
                </a:spcAft>
              </a:pPr>
              <a:t>November 2, 2016</a:t>
            </a:fld>
            <a:endParaRPr lang="en-US" sz="1800" dirty="0">
              <a:solidFill>
                <a:prstClr val="black"/>
              </a:solidFill>
              <a:ea typeface="+mn-ea"/>
            </a:endParaRPr>
          </a:p>
        </p:txBody>
      </p:sp>
    </p:spTree>
    <p:extLst>
      <p:ext uri="{BB962C8B-B14F-4D97-AF65-F5344CB8AC3E}">
        <p14:creationId xmlns:p14="http://schemas.microsoft.com/office/powerpoint/2010/main" val="200875733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05978"/>
            <a:ext cx="8229600" cy="85725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892431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78713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1485900"/>
            <a:ext cx="2133600" cy="274638"/>
          </a:xfrm>
          <a:prstGeom prst="rect">
            <a:avLst/>
          </a:prstGeom>
        </p:spPr>
        <p:txBody>
          <a:bodyPr vert="horz" wrap="square" lIns="91440" tIns="45720" rIns="91440" bIns="45720" numCol="1" anchor="t" anchorCtr="0" compatLnSpc="1">
            <a:prstTxWarp prst="textNoShape">
              <a:avLst/>
            </a:prstTxWarp>
          </a:bodyPr>
          <a:lstStyle>
            <a:lvl1pPr>
              <a:defRPr sz="1800" b="1" i="1">
                <a:latin typeface="Sabon LT Std" charset="0"/>
              </a:defRPr>
            </a:lvl1pPr>
          </a:lstStyle>
          <a:p>
            <a:fld id="{0EFF460E-2764-4565-AF2A-C8AF29A41ADF}" type="datetime1">
              <a:rPr lang="en-US" altLang="en-US"/>
              <a:pPr/>
              <a:t>11/2/2016</a:t>
            </a:fld>
            <a:endParaRPr lang="en-US" altLang="en-US"/>
          </a:p>
        </p:txBody>
      </p:sp>
    </p:spTree>
    <p:extLst>
      <p:ext uri="{BB962C8B-B14F-4D97-AF65-F5344CB8AC3E}">
        <p14:creationId xmlns:p14="http://schemas.microsoft.com/office/powerpoint/2010/main" val="43594836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408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5603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21867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37320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158840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41158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24462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60677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1445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88595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234315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ADA1438B-2CB4-4897-84ED-B857B179ACC1}" type="datetime4">
              <a:rPr lang="en-US" sz="1800" smtClean="0">
                <a:solidFill>
                  <a:prstClr val="black"/>
                </a:solidFill>
              </a:rPr>
              <a:pPr fontAlgn="auto">
                <a:spcBef>
                  <a:spcPts val="0"/>
                </a:spcBef>
                <a:spcAft>
                  <a:spcPts val="0"/>
                </a:spcAft>
              </a:pPr>
              <a:t>November 2, 2016</a:t>
            </a:fld>
            <a:endParaRPr lang="en-US" sz="1800" dirty="0">
              <a:solidFill>
                <a:prstClr val="black"/>
              </a:solidFill>
            </a:endParaRPr>
          </a:p>
        </p:txBody>
      </p:sp>
    </p:spTree>
    <p:extLst>
      <p:ext uri="{BB962C8B-B14F-4D97-AF65-F5344CB8AC3E}">
        <p14:creationId xmlns:p14="http://schemas.microsoft.com/office/powerpoint/2010/main" val="25120969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6906DC4A-4D2D-43F7-94D1-DC0BF864A09E}" type="datetime4">
              <a:rPr lang="en-US" sz="1800" smtClean="0">
                <a:solidFill>
                  <a:prstClr val="black"/>
                </a:solidFill>
              </a:rPr>
              <a:pPr fontAlgn="auto">
                <a:spcBef>
                  <a:spcPts val="0"/>
                </a:spcBef>
                <a:spcAft>
                  <a:spcPts val="0"/>
                </a:spcAft>
              </a:pPr>
              <a:t>November 2, 2016</a:t>
            </a:fld>
            <a:endParaRPr lang="en-US" sz="1800" dirty="0">
              <a:solidFill>
                <a:prstClr val="black"/>
              </a:solidFill>
            </a:endParaRPr>
          </a:p>
        </p:txBody>
      </p:sp>
    </p:spTree>
    <p:extLst>
      <p:ext uri="{BB962C8B-B14F-4D97-AF65-F5344CB8AC3E}">
        <p14:creationId xmlns:p14="http://schemas.microsoft.com/office/powerpoint/2010/main" val="22032583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85750"/>
            <a:ext cx="7772400" cy="800100"/>
          </a:xfrm>
          <a:prstGeom prst="rect">
            <a:avLst/>
          </a:prstGeom>
        </p:spPr>
        <p:txBody>
          <a:bodyPr/>
          <a:lstStyle>
            <a:lvl1pPr algn="l" defTabSz="914400" rtl="0" eaLnBrk="1" latinLnBrk="0" hangingPunct="1">
              <a:spcBef>
                <a:spcPct val="0"/>
              </a:spcBef>
              <a:buNone/>
              <a:defRPr sz="3200" kern="1200" baseline="0">
                <a:solidFill>
                  <a:srgbClr val="003399"/>
                </a:solidFill>
                <a:latin typeface="Frutiger LT Std 45 Light" pitchFamily="34" charset="0"/>
                <a:ea typeface="+mj-ea"/>
                <a:cs typeface="+mj-cs"/>
              </a:defRPr>
            </a:lvl1pPr>
          </a:lstStyle>
          <a:p>
            <a:pPr>
              <a:defRPr/>
            </a:pPr>
            <a:endParaRPr lang="en-US" sz="3800" dirty="0"/>
          </a:p>
        </p:txBody>
      </p:sp>
      <p:sp>
        <p:nvSpPr>
          <p:cNvPr id="5" name="TextBox 4"/>
          <p:cNvSpPr txBox="1">
            <a:spLocks noChangeArrowheads="1"/>
          </p:cNvSpPr>
          <p:nvPr userDrawn="1"/>
        </p:nvSpPr>
        <p:spPr bwMode="auto">
          <a:xfrm>
            <a:off x="8305803"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z="1800">
              <a:ea typeface="+mn-ea"/>
            </a:endParaRPr>
          </a:p>
        </p:txBody>
      </p:sp>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1949771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F512D82D-8A47-4EA7-8542-6EC4225B8576}" type="datetime4">
              <a:rPr lang="en-US" sz="1800" smtClean="0">
                <a:solidFill>
                  <a:prstClr val="black"/>
                </a:solidFill>
              </a:rPr>
              <a:pPr fontAlgn="auto">
                <a:spcBef>
                  <a:spcPts val="0"/>
                </a:spcBef>
                <a:spcAft>
                  <a:spcPts val="0"/>
                </a:spcAft>
              </a:pPr>
              <a:t>November 2, 2016</a:t>
            </a:fld>
            <a:endParaRPr lang="en-US" sz="1800" dirty="0">
              <a:solidFill>
                <a:prstClr val="black"/>
              </a:solidFill>
            </a:endParaRPr>
          </a:p>
        </p:txBody>
      </p:sp>
    </p:spTree>
    <p:extLst>
      <p:ext uri="{BB962C8B-B14F-4D97-AF65-F5344CB8AC3E}">
        <p14:creationId xmlns:p14="http://schemas.microsoft.com/office/powerpoint/2010/main" val="212037271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DF248847-09F6-48BA-B858-174A17E87872}" type="datetime4">
              <a:rPr lang="en-US" sz="1800" smtClean="0">
                <a:solidFill>
                  <a:prstClr val="black"/>
                </a:solidFill>
              </a:rPr>
              <a:pPr fontAlgn="auto">
                <a:spcBef>
                  <a:spcPts val="0"/>
                </a:spcBef>
                <a:spcAft>
                  <a:spcPts val="0"/>
                </a:spcAft>
              </a:pPr>
              <a:t>November 2, 2016</a:t>
            </a:fld>
            <a:endParaRPr lang="en-US" sz="1800" dirty="0">
              <a:solidFill>
                <a:prstClr val="black"/>
              </a:solidFill>
            </a:endParaRPr>
          </a:p>
        </p:txBody>
      </p:sp>
    </p:spTree>
    <p:extLst>
      <p:ext uri="{BB962C8B-B14F-4D97-AF65-F5344CB8AC3E}">
        <p14:creationId xmlns:p14="http://schemas.microsoft.com/office/powerpoint/2010/main" val="42842637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528638"/>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1028700"/>
            <a:ext cx="6400800" cy="3429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1485900"/>
            <a:ext cx="2133600" cy="273844"/>
          </a:xfrm>
          <a:prstGeom prst="rect">
            <a:avLst/>
          </a:prstGeom>
        </p:spPr>
        <p:txBody>
          <a:bodyPr/>
          <a:lstStyle>
            <a:lvl1pPr>
              <a:defRPr b="1" i="1">
                <a:solidFill>
                  <a:schemeClr val="tx1"/>
                </a:solidFill>
                <a:latin typeface="Sabon LT Std" pitchFamily="18" charset="0"/>
              </a:defRPr>
            </a:lvl1pPr>
          </a:lstStyle>
          <a:p>
            <a:pPr fontAlgn="auto">
              <a:spcBef>
                <a:spcPts val="0"/>
              </a:spcBef>
              <a:spcAft>
                <a:spcPts val="0"/>
              </a:spcAft>
            </a:pPr>
            <a:fld id="{521D43E1-9338-48E9-B552-3279F8140533}" type="datetime4">
              <a:rPr lang="en-US" sz="1800" smtClean="0">
                <a:solidFill>
                  <a:prstClr val="black"/>
                </a:solidFill>
              </a:rPr>
              <a:pPr fontAlgn="auto">
                <a:spcBef>
                  <a:spcPts val="0"/>
                </a:spcBef>
                <a:spcAft>
                  <a:spcPts val="0"/>
                </a:spcAft>
              </a:pPr>
              <a:t>November 2, 2016</a:t>
            </a:fld>
            <a:endParaRPr lang="en-US" sz="1800" dirty="0">
              <a:solidFill>
                <a:prstClr val="black"/>
              </a:solidFill>
            </a:endParaRPr>
          </a:p>
        </p:txBody>
      </p:sp>
    </p:spTree>
    <p:extLst>
      <p:ext uri="{BB962C8B-B14F-4D97-AF65-F5344CB8AC3E}">
        <p14:creationId xmlns:p14="http://schemas.microsoft.com/office/powerpoint/2010/main" val="23174430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05978"/>
            <a:ext cx="8229600" cy="85725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651426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976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637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2F388AD-C8DA-4CC9-8B68-52B017F7B6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4945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574796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051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663013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A06EAC2-D622-4A8E-8DCB-7716B1F35AF0}" type="datetime1">
              <a:rPr lang="en-US" altLang="en-US"/>
              <a:pPr/>
              <a:t>11/2/2016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FD1CC9-AA0E-4AE6-9BAD-EC1126ECC891}" type="slidenum">
              <a:rPr lang="en-US" altLang="en-US"/>
              <a:pPr/>
              <a:t>‹#›</a:t>
            </a:fld>
            <a:endParaRPr lang="en-US" altLang="en-US"/>
          </a:p>
        </p:txBody>
      </p:sp>
    </p:spTree>
    <p:extLst>
      <p:ext uri="{BB962C8B-B14F-4D97-AF65-F5344CB8AC3E}">
        <p14:creationId xmlns:p14="http://schemas.microsoft.com/office/powerpoint/2010/main" val="21605375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884087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161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0915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162A53B6-F1C3-4D4F-B802-67B9221068B0}" type="datetime1">
              <a:rPr lang="en-US" altLang="en-US"/>
              <a:pPr/>
              <a:t>11/2/2016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DBD4782-FB3F-4180-BB03-D0FB0DBF0C46}" type="slidenum">
              <a:rPr lang="en-US" altLang="en-US"/>
              <a:pPr/>
              <a:t>‹#›</a:t>
            </a:fld>
            <a:endParaRPr lang="en-US" altLang="en-US"/>
          </a:p>
        </p:txBody>
      </p:sp>
    </p:spTree>
    <p:extLst>
      <p:ext uri="{BB962C8B-B14F-4D97-AF65-F5344CB8AC3E}">
        <p14:creationId xmlns:p14="http://schemas.microsoft.com/office/powerpoint/2010/main" val="31635056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F51D6E14-1D57-443F-A2E5-013AECBF3107}" type="datetime1">
              <a:rPr lang="en-US" altLang="en-US"/>
              <a:pPr/>
              <a:t>11/2/2016</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16C5DDCF-9C87-46B6-BC21-774CF4EE869B}" type="slidenum">
              <a:rPr lang="en-US" altLang="en-US"/>
              <a:pPr/>
              <a:t>‹#›</a:t>
            </a:fld>
            <a:endParaRPr lang="en-US" altLang="en-US"/>
          </a:p>
        </p:txBody>
      </p:sp>
    </p:spTree>
    <p:extLst>
      <p:ext uri="{BB962C8B-B14F-4D97-AF65-F5344CB8AC3E}">
        <p14:creationId xmlns:p14="http://schemas.microsoft.com/office/powerpoint/2010/main" val="125689654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2A531E76-8F66-4658-9D78-D1C29BFFB068}" type="datetime1">
              <a:rPr lang="en-US" altLang="en-US"/>
              <a:pPr/>
              <a:t>11/2/2016</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D4A884BC-162B-4FDB-B42D-85A2D9421A35}" type="slidenum">
              <a:rPr lang="en-US" altLang="en-US"/>
              <a:pPr/>
              <a:t>‹#›</a:t>
            </a:fld>
            <a:endParaRPr lang="en-US" altLang="en-US"/>
          </a:p>
        </p:txBody>
      </p:sp>
    </p:spTree>
    <p:extLst>
      <p:ext uri="{BB962C8B-B14F-4D97-AF65-F5344CB8AC3E}">
        <p14:creationId xmlns:p14="http://schemas.microsoft.com/office/powerpoint/2010/main" val="13018987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77213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5"/>
            <a:ext cx="2133600" cy="274637"/>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89522FD-27A5-4199-AEFA-A865FB75DA53}" type="datetime1">
              <a:rPr lang="en-US" altLang="en-US"/>
              <a:pPr/>
              <a:t>11/2/2016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3B7FEA4-8577-4FC4-96D0-E46B4BB29343}" type="slidenum">
              <a:rPr lang="en-US" altLang="en-US"/>
              <a:pPr/>
              <a:t>‹#›</a:t>
            </a:fld>
            <a:endParaRPr lang="en-US" altLang="en-US"/>
          </a:p>
        </p:txBody>
      </p:sp>
    </p:spTree>
    <p:extLst>
      <p:ext uri="{BB962C8B-B14F-4D97-AF65-F5344CB8AC3E}">
        <p14:creationId xmlns:p14="http://schemas.microsoft.com/office/powerpoint/2010/main" val="245926006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4.jpe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FFA8F96-A200-4BB5-A8D6-005AA684F8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2F388AD-C8DA-4CC9-8B68-52B017F7B635}"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74965581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Lst>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hf hdr="0"/>
  <p:txStyles>
    <p:titleStyle>
      <a:lvl1pPr algn="l" defTabSz="914400" rtl="0" eaLnBrk="1" latinLnBrk="0" hangingPunct="1">
        <a:spcBef>
          <a:spcPct val="0"/>
        </a:spcBef>
        <a:buNone/>
        <a:defRPr sz="3600" kern="1200">
          <a:solidFill>
            <a:srgbClr val="0033CC"/>
          </a:solidFill>
          <a:latin typeface="Frutiger LT Std 55 Roma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2F388AD-C8DA-4CC9-8B68-52B017F7B63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219587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Lst>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hf hdr="0"/>
  <p:txStyles>
    <p:titleStyle>
      <a:lvl1pPr algn="l" defTabSz="914400" rtl="0" eaLnBrk="1" latinLnBrk="0" hangingPunct="1">
        <a:spcBef>
          <a:spcPct val="0"/>
        </a:spcBef>
        <a:buNone/>
        <a:defRPr sz="3600" kern="1200">
          <a:solidFill>
            <a:srgbClr val="0033CC"/>
          </a:solidFill>
          <a:latin typeface="Frutiger LT Std 55 Roma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209550"/>
            <a:ext cx="9144000" cy="985838"/>
          </a:xfrm>
        </p:spPr>
        <p:txBody>
          <a:bodyPr>
            <a:noAutofit/>
          </a:bodyPr>
          <a:lstStyle/>
          <a:p>
            <a:pPr algn="ctr"/>
            <a:r>
              <a:rPr lang="en-US" sz="4400" b="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UMMS Diversity Summit II</a:t>
            </a:r>
            <a:r>
              <a:rPr lang="en-US" sz="4400" b="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
            </a:r>
            <a:br>
              <a:rPr lang="en-US" sz="4400" b="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br>
            <a: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Implementing the Recommendations of the Executive Council’s </a:t>
            </a:r>
            <a:b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br>
            <a: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Ad </a:t>
            </a:r>
            <a:r>
              <a:rPr lang="en-US" sz="2000" b="1" i="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Hoc Workgroup on Underrepresented Minorities in Academic Health Sciences </a:t>
            </a:r>
            <a:endParaRPr lang="en-US" sz="1600" b="1" i="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ndParaRPr>
          </a:p>
        </p:txBody>
      </p:sp>
      <p:sp>
        <p:nvSpPr>
          <p:cNvPr id="6" name="TextBox 5"/>
          <p:cNvSpPr txBox="1"/>
          <p:nvPr/>
        </p:nvSpPr>
        <p:spPr>
          <a:xfrm>
            <a:off x="0" y="1428750"/>
            <a:ext cx="9144000" cy="1754326"/>
          </a:xfrm>
          <a:prstGeom prst="rect">
            <a:avLst/>
          </a:prstGeom>
          <a:noFill/>
          <a:ln>
            <a:noFill/>
          </a:ln>
        </p:spPr>
        <p:txBody>
          <a:bodyPr wrap="square" rtlCol="0">
            <a:spAutoFit/>
          </a:bodyPr>
          <a:lstStyle/>
          <a:p>
            <a:pPr algn="ctr">
              <a:lnSpc>
                <a:spcPct val="150000"/>
              </a:lnSpc>
            </a:pPr>
            <a:r>
              <a:rPr lang="en-US" sz="4000" b="1" dirty="0" smtClean="0">
                <a:ln w="10541" cmpd="sng">
                  <a:solidFill>
                    <a:schemeClr val="bg1"/>
                  </a:solidFill>
                  <a:prstDash val="soli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atin typeface="+mj-lt"/>
              </a:rPr>
              <a:t>Recommendation Report-Outs</a:t>
            </a:r>
            <a:endParaRPr lang="en-US" sz="4000" b="1" dirty="0">
              <a:ln w="10541" cmpd="sng">
                <a:solidFill>
                  <a:schemeClr val="bg1"/>
                </a:solidFill>
                <a:prstDash val="soli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atin typeface="+mj-lt"/>
            </a:endParaRPr>
          </a:p>
          <a:p>
            <a:pPr algn="ctr">
              <a:lnSpc>
                <a:spcPct val="150000"/>
              </a:lnSpc>
            </a:pPr>
            <a:r>
              <a:rPr lang="en-US" sz="3600" dirty="0" smtClean="0">
                <a:ln w="10541" cmpd="sng">
                  <a:noFill/>
                  <a:prstDash val="soli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atin typeface="+mj-lt"/>
              </a:rPr>
              <a:t>2</a:t>
            </a:r>
            <a:r>
              <a:rPr lang="en-US" sz="3600" baseline="30000" dirty="0" smtClean="0">
                <a:ln w="10541" cmpd="sng">
                  <a:noFill/>
                  <a:prstDash val="soli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atin typeface="+mj-lt"/>
              </a:rPr>
              <a:t>nd</a:t>
            </a:r>
            <a:r>
              <a:rPr lang="en-US" sz="3600" dirty="0" smtClean="0">
                <a:ln w="10541" cmpd="sng">
                  <a:noFill/>
                  <a:prstDash val="solid"/>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atin typeface="+mj-lt"/>
              </a:rPr>
              <a:t> Meeting | 11-02-16 | ASC CUBE</a:t>
            </a:r>
          </a:p>
        </p:txBody>
      </p:sp>
    </p:spTree>
    <p:extLst>
      <p:ext uri="{BB962C8B-B14F-4D97-AF65-F5344CB8AC3E}">
        <p14:creationId xmlns:p14="http://schemas.microsoft.com/office/powerpoint/2010/main" val="9834099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1a </a:t>
            </a: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cs typeface="Calibri"/>
              </a:rPr>
              <a:t>Report-Out</a:t>
            </a:r>
            <a:endParaRPr lang="en-US" sz="2800" b="1" i="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cs typeface="Calibri"/>
            </a:endParaRPr>
          </a:p>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 </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590550"/>
            <a:ext cx="8229600" cy="584775"/>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a:pPr>
            <a:r>
              <a:rPr lang="en-US" sz="1600" b="1" dirty="0" smtClean="0">
                <a:solidFill>
                  <a:schemeClr val="bg1"/>
                </a:solidFill>
                <a:latin typeface="Calibri"/>
                <a:cs typeface="Calibri"/>
              </a:rPr>
              <a:t>Leverage </a:t>
            </a:r>
            <a:r>
              <a:rPr lang="en-US" sz="1600" b="1" dirty="0">
                <a:solidFill>
                  <a:schemeClr val="bg1"/>
                </a:solidFill>
                <a:latin typeface="Calibri"/>
                <a:cs typeface="Calibri"/>
              </a:rPr>
              <a:t>leadership support to move forward cultural competence education for faculty and students aligned with our mission</a:t>
            </a:r>
            <a:r>
              <a:rPr lang="en-US" sz="1600" b="1" dirty="0" smtClean="0">
                <a:solidFill>
                  <a:schemeClr val="bg1"/>
                </a:solidFill>
                <a:latin typeface="Calibri"/>
                <a:cs typeface="Calibri"/>
              </a:rPr>
              <a:t>.</a:t>
            </a:r>
            <a:endParaRPr lang="en-US" sz="1600" b="1" dirty="0">
              <a:solidFill>
                <a:schemeClr val="bg1"/>
              </a:solidFill>
              <a:latin typeface="Calibri"/>
              <a:cs typeface="Calibri"/>
            </a:endParaRPr>
          </a:p>
        </p:txBody>
      </p:sp>
      <p:sp>
        <p:nvSpPr>
          <p:cNvPr id="6" name="Rectangle 5"/>
          <p:cNvSpPr/>
          <p:nvPr/>
        </p:nvSpPr>
        <p:spPr>
          <a:xfrm>
            <a:off x="457200" y="1352550"/>
            <a:ext cx="8229600" cy="306237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Implementation</a:t>
            </a:r>
          </a:p>
          <a:p>
            <a:pPr marL="342900" indent="-173038">
              <a:spcAft>
                <a:spcPts val="0"/>
              </a:spcAft>
              <a:buFont typeface="Arial" panose="020B0604020202020204" pitchFamily="34" charset="0"/>
              <a:buChar char="•"/>
            </a:pPr>
            <a:r>
              <a:rPr lang="en-US" sz="1600" b="1" dirty="0" smtClean="0">
                <a:solidFill>
                  <a:schemeClr val="tx2"/>
                </a:solidFill>
                <a:latin typeface="+mj-lt"/>
              </a:rPr>
              <a:t>Inventory current UMMS educational programs in Cultural Competence, including an assessment their efficacy.</a:t>
            </a:r>
          </a:p>
          <a:p>
            <a:pPr marL="342900" indent="-173038">
              <a:spcAft>
                <a:spcPts val="0"/>
              </a:spcAft>
              <a:buFont typeface="Arial" panose="020B0604020202020204" pitchFamily="34" charset="0"/>
              <a:buChar char="•"/>
            </a:pPr>
            <a:r>
              <a:rPr lang="en-US" sz="1600" b="1" dirty="0" smtClean="0">
                <a:solidFill>
                  <a:schemeClr val="tx2"/>
                </a:solidFill>
                <a:latin typeface="+mj-lt"/>
              </a:rPr>
              <a:t>Inventory educational programs in Cultural Competence nationally, and assess their </a:t>
            </a:r>
            <a:r>
              <a:rPr lang="en-US" sz="1600" b="1" dirty="0" err="1" smtClean="0">
                <a:solidFill>
                  <a:schemeClr val="tx2"/>
                </a:solidFill>
                <a:latin typeface="+mj-lt"/>
              </a:rPr>
              <a:t>efficicacy</a:t>
            </a:r>
            <a:r>
              <a:rPr lang="en-US" sz="1600" b="1" dirty="0" smtClean="0">
                <a:solidFill>
                  <a:schemeClr val="tx2"/>
                </a:solidFill>
                <a:latin typeface="+mj-lt"/>
              </a:rPr>
              <a:t> and suitability for implementation at UMMS.</a:t>
            </a:r>
          </a:p>
          <a:p>
            <a:pPr marL="342900" indent="-173038">
              <a:spcAft>
                <a:spcPts val="0"/>
              </a:spcAft>
              <a:buFont typeface="Arial" panose="020B0604020202020204" pitchFamily="34" charset="0"/>
              <a:buChar char="•"/>
            </a:pPr>
            <a:r>
              <a:rPr lang="en-US" sz="1600" b="1" dirty="0" smtClean="0">
                <a:solidFill>
                  <a:schemeClr val="tx2"/>
                </a:solidFill>
                <a:latin typeface="+mj-lt"/>
              </a:rPr>
              <a:t>Design and implement an educational program in Cultural Competence for faculty and students using evidence-based approaches for curriculum development &amp; implementation.</a:t>
            </a:r>
          </a:p>
          <a:p>
            <a:pPr marL="342900" indent="-173038">
              <a:spcAft>
                <a:spcPts val="600"/>
              </a:spcAft>
              <a:buFont typeface="Arial" panose="020B0604020202020204" pitchFamily="34" charset="0"/>
              <a:buChar char="•"/>
            </a:pPr>
            <a:r>
              <a:rPr lang="en-US" sz="1600" b="1" dirty="0" smtClean="0">
                <a:solidFill>
                  <a:schemeClr val="tx2"/>
                </a:solidFill>
                <a:latin typeface="+mj-lt"/>
              </a:rPr>
              <a:t>Evaluate the effectiveness of the program using standard assessment methods.</a:t>
            </a:r>
          </a:p>
          <a:p>
            <a:pPr>
              <a:spcAft>
                <a:spcPts val="0"/>
              </a:spcAft>
            </a:pPr>
            <a:r>
              <a:rPr lang="en-US" sz="2000" b="1" dirty="0" smtClean="0">
                <a:solidFill>
                  <a:srgbClr val="FF0000"/>
                </a:solidFill>
                <a:latin typeface="+mj-lt"/>
                <a:cs typeface="Calibri"/>
              </a:rPr>
              <a:t>Resources Required</a:t>
            </a:r>
          </a:p>
          <a:p>
            <a:pPr marL="347663" indent="-177800">
              <a:spcAft>
                <a:spcPts val="1200"/>
              </a:spcAft>
              <a:buFont typeface="Arial"/>
              <a:buChar char="•"/>
            </a:pPr>
            <a:r>
              <a:rPr lang="en-US" sz="1600" b="1" dirty="0">
                <a:solidFill>
                  <a:schemeClr val="tx2"/>
                </a:solidFill>
                <a:latin typeface="+mj-lt"/>
              </a:rPr>
              <a:t>P</a:t>
            </a:r>
            <a:r>
              <a:rPr lang="en-US" sz="1600" b="1" dirty="0" smtClean="0">
                <a:solidFill>
                  <a:schemeClr val="tx2"/>
                </a:solidFill>
                <a:latin typeface="+mj-lt"/>
              </a:rPr>
              <a:t>ersonnel (OFA or other) with dedicated time and resources to conduct the assessment and to design, implement and evaluate an educational program for faculty and students.</a:t>
            </a:r>
          </a:p>
        </p:txBody>
      </p:sp>
    </p:spTree>
    <p:extLst>
      <p:ext uri="{BB962C8B-B14F-4D97-AF65-F5344CB8AC3E}">
        <p14:creationId xmlns:p14="http://schemas.microsoft.com/office/powerpoint/2010/main" val="14594890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1b Report-Out</a:t>
            </a:r>
          </a:p>
          <a:p>
            <a:pPr algn="ctr">
              <a:defRPr/>
            </a:pP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381000" y="690086"/>
            <a:ext cx="82296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2"/>
            </a:pPr>
            <a:r>
              <a:rPr lang="en-US" sz="1400" b="1" dirty="0" smtClean="0">
                <a:solidFill>
                  <a:schemeClr val="bg1"/>
                </a:solidFill>
              </a:rPr>
              <a:t>Continue </a:t>
            </a:r>
            <a:r>
              <a:rPr lang="en-US" sz="1400" b="1" dirty="0">
                <a:solidFill>
                  <a:schemeClr val="bg1"/>
                </a:solidFill>
              </a:rPr>
              <a:t>educational sessions, rooted in a scientific approach, for faculty, staff and students on unconscious bias, stereotype threat, </a:t>
            </a:r>
            <a:r>
              <a:rPr lang="en-US" sz="1400" b="1" dirty="0" smtClean="0">
                <a:solidFill>
                  <a:schemeClr val="bg1"/>
                </a:solidFill>
              </a:rPr>
              <a:t>microaggressions </a:t>
            </a:r>
            <a:r>
              <a:rPr lang="en-US" sz="1400" b="1" dirty="0">
                <a:solidFill>
                  <a:schemeClr val="bg1"/>
                </a:solidFill>
              </a:rPr>
              <a:t>and microinequities with integrated goals, objectives, and metrics. Include some of these sessions as a mandatory part of on-boarding training</a:t>
            </a:r>
          </a:p>
        </p:txBody>
      </p:sp>
      <p:sp>
        <p:nvSpPr>
          <p:cNvPr id="6" name="Rectangle 5"/>
          <p:cNvSpPr/>
          <p:nvPr/>
        </p:nvSpPr>
        <p:spPr>
          <a:xfrm>
            <a:off x="381000" y="1630561"/>
            <a:ext cx="8229600" cy="2769989"/>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1800" b="1" dirty="0" smtClean="0">
                <a:solidFill>
                  <a:srgbClr val="FF0000"/>
                </a:solidFill>
                <a:latin typeface="+mj-lt"/>
                <a:cs typeface="Calibri"/>
              </a:rPr>
              <a:t>Current State</a:t>
            </a:r>
          </a:p>
          <a:p>
            <a:r>
              <a:rPr lang="en-US" sz="1600" b="1" dirty="0" smtClean="0">
                <a:solidFill>
                  <a:schemeClr val="tx2"/>
                </a:solidFill>
                <a:latin typeface="+mj-lt"/>
                <a:cs typeface="Calibri"/>
              </a:rPr>
              <a:t> </a:t>
            </a:r>
            <a:r>
              <a:rPr lang="en-US" sz="1600" b="1" u="sng" dirty="0" smtClean="0">
                <a:solidFill>
                  <a:schemeClr val="tx2"/>
                </a:solidFill>
                <a:latin typeface="+mj-lt"/>
                <a:cs typeface="Calibri"/>
              </a:rPr>
              <a:t>Students</a:t>
            </a:r>
          </a:p>
          <a:p>
            <a:pPr marL="342900" indent="-173038">
              <a:spcAft>
                <a:spcPts val="0"/>
              </a:spcAft>
              <a:buFont typeface="Arial" panose="020B0604020202020204" pitchFamily="34" charset="0"/>
              <a:buChar char="•"/>
            </a:pPr>
            <a:r>
              <a:rPr lang="en-US" sz="1600" dirty="0" smtClean="0">
                <a:solidFill>
                  <a:schemeClr val="tx2"/>
                </a:solidFill>
                <a:latin typeface="+mj-lt"/>
              </a:rPr>
              <a:t>SOM New Student Orientation on Cultural Humility – </a:t>
            </a:r>
            <a:r>
              <a:rPr lang="en-US" sz="1600" b="1" i="1" dirty="0" smtClean="0">
                <a:solidFill>
                  <a:schemeClr val="tx2"/>
                </a:solidFill>
                <a:latin typeface="+mj-lt"/>
              </a:rPr>
              <a:t>August 2016</a:t>
            </a:r>
            <a:endParaRPr lang="en-US" sz="1600" dirty="0" smtClean="0">
              <a:solidFill>
                <a:schemeClr val="tx2"/>
              </a:solidFill>
              <a:latin typeface="+mj-lt"/>
            </a:endParaRPr>
          </a:p>
          <a:p>
            <a:pPr marL="342900" indent="-173038">
              <a:spcAft>
                <a:spcPts val="0"/>
              </a:spcAft>
              <a:buFont typeface="Arial" panose="020B0604020202020204" pitchFamily="34" charset="0"/>
              <a:buChar char="•"/>
            </a:pPr>
            <a:r>
              <a:rPr lang="en-US" sz="1600" dirty="0" smtClean="0">
                <a:solidFill>
                  <a:schemeClr val="tx2"/>
                </a:solidFill>
                <a:latin typeface="+mj-lt"/>
              </a:rPr>
              <a:t>Introduction to Building Cultural Humility Skills – </a:t>
            </a:r>
            <a:r>
              <a:rPr lang="en-US" sz="1600" b="1" i="1" dirty="0" smtClean="0">
                <a:solidFill>
                  <a:schemeClr val="tx2"/>
                </a:solidFill>
                <a:latin typeface="+mj-lt"/>
              </a:rPr>
              <a:t>August 2016</a:t>
            </a:r>
          </a:p>
          <a:p>
            <a:pPr marL="342900" indent="-173038">
              <a:spcAft>
                <a:spcPts val="0"/>
              </a:spcAft>
              <a:buFont typeface="Arial" panose="020B0604020202020204" pitchFamily="34" charset="0"/>
              <a:buChar char="•"/>
            </a:pPr>
            <a:r>
              <a:rPr lang="en-US" sz="1600" dirty="0" smtClean="0">
                <a:solidFill>
                  <a:schemeClr val="tx2"/>
                </a:solidFill>
                <a:latin typeface="+mj-lt"/>
              </a:rPr>
              <a:t>Introduction to Doctoring and Clinical Skills 1 – Building Cultural Humility – </a:t>
            </a:r>
            <a:r>
              <a:rPr lang="en-US" sz="1600" b="1" i="1" dirty="0" smtClean="0">
                <a:solidFill>
                  <a:schemeClr val="tx2"/>
                </a:solidFill>
                <a:latin typeface="+mj-lt"/>
              </a:rPr>
              <a:t>August 2016</a:t>
            </a:r>
          </a:p>
          <a:p>
            <a:pPr marL="342900" indent="-173038">
              <a:spcAft>
                <a:spcPts val="0"/>
              </a:spcAft>
              <a:buFont typeface="Arial" panose="020B0604020202020204" pitchFamily="34" charset="0"/>
              <a:buChar char="•"/>
            </a:pPr>
            <a:r>
              <a:rPr lang="en-US" sz="1600" dirty="0" smtClean="0">
                <a:solidFill>
                  <a:schemeClr val="tx2"/>
                </a:solidFill>
                <a:latin typeface="+mj-lt"/>
              </a:rPr>
              <a:t>Health Equity Interstitial – </a:t>
            </a:r>
            <a:r>
              <a:rPr lang="en-US" sz="1600" b="1" i="1" dirty="0" smtClean="0">
                <a:solidFill>
                  <a:schemeClr val="tx2"/>
                </a:solidFill>
                <a:latin typeface="+mj-lt"/>
              </a:rPr>
              <a:t>August 2016</a:t>
            </a:r>
          </a:p>
          <a:p>
            <a:pPr marL="342900" indent="-173038">
              <a:spcAft>
                <a:spcPts val="0"/>
              </a:spcAft>
              <a:buFont typeface="Arial" panose="020B0604020202020204" pitchFamily="34" charset="0"/>
              <a:buChar char="•"/>
            </a:pPr>
            <a:r>
              <a:rPr lang="en-US" sz="1600" dirty="0" smtClean="0">
                <a:solidFill>
                  <a:schemeClr val="tx2"/>
                </a:solidFill>
                <a:latin typeface="+mj-lt"/>
              </a:rPr>
              <a:t>Determinants of Health Course for  1</a:t>
            </a:r>
            <a:r>
              <a:rPr lang="en-US" sz="1600" baseline="30000" dirty="0" smtClean="0">
                <a:solidFill>
                  <a:schemeClr val="tx2"/>
                </a:solidFill>
                <a:latin typeface="+mj-lt"/>
              </a:rPr>
              <a:t>st</a:t>
            </a:r>
            <a:r>
              <a:rPr lang="en-US" sz="1600" dirty="0" smtClean="0">
                <a:solidFill>
                  <a:schemeClr val="tx2"/>
                </a:solidFill>
                <a:latin typeface="+mj-lt"/>
              </a:rPr>
              <a:t> Year Medical Students  </a:t>
            </a:r>
            <a:r>
              <a:rPr lang="en-US" sz="1600" b="1" i="1" dirty="0" smtClean="0">
                <a:solidFill>
                  <a:schemeClr val="tx2"/>
                </a:solidFill>
                <a:latin typeface="+mj-lt"/>
              </a:rPr>
              <a:t>- August 2016</a:t>
            </a:r>
            <a:endParaRPr lang="en-US" sz="1600" dirty="0" smtClean="0">
              <a:solidFill>
                <a:schemeClr val="tx2"/>
              </a:solidFill>
              <a:latin typeface="+mj-lt"/>
            </a:endParaRPr>
          </a:p>
          <a:p>
            <a:pPr marL="342900" indent="-173038">
              <a:spcAft>
                <a:spcPts val="0"/>
              </a:spcAft>
              <a:buFont typeface="Arial" panose="020B0604020202020204" pitchFamily="34" charset="0"/>
              <a:buChar char="•"/>
            </a:pPr>
            <a:r>
              <a:rPr lang="en-US" sz="1600" dirty="0" smtClean="0">
                <a:solidFill>
                  <a:schemeClr val="tx2"/>
                </a:solidFill>
                <a:latin typeface="+mj-lt"/>
              </a:rPr>
              <a:t>Mentoring Circles Discussions -  </a:t>
            </a:r>
            <a:r>
              <a:rPr lang="en-US" sz="1600" b="1" i="1" dirty="0" smtClean="0">
                <a:solidFill>
                  <a:schemeClr val="tx2"/>
                </a:solidFill>
                <a:latin typeface="+mj-lt"/>
              </a:rPr>
              <a:t>October 2016</a:t>
            </a:r>
          </a:p>
          <a:p>
            <a:pPr marL="342900" indent="-173038">
              <a:spcAft>
                <a:spcPts val="0"/>
              </a:spcAft>
              <a:buFont typeface="Arial" panose="020B0604020202020204" pitchFamily="34" charset="0"/>
              <a:buChar char="•"/>
            </a:pPr>
            <a:r>
              <a:rPr lang="en-US" sz="1600" dirty="0" smtClean="0">
                <a:solidFill>
                  <a:schemeClr val="tx2"/>
                </a:solidFill>
                <a:latin typeface="+mj-lt"/>
              </a:rPr>
              <a:t>Increasing Cultural Competence to Reduce Healthcare Disparities (GSN)–  </a:t>
            </a:r>
            <a:r>
              <a:rPr lang="en-US" sz="1600" b="1" i="1" dirty="0" smtClean="0">
                <a:solidFill>
                  <a:schemeClr val="tx2"/>
                </a:solidFill>
                <a:latin typeface="+mj-lt"/>
              </a:rPr>
              <a:t>November 2016</a:t>
            </a:r>
          </a:p>
          <a:p>
            <a:pPr marL="342900" indent="-173038">
              <a:spcAft>
                <a:spcPts val="0"/>
              </a:spcAft>
              <a:buFont typeface="Arial" panose="020B0604020202020204" pitchFamily="34" charset="0"/>
              <a:buChar char="•"/>
            </a:pPr>
            <a:r>
              <a:rPr lang="en-US" sz="1600" dirty="0" smtClean="0">
                <a:solidFill>
                  <a:schemeClr val="tx2"/>
                </a:solidFill>
                <a:latin typeface="+mj-lt"/>
              </a:rPr>
              <a:t>Professionalism and Cultural Competence (GSBS) – </a:t>
            </a:r>
            <a:r>
              <a:rPr lang="en-US" sz="1600" b="1" i="1" dirty="0" smtClean="0">
                <a:solidFill>
                  <a:schemeClr val="tx2"/>
                </a:solidFill>
                <a:latin typeface="+mj-lt"/>
              </a:rPr>
              <a:t>September 2016</a:t>
            </a:r>
            <a:endParaRPr lang="en-US" sz="1600" b="1" i="1" dirty="0">
              <a:solidFill>
                <a:schemeClr val="tx2"/>
              </a:solidFill>
              <a:latin typeface="+mj-lt"/>
            </a:endParaRPr>
          </a:p>
          <a:p>
            <a:pPr>
              <a:spcAft>
                <a:spcPts val="0"/>
              </a:spcAft>
            </a:pPr>
            <a:r>
              <a:rPr lang="en-US" sz="1200" b="1" dirty="0" smtClean="0">
                <a:solidFill>
                  <a:schemeClr val="tx2"/>
                </a:solidFill>
                <a:latin typeface="Calibri"/>
                <a:cs typeface="Calibri"/>
              </a:rPr>
              <a:t> </a:t>
            </a:r>
            <a:endParaRPr lang="en-US" sz="1200" b="1" i="1" dirty="0">
              <a:solidFill>
                <a:schemeClr val="tx1"/>
              </a:solidFill>
            </a:endParaRPr>
          </a:p>
        </p:txBody>
      </p:sp>
    </p:spTree>
    <p:extLst>
      <p:ext uri="{BB962C8B-B14F-4D97-AF65-F5344CB8AC3E}">
        <p14:creationId xmlns:p14="http://schemas.microsoft.com/office/powerpoint/2010/main" val="216858135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1b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13886"/>
            <a:ext cx="82296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2"/>
            </a:pPr>
            <a:r>
              <a:rPr lang="en-US" sz="1400" b="1" dirty="0" smtClean="0">
                <a:solidFill>
                  <a:schemeClr val="bg1"/>
                </a:solidFill>
              </a:rPr>
              <a:t>Continue </a:t>
            </a:r>
            <a:r>
              <a:rPr lang="en-US" sz="1400" b="1" dirty="0">
                <a:solidFill>
                  <a:schemeClr val="bg1"/>
                </a:solidFill>
              </a:rPr>
              <a:t>educational sessions, rooted in a scientific approach, for faculty, staff and students on unconscious bias, stereotype threat, </a:t>
            </a:r>
            <a:r>
              <a:rPr lang="en-US" sz="1400" b="1" dirty="0" smtClean="0">
                <a:solidFill>
                  <a:schemeClr val="bg1"/>
                </a:solidFill>
              </a:rPr>
              <a:t>microaggressions </a:t>
            </a:r>
            <a:r>
              <a:rPr lang="en-US" sz="1400" b="1" dirty="0">
                <a:solidFill>
                  <a:schemeClr val="bg1"/>
                </a:solidFill>
              </a:rPr>
              <a:t>and microinequities with integrated goals, objectives, and metrics. Include some of these sessions as a mandatory part of on-boarding training</a:t>
            </a:r>
          </a:p>
        </p:txBody>
      </p:sp>
      <p:sp>
        <p:nvSpPr>
          <p:cNvPr id="6" name="Rectangle 5"/>
          <p:cNvSpPr/>
          <p:nvPr/>
        </p:nvSpPr>
        <p:spPr>
          <a:xfrm>
            <a:off x="228600" y="1507450"/>
            <a:ext cx="8686800" cy="2616101"/>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Current State</a:t>
            </a:r>
          </a:p>
          <a:p>
            <a:r>
              <a:rPr lang="en-US" sz="1800" b="1" u="sng" dirty="0" smtClean="0">
                <a:solidFill>
                  <a:schemeClr val="tx2"/>
                </a:solidFill>
                <a:latin typeface="+mj-lt"/>
                <a:cs typeface="Calibri"/>
              </a:rPr>
              <a:t>Faculty</a:t>
            </a:r>
          </a:p>
          <a:p>
            <a:pPr marL="342900" indent="-173038">
              <a:spcAft>
                <a:spcPts val="0"/>
              </a:spcAft>
              <a:buFont typeface="Arial" panose="020B0604020202020204" pitchFamily="34" charset="0"/>
              <a:buChar char="•"/>
            </a:pPr>
            <a:r>
              <a:rPr lang="en-US" sz="1800" dirty="0" smtClean="0">
                <a:solidFill>
                  <a:schemeClr val="tx2"/>
                </a:solidFill>
                <a:latin typeface="+mj-lt"/>
              </a:rPr>
              <a:t>Faculty Development for Doctoring and Clinical Skills 1 </a:t>
            </a:r>
            <a:r>
              <a:rPr lang="en-US" sz="1800" b="1" i="1" dirty="0" smtClean="0">
                <a:solidFill>
                  <a:schemeClr val="tx2"/>
                </a:solidFill>
                <a:latin typeface="+mj-lt"/>
              </a:rPr>
              <a:t>– (3 sessions) Fall 2016</a:t>
            </a:r>
          </a:p>
          <a:p>
            <a:pPr marL="342900" indent="-173038">
              <a:spcAft>
                <a:spcPts val="0"/>
              </a:spcAft>
              <a:buFont typeface="Arial" panose="020B0604020202020204" pitchFamily="34" charset="0"/>
              <a:buChar char="•"/>
            </a:pPr>
            <a:r>
              <a:rPr lang="en-US" sz="1800" dirty="0">
                <a:solidFill>
                  <a:schemeClr val="tx2"/>
                </a:solidFill>
                <a:latin typeface="+mj-lt"/>
              </a:rPr>
              <a:t>Faculty Council </a:t>
            </a:r>
            <a:r>
              <a:rPr lang="en-US" sz="1800" dirty="0" smtClean="0">
                <a:solidFill>
                  <a:schemeClr val="tx2"/>
                </a:solidFill>
                <a:latin typeface="+mj-lt"/>
              </a:rPr>
              <a:t>Retreat - Diversity, Inclusion &amp; Unconscious Bias - </a:t>
            </a:r>
            <a:r>
              <a:rPr lang="en-US" sz="1800" b="1" i="1" dirty="0" smtClean="0">
                <a:solidFill>
                  <a:schemeClr val="tx2"/>
                </a:solidFill>
                <a:latin typeface="+mj-lt"/>
              </a:rPr>
              <a:t>April 2016 </a:t>
            </a:r>
          </a:p>
          <a:p>
            <a:pPr marL="342900" indent="-173038">
              <a:spcAft>
                <a:spcPts val="0"/>
              </a:spcAft>
              <a:buFont typeface="Arial" panose="020B0604020202020204" pitchFamily="34" charset="0"/>
              <a:buChar char="•"/>
            </a:pPr>
            <a:r>
              <a:rPr lang="en-US" sz="1800" dirty="0" smtClean="0">
                <a:solidFill>
                  <a:schemeClr val="tx2"/>
                </a:solidFill>
                <a:latin typeface="+mj-lt"/>
              </a:rPr>
              <a:t>Incorporating the Construct of Unconscious Bias Medical Education  </a:t>
            </a:r>
            <a:r>
              <a:rPr lang="en-US" sz="1800" b="1" i="1" dirty="0" smtClean="0">
                <a:solidFill>
                  <a:schemeClr val="tx2"/>
                </a:solidFill>
                <a:latin typeface="+mj-lt"/>
              </a:rPr>
              <a:t>April 2016</a:t>
            </a:r>
          </a:p>
          <a:p>
            <a:pPr>
              <a:spcAft>
                <a:spcPts val="0"/>
              </a:spcAft>
            </a:pPr>
            <a:r>
              <a:rPr lang="en-US" sz="1800" b="1" dirty="0" smtClean="0">
                <a:solidFill>
                  <a:schemeClr val="tx2"/>
                </a:solidFill>
                <a:latin typeface="+mj-lt"/>
                <a:cs typeface="Calibri"/>
              </a:rPr>
              <a:t>  </a:t>
            </a:r>
            <a:r>
              <a:rPr lang="en-US" sz="1800" b="1" u="sng" dirty="0" smtClean="0">
                <a:solidFill>
                  <a:schemeClr val="tx2"/>
                </a:solidFill>
                <a:latin typeface="+mj-lt"/>
                <a:cs typeface="Calibri"/>
              </a:rPr>
              <a:t>Staff</a:t>
            </a:r>
            <a:endParaRPr lang="en-US" sz="1800" b="1" u="sng" dirty="0">
              <a:solidFill>
                <a:schemeClr val="tx2"/>
              </a:solidFill>
              <a:latin typeface="+mj-lt"/>
              <a:cs typeface="Calibri"/>
            </a:endParaRPr>
          </a:p>
          <a:p>
            <a:pPr marL="342900" indent="-173038">
              <a:spcAft>
                <a:spcPts val="0"/>
              </a:spcAft>
              <a:buFont typeface="Arial" panose="020B0604020202020204" pitchFamily="34" charset="0"/>
              <a:buChar char="•"/>
            </a:pPr>
            <a:r>
              <a:rPr lang="en-US" sz="1800" dirty="0" smtClean="0">
                <a:solidFill>
                  <a:schemeClr val="tx2"/>
                </a:solidFill>
                <a:latin typeface="+mj-lt"/>
              </a:rPr>
              <a:t>CEOD CWM Cultural Diversity Committee – 3 Diversity Dialogues  </a:t>
            </a:r>
            <a:r>
              <a:rPr lang="en-US" sz="1800" b="1" i="1" dirty="0" smtClean="0">
                <a:solidFill>
                  <a:schemeClr val="tx2"/>
                </a:solidFill>
                <a:latin typeface="+mj-lt"/>
              </a:rPr>
              <a:t>Winter 2015</a:t>
            </a:r>
          </a:p>
          <a:p>
            <a:pPr marL="342900" indent="-173038">
              <a:spcAft>
                <a:spcPts val="0"/>
              </a:spcAft>
              <a:buFont typeface="Arial" panose="020B0604020202020204" pitchFamily="34" charset="0"/>
              <a:buChar char="•"/>
            </a:pPr>
            <a:r>
              <a:rPr lang="en-US" sz="1800" dirty="0" smtClean="0">
                <a:solidFill>
                  <a:schemeClr val="tx2"/>
                </a:solidFill>
                <a:latin typeface="+mj-lt"/>
              </a:rPr>
              <a:t>Disability Committee – Manager Training in ADA  (Unconscious bias towards individuals with Disabilities) </a:t>
            </a:r>
            <a:r>
              <a:rPr lang="en-US" sz="1800" b="1" i="1" dirty="0" smtClean="0">
                <a:solidFill>
                  <a:schemeClr val="tx2"/>
                </a:solidFill>
                <a:latin typeface="+mj-lt"/>
              </a:rPr>
              <a:t>April 2016</a:t>
            </a:r>
            <a:endParaRPr lang="en-US" sz="1800" b="1" i="1" dirty="0">
              <a:solidFill>
                <a:schemeClr val="tx2"/>
              </a:solidFill>
              <a:latin typeface="+mj-lt"/>
            </a:endParaRPr>
          </a:p>
        </p:txBody>
      </p:sp>
    </p:spTree>
    <p:extLst>
      <p:ext uri="{BB962C8B-B14F-4D97-AF65-F5344CB8AC3E}">
        <p14:creationId xmlns:p14="http://schemas.microsoft.com/office/powerpoint/2010/main" val="327822606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1b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1077218"/>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2"/>
            </a:pPr>
            <a:r>
              <a:rPr lang="en-US" sz="1600" b="1" dirty="0" smtClean="0">
                <a:solidFill>
                  <a:schemeClr val="bg1"/>
                </a:solidFill>
              </a:rPr>
              <a:t>Continue </a:t>
            </a:r>
            <a:r>
              <a:rPr lang="en-US" sz="1600" b="1" dirty="0">
                <a:solidFill>
                  <a:schemeClr val="bg1"/>
                </a:solidFill>
              </a:rPr>
              <a:t>educational sessions, rooted in a scientific approach, for faculty, staff and students on unconscious bias, stereotype threat, microaggressions and microinequities with integrated goals, objectives, and metrics. Include some of these sessions as a mandatory part of on-boarding </a:t>
            </a:r>
            <a:r>
              <a:rPr lang="en-US" sz="1600" b="1" dirty="0" smtClean="0">
                <a:solidFill>
                  <a:schemeClr val="bg1"/>
                </a:solidFill>
              </a:rPr>
              <a:t>training</a:t>
            </a:r>
            <a:endParaRPr lang="en-US" sz="1600" b="1" dirty="0">
              <a:solidFill>
                <a:schemeClr val="bg1"/>
              </a:solidFill>
            </a:endParaRPr>
          </a:p>
        </p:txBody>
      </p:sp>
      <p:sp>
        <p:nvSpPr>
          <p:cNvPr id="6" name="Rectangle 5"/>
          <p:cNvSpPr/>
          <p:nvPr/>
        </p:nvSpPr>
        <p:spPr>
          <a:xfrm>
            <a:off x="457200" y="1901607"/>
            <a:ext cx="8229600" cy="3108543"/>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200" b="1" dirty="0" smtClean="0">
                <a:solidFill>
                  <a:srgbClr val="FF0000"/>
                </a:solidFill>
                <a:latin typeface="+mj-lt"/>
                <a:cs typeface="Calibri"/>
              </a:rPr>
              <a:t>Implementation</a:t>
            </a:r>
          </a:p>
          <a:p>
            <a:pPr marL="342900" indent="-173038">
              <a:spcAft>
                <a:spcPts val="1200"/>
              </a:spcAft>
              <a:buFont typeface="Arial" panose="020B0604020202020204" pitchFamily="34" charset="0"/>
              <a:buChar char="•"/>
            </a:pPr>
            <a:r>
              <a:rPr lang="en-US" sz="2200" b="1" dirty="0" smtClean="0">
                <a:solidFill>
                  <a:schemeClr val="tx2"/>
                </a:solidFill>
                <a:latin typeface="+mj-lt"/>
              </a:rPr>
              <a:t>Offer in collaboration with OFA, SOM, Student Affairs, GSBS and GSN an introductory training that participants will be tracked similar to search process training.</a:t>
            </a:r>
          </a:p>
          <a:p>
            <a:pPr marL="342900" indent="-173038">
              <a:spcAft>
                <a:spcPts val="1200"/>
              </a:spcAft>
              <a:buFont typeface="Arial" panose="020B0604020202020204" pitchFamily="34" charset="0"/>
              <a:buChar char="•"/>
            </a:pPr>
            <a:r>
              <a:rPr lang="en-US" sz="2200" b="1" dirty="0" smtClean="0">
                <a:solidFill>
                  <a:schemeClr val="tx2"/>
                </a:solidFill>
                <a:latin typeface="+mj-lt"/>
              </a:rPr>
              <a:t>Create a parallel structure for staff or consider incorporating in new employee orientation.</a:t>
            </a:r>
          </a:p>
          <a:p>
            <a:pPr>
              <a:spcAft>
                <a:spcPts val="0"/>
              </a:spcAft>
            </a:pPr>
            <a:r>
              <a:rPr lang="en-US" sz="2200" b="1" dirty="0">
                <a:solidFill>
                  <a:srgbClr val="FF0000"/>
                </a:solidFill>
                <a:latin typeface="+mj-lt"/>
                <a:cs typeface="Calibri"/>
              </a:rPr>
              <a:t>Resources Required</a:t>
            </a:r>
          </a:p>
          <a:p>
            <a:pPr marL="347663" indent="-177800">
              <a:spcAft>
                <a:spcPts val="1200"/>
              </a:spcAft>
              <a:buFont typeface="Arial"/>
              <a:buChar char="•"/>
            </a:pPr>
            <a:r>
              <a:rPr lang="en-US" sz="2200" b="1" dirty="0" smtClean="0">
                <a:solidFill>
                  <a:schemeClr val="tx2"/>
                </a:solidFill>
                <a:latin typeface="+mj-lt"/>
              </a:rPr>
              <a:t>DIO, OFA</a:t>
            </a:r>
            <a:r>
              <a:rPr lang="en-US" sz="2200" b="1" dirty="0">
                <a:solidFill>
                  <a:schemeClr val="tx2"/>
                </a:solidFill>
                <a:latin typeface="+mj-lt"/>
              </a:rPr>
              <a:t>, SOM, Student </a:t>
            </a:r>
            <a:r>
              <a:rPr lang="en-US" sz="2200" b="1" dirty="0" smtClean="0">
                <a:solidFill>
                  <a:schemeClr val="tx2"/>
                </a:solidFill>
                <a:latin typeface="+mj-lt"/>
              </a:rPr>
              <a:t>Affairs, GSBS, GSN and HR collaboration.</a:t>
            </a:r>
          </a:p>
        </p:txBody>
      </p:sp>
    </p:spTree>
    <p:extLst>
      <p:ext uri="{BB962C8B-B14F-4D97-AF65-F5344CB8AC3E}">
        <p14:creationId xmlns:p14="http://schemas.microsoft.com/office/powerpoint/2010/main" val="328467567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1c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584775"/>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3"/>
            </a:pPr>
            <a:r>
              <a:rPr lang="en-US" sz="1600" b="1" dirty="0" smtClean="0">
                <a:solidFill>
                  <a:schemeClr val="bg1"/>
                </a:solidFill>
              </a:rPr>
              <a:t>Encourage / Train supervisors on how to include discussions of the diversity efforts sections of annual performance evaluations</a:t>
            </a:r>
            <a:endParaRPr lang="en-US" sz="1600" b="1" dirty="0">
              <a:solidFill>
                <a:schemeClr val="bg1"/>
              </a:solidFill>
            </a:endParaRPr>
          </a:p>
        </p:txBody>
      </p:sp>
      <p:sp>
        <p:nvSpPr>
          <p:cNvPr id="6" name="Rectangle 5"/>
          <p:cNvSpPr/>
          <p:nvPr/>
        </p:nvSpPr>
        <p:spPr>
          <a:xfrm>
            <a:off x="457200" y="1428750"/>
            <a:ext cx="8229600" cy="3170099"/>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1800" b="1" dirty="0" smtClean="0">
                <a:solidFill>
                  <a:srgbClr val="FF0000"/>
                </a:solidFill>
                <a:latin typeface="+mj-lt"/>
                <a:cs typeface="Calibri"/>
              </a:rPr>
              <a:t>Current State (Faculty)</a:t>
            </a:r>
          </a:p>
          <a:p>
            <a:pPr marL="342900" indent="-173038">
              <a:spcAft>
                <a:spcPts val="1200"/>
              </a:spcAft>
              <a:buFont typeface="Arial" panose="020B0604020202020204" pitchFamily="34" charset="0"/>
              <a:buChar char="•"/>
            </a:pPr>
            <a:r>
              <a:rPr lang="en-US" sz="1800" b="1" dirty="0" smtClean="0">
                <a:solidFill>
                  <a:schemeClr val="tx2"/>
                </a:solidFill>
                <a:latin typeface="+mj-lt"/>
              </a:rPr>
              <a:t>All Employed UMMS/UMMHC Faculty complete an Annual Performance Review (APR) that provides an evaluation of performance for the previous year and goals for the next year. </a:t>
            </a:r>
          </a:p>
          <a:p>
            <a:pPr marL="342900" indent="-173038">
              <a:spcAft>
                <a:spcPts val="1200"/>
              </a:spcAft>
              <a:buFont typeface="Arial" panose="020B0604020202020204" pitchFamily="34" charset="0"/>
              <a:buChar char="•"/>
            </a:pPr>
            <a:r>
              <a:rPr lang="en-US" sz="1800" b="1" dirty="0" smtClean="0">
                <a:solidFill>
                  <a:schemeClr val="tx2"/>
                </a:solidFill>
                <a:latin typeface="+mj-lt"/>
              </a:rPr>
              <a:t>The APR includes a specific section for documentation of the faculty member’s activities in support of Diversity Efforts</a:t>
            </a:r>
            <a:r>
              <a:rPr lang="en-US" sz="1800" b="1" dirty="0">
                <a:solidFill>
                  <a:schemeClr val="tx2"/>
                </a:solidFill>
                <a:latin typeface="+mj-lt"/>
              </a:rPr>
              <a:t>. </a:t>
            </a:r>
            <a:r>
              <a:rPr lang="en-US" sz="1800" b="1" dirty="0" smtClean="0">
                <a:solidFill>
                  <a:schemeClr val="tx2"/>
                </a:solidFill>
                <a:latin typeface="+mj-lt"/>
              </a:rPr>
              <a:t>OFA provides on-line guidance to assist faculty in completing this section.</a:t>
            </a:r>
          </a:p>
          <a:p>
            <a:pPr marL="342900" indent="-173038">
              <a:spcAft>
                <a:spcPts val="1200"/>
              </a:spcAft>
              <a:buFont typeface="Arial" panose="020B0604020202020204" pitchFamily="34" charset="0"/>
              <a:buChar char="•"/>
            </a:pPr>
            <a:r>
              <a:rPr lang="en-US" sz="1800" b="1" dirty="0" smtClean="0">
                <a:solidFill>
                  <a:schemeClr val="tx2"/>
                </a:solidFill>
                <a:latin typeface="+mj-lt"/>
              </a:rPr>
              <a:t>The APR evaluation </a:t>
            </a:r>
            <a:r>
              <a:rPr lang="en-US" sz="1800" b="1" dirty="0">
                <a:solidFill>
                  <a:schemeClr val="tx2"/>
                </a:solidFill>
                <a:latin typeface="+mj-lt"/>
              </a:rPr>
              <a:t>is conducted by the faculty member’s supervisor (chair/chief</a:t>
            </a:r>
            <a:r>
              <a:rPr lang="en-US" sz="1800" b="1" dirty="0" smtClean="0">
                <a:solidFill>
                  <a:schemeClr val="tx2"/>
                </a:solidFill>
                <a:latin typeface="+mj-lt"/>
              </a:rPr>
              <a:t>).  A meeting to discuss the evaluation is expected and strongly encouraged.</a:t>
            </a:r>
            <a:endParaRPr lang="en-US" sz="1800" b="1" dirty="0">
              <a:solidFill>
                <a:schemeClr val="tx2"/>
              </a:solidFill>
              <a:latin typeface="+mj-lt"/>
            </a:endParaRPr>
          </a:p>
        </p:txBody>
      </p:sp>
    </p:spTree>
    <p:extLst>
      <p:ext uri="{BB962C8B-B14F-4D97-AF65-F5344CB8AC3E}">
        <p14:creationId xmlns:p14="http://schemas.microsoft.com/office/powerpoint/2010/main" val="32823203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1c</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3"/>
            </a:pPr>
            <a:r>
              <a:rPr lang="en-US" sz="1800" b="1" dirty="0" smtClean="0">
                <a:solidFill>
                  <a:schemeClr val="bg1"/>
                </a:solidFill>
              </a:rPr>
              <a:t>Encourage / Train supervisors on how to include discussions of the diversity efforts sections of annual performance evaluations</a:t>
            </a:r>
            <a:endParaRPr lang="en-US" sz="1800" b="1" dirty="0">
              <a:solidFill>
                <a:schemeClr val="bg1"/>
              </a:solidFill>
            </a:endParaRPr>
          </a:p>
        </p:txBody>
      </p:sp>
      <p:sp>
        <p:nvSpPr>
          <p:cNvPr id="6" name="Rectangle 5"/>
          <p:cNvSpPr/>
          <p:nvPr/>
        </p:nvSpPr>
        <p:spPr>
          <a:xfrm>
            <a:off x="450273" y="1733550"/>
            <a:ext cx="8229600" cy="2862322"/>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Desired State</a:t>
            </a:r>
          </a:p>
          <a:p>
            <a:pPr marL="342900" indent="-173038">
              <a:spcAft>
                <a:spcPts val="1200"/>
              </a:spcAft>
              <a:buFont typeface="Arial" panose="020B0604020202020204" pitchFamily="34" charset="0"/>
              <a:buChar char="•"/>
            </a:pPr>
            <a:r>
              <a:rPr lang="en-US" sz="2000" b="1" dirty="0" smtClean="0">
                <a:solidFill>
                  <a:schemeClr val="tx2"/>
                </a:solidFill>
                <a:latin typeface="+mj-lt"/>
              </a:rPr>
              <a:t>Increased commitment of faculty to engage in Diversity Efforts that build and sustain an inclusive culture.</a:t>
            </a:r>
          </a:p>
          <a:p>
            <a:pPr marL="342900" indent="-173038">
              <a:spcAft>
                <a:spcPts val="1200"/>
              </a:spcAft>
              <a:buFont typeface="Arial" panose="020B0604020202020204" pitchFamily="34" charset="0"/>
              <a:buChar char="•"/>
            </a:pPr>
            <a:r>
              <a:rPr lang="en-US" sz="2000" b="1" dirty="0" smtClean="0">
                <a:solidFill>
                  <a:schemeClr val="tx2"/>
                </a:solidFill>
                <a:latin typeface="+mj-lt"/>
              </a:rPr>
              <a:t>Supervisors (chiefs and chairs) discuss faculty participation in Diversity Efforts during the APR process, and encourage future engagement in diversity efforts.</a:t>
            </a:r>
          </a:p>
          <a:p>
            <a:pPr marL="342900" indent="-173038">
              <a:spcAft>
                <a:spcPts val="1200"/>
              </a:spcAft>
              <a:buFont typeface="Arial" panose="020B0604020202020204" pitchFamily="34" charset="0"/>
              <a:buChar char="•"/>
            </a:pPr>
            <a:r>
              <a:rPr lang="en-US" sz="2000" b="1" dirty="0" smtClean="0">
                <a:solidFill>
                  <a:schemeClr val="tx2"/>
                </a:solidFill>
                <a:latin typeface="+mj-lt"/>
              </a:rPr>
              <a:t>Faculty engagement in Diversity Efforts is recognized and rewarded through the APR process and through other mechanisms as well.</a:t>
            </a:r>
          </a:p>
        </p:txBody>
      </p:sp>
    </p:spTree>
    <p:extLst>
      <p:ext uri="{BB962C8B-B14F-4D97-AF65-F5344CB8AC3E}">
        <p14:creationId xmlns:p14="http://schemas.microsoft.com/office/powerpoint/2010/main" val="4529643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1c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266700" y="691575"/>
            <a:ext cx="8610600" cy="584775"/>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startAt="3"/>
            </a:pPr>
            <a:r>
              <a:rPr lang="en-US" sz="1600" b="1" dirty="0" smtClean="0">
                <a:solidFill>
                  <a:schemeClr val="bg1"/>
                </a:solidFill>
              </a:rPr>
              <a:t>Encourage / Train supervisors on how to include discussions of the diversity efforts sections of annual performance evaluations</a:t>
            </a:r>
            <a:endParaRPr lang="en-US" sz="1600" b="1" dirty="0">
              <a:solidFill>
                <a:schemeClr val="bg1"/>
              </a:solidFill>
            </a:endParaRPr>
          </a:p>
        </p:txBody>
      </p:sp>
      <p:sp>
        <p:nvSpPr>
          <p:cNvPr id="6" name="Rectangle 5"/>
          <p:cNvSpPr/>
          <p:nvPr/>
        </p:nvSpPr>
        <p:spPr>
          <a:xfrm>
            <a:off x="266700" y="1281556"/>
            <a:ext cx="8610600" cy="3662541"/>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Implementation</a:t>
            </a:r>
          </a:p>
          <a:p>
            <a:pPr marL="342900" indent="-173038">
              <a:spcAft>
                <a:spcPts val="0"/>
              </a:spcAft>
              <a:buFont typeface="Arial" panose="020B0604020202020204" pitchFamily="34" charset="0"/>
              <a:buChar char="•"/>
            </a:pPr>
            <a:r>
              <a:rPr lang="en-US" sz="1800" b="1" dirty="0" smtClean="0">
                <a:solidFill>
                  <a:schemeClr val="tx2"/>
                </a:solidFill>
                <a:latin typeface="+mj-lt"/>
              </a:rPr>
              <a:t>The policy and procedure for conducting the APR is included in the revised APP.</a:t>
            </a:r>
          </a:p>
          <a:p>
            <a:pPr marL="342900" indent="-173038">
              <a:spcAft>
                <a:spcPts val="0"/>
              </a:spcAft>
              <a:buFont typeface="Arial" panose="020B0604020202020204" pitchFamily="34" charset="0"/>
              <a:buChar char="•"/>
            </a:pPr>
            <a:r>
              <a:rPr lang="en-US" sz="1800" b="1" dirty="0" smtClean="0">
                <a:solidFill>
                  <a:schemeClr val="tx2"/>
                </a:solidFill>
                <a:latin typeface="+mj-lt"/>
              </a:rPr>
              <a:t>Educational sessions about the new APP are planned for faculty, faculty committees (DPACs and PACs) and administrators (chairs and chiefs).</a:t>
            </a:r>
          </a:p>
          <a:p>
            <a:pPr marL="342900" indent="-173038">
              <a:spcAft>
                <a:spcPts val="1200"/>
              </a:spcAft>
              <a:buFont typeface="Arial" panose="020B0604020202020204" pitchFamily="34" charset="0"/>
              <a:buChar char="•"/>
            </a:pPr>
            <a:r>
              <a:rPr lang="en-US" sz="1800" b="1" dirty="0" smtClean="0">
                <a:solidFill>
                  <a:schemeClr val="tx2"/>
                </a:solidFill>
                <a:latin typeface="+mj-lt"/>
              </a:rPr>
              <a:t>APR sessions will target both faculty and supervisors, providing an opportunity for increased emphasis on building commitment to Diversity Efforts.</a:t>
            </a:r>
          </a:p>
          <a:p>
            <a:pPr>
              <a:spcAft>
                <a:spcPts val="0"/>
              </a:spcAft>
            </a:pPr>
            <a:r>
              <a:rPr lang="en-US" sz="2000" b="1" dirty="0" smtClean="0">
                <a:solidFill>
                  <a:srgbClr val="FF0000"/>
                </a:solidFill>
                <a:latin typeface="+mj-lt"/>
                <a:cs typeface="Calibri"/>
              </a:rPr>
              <a:t>Resources Required</a:t>
            </a:r>
          </a:p>
          <a:p>
            <a:pPr marL="347663" indent="-177800">
              <a:spcAft>
                <a:spcPts val="1200"/>
              </a:spcAft>
              <a:buFont typeface="Arial"/>
              <a:buChar char="•"/>
            </a:pPr>
            <a:r>
              <a:rPr lang="en-US" sz="1800" b="1" dirty="0">
                <a:solidFill>
                  <a:schemeClr val="tx2"/>
                </a:solidFill>
                <a:latin typeface="+mj-lt"/>
              </a:rPr>
              <a:t>L</a:t>
            </a:r>
            <a:r>
              <a:rPr lang="en-US" sz="1800" b="1" dirty="0" smtClean="0">
                <a:solidFill>
                  <a:schemeClr val="tx2"/>
                </a:solidFill>
                <a:latin typeface="+mj-lt"/>
              </a:rPr>
              <a:t>eadership support/accountability for use of the APR as a tool to influence faculty behavior </a:t>
            </a:r>
            <a:endParaRPr lang="en-US" sz="1800" b="1" dirty="0">
              <a:solidFill>
                <a:schemeClr val="tx2"/>
              </a:solidFill>
              <a:latin typeface="+mj-lt"/>
            </a:endParaRPr>
          </a:p>
          <a:p>
            <a:pPr marL="347663" indent="-177800">
              <a:spcAft>
                <a:spcPts val="1200"/>
              </a:spcAft>
              <a:buFont typeface="Arial"/>
              <a:buChar char="•"/>
            </a:pPr>
            <a:r>
              <a:rPr lang="en-US" sz="1800" b="1" dirty="0" smtClean="0">
                <a:solidFill>
                  <a:schemeClr val="tx2"/>
                </a:solidFill>
                <a:latin typeface="+mj-lt"/>
              </a:rPr>
              <a:t>Leadership commitment to prioritize a focus on diversity efforts.</a:t>
            </a:r>
          </a:p>
          <a:p>
            <a:pPr marL="347663" indent="-177800">
              <a:spcAft>
                <a:spcPts val="1200"/>
              </a:spcAft>
              <a:buFont typeface="Arial"/>
              <a:buChar char="•"/>
            </a:pPr>
            <a:r>
              <a:rPr lang="en-US" sz="1800" b="1" dirty="0" smtClean="0">
                <a:solidFill>
                  <a:schemeClr val="tx2"/>
                </a:solidFill>
                <a:latin typeface="+mj-lt"/>
              </a:rPr>
              <a:t>Personnel time to implement educational programs for the APR process</a:t>
            </a:r>
          </a:p>
        </p:txBody>
      </p:sp>
    </p:spTree>
    <p:extLst>
      <p:ext uri="{BB962C8B-B14F-4D97-AF65-F5344CB8AC3E}">
        <p14:creationId xmlns:p14="http://schemas.microsoft.com/office/powerpoint/2010/main" val="18407494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1d Report-Out </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76200" y="666750"/>
            <a:ext cx="89154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indent="-342900" algn="ctr">
              <a:buFont typeface="+mj-lt"/>
              <a:buAutoNum type="alphaLcParenR" startAt="4"/>
            </a:pPr>
            <a:r>
              <a:rPr lang="en-US" sz="1800" b="1" dirty="0">
                <a:solidFill>
                  <a:schemeClr val="bg1"/>
                </a:solidFill>
              </a:rPr>
              <a:t>Mandate leadership development for learning community mentors on best practices and current trends in diversity in </a:t>
            </a:r>
            <a:r>
              <a:rPr lang="en-US" sz="1800" b="1" dirty="0" smtClean="0">
                <a:solidFill>
                  <a:schemeClr val="bg1"/>
                </a:solidFill>
              </a:rPr>
              <a:t>biomedical </a:t>
            </a:r>
            <a:r>
              <a:rPr lang="en-US" sz="1800" b="1" dirty="0">
                <a:solidFill>
                  <a:schemeClr val="bg1"/>
                </a:solidFill>
              </a:rPr>
              <a:t>education</a:t>
            </a:r>
            <a:endParaRPr lang="en-US" sz="1800" b="1" i="1" dirty="0">
              <a:solidFill>
                <a:schemeClr val="bg1"/>
              </a:solidFill>
              <a:latin typeface="+mj-lt"/>
            </a:endParaRPr>
          </a:p>
        </p:txBody>
      </p:sp>
      <p:sp>
        <p:nvSpPr>
          <p:cNvPr id="12" name="Rectangle 11"/>
          <p:cNvSpPr/>
          <p:nvPr/>
        </p:nvSpPr>
        <p:spPr>
          <a:xfrm>
            <a:off x="76200" y="1485364"/>
            <a:ext cx="8915400" cy="3600986"/>
          </a:xfrm>
          <a:prstGeom prst="rect">
            <a:avLst/>
          </a:prstGeom>
          <a:ln>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lt1"/>
          </a:fillRef>
          <a:effectRef idx="0">
            <a:scrgbClr r="0" g="0" b="0"/>
          </a:effectRef>
          <a:fontRef idx="major"/>
        </p:style>
        <p:txBody>
          <a:bodyPr wrap="square">
            <a:spAutoFit/>
          </a:bodyPr>
          <a:lstStyle/>
          <a:p>
            <a:pPr>
              <a:buClr>
                <a:schemeClr val="tx2"/>
              </a:buClr>
            </a:pPr>
            <a:r>
              <a:rPr lang="en-US" sz="2000" b="1" dirty="0" smtClean="0">
                <a:solidFill>
                  <a:srgbClr val="FF0000"/>
                </a:solidFill>
              </a:rPr>
              <a:t>Current State</a:t>
            </a:r>
          </a:p>
          <a:p>
            <a:pPr marL="285750" indent="-285750">
              <a:buClr>
                <a:schemeClr val="tx2"/>
              </a:buClr>
              <a:buFont typeface="Arial" panose="020B0604020202020204" pitchFamily="34" charset="0"/>
              <a:buChar char="•"/>
            </a:pPr>
            <a:r>
              <a:rPr lang="en-US" sz="1600" b="1" dirty="0" smtClean="0">
                <a:solidFill>
                  <a:schemeClr val="tx2"/>
                </a:solidFill>
              </a:rPr>
              <a:t>There does not currently exist any coordinated diversity leadership development  programs and/or infrastructure.</a:t>
            </a:r>
          </a:p>
          <a:p>
            <a:pPr>
              <a:buClr>
                <a:schemeClr val="tx2"/>
              </a:buClr>
            </a:pPr>
            <a:endParaRPr lang="en-US" sz="2000" b="1" dirty="0" smtClean="0">
              <a:solidFill>
                <a:srgbClr val="FF0000"/>
              </a:solidFill>
            </a:endParaRPr>
          </a:p>
          <a:p>
            <a:pPr>
              <a:buClr>
                <a:schemeClr val="tx2"/>
              </a:buClr>
            </a:pPr>
            <a:r>
              <a:rPr lang="en-US" sz="2000" b="1" dirty="0" smtClean="0">
                <a:solidFill>
                  <a:srgbClr val="FF0000"/>
                </a:solidFill>
              </a:rPr>
              <a:t>Desired State</a:t>
            </a:r>
          </a:p>
          <a:p>
            <a:pPr marL="285750" indent="-285750">
              <a:buClr>
                <a:schemeClr val="tx2"/>
              </a:buClr>
              <a:buFont typeface="Arial" panose="020B0604020202020204" pitchFamily="34" charset="0"/>
              <a:buChar char="•"/>
            </a:pPr>
            <a:r>
              <a:rPr lang="en-US" sz="1800" b="1" dirty="0" smtClean="0">
                <a:solidFill>
                  <a:schemeClr val="tx2"/>
                </a:solidFill>
              </a:rPr>
              <a:t>To assure that all mentors at all levels receive diversity leadership training based on best practices. </a:t>
            </a:r>
          </a:p>
          <a:p>
            <a:pPr marL="285750" indent="-285750">
              <a:buClr>
                <a:schemeClr val="tx2"/>
              </a:buClr>
              <a:buFont typeface="Arial" panose="020B0604020202020204" pitchFamily="34" charset="0"/>
              <a:buChar char="•"/>
            </a:pPr>
            <a:endParaRPr lang="en-US" sz="1600" b="1" dirty="0" smtClean="0">
              <a:solidFill>
                <a:schemeClr val="tx2"/>
              </a:solidFill>
            </a:endParaRPr>
          </a:p>
          <a:p>
            <a:pPr>
              <a:buClr>
                <a:schemeClr val="tx2"/>
              </a:buClr>
            </a:pPr>
            <a:r>
              <a:rPr lang="en-US" sz="2000" b="1" dirty="0" smtClean="0">
                <a:solidFill>
                  <a:srgbClr val="FF0000"/>
                </a:solidFill>
              </a:rPr>
              <a:t>Implementation / Action Items </a:t>
            </a:r>
          </a:p>
          <a:p>
            <a:pPr marL="285750" indent="-285750">
              <a:buClr>
                <a:schemeClr val="tx2"/>
              </a:buClr>
              <a:buFont typeface="Arial" panose="020B0604020202020204" pitchFamily="34" charset="0"/>
              <a:buChar char="•"/>
            </a:pPr>
            <a:r>
              <a:rPr lang="en-US" sz="1600" b="1" dirty="0" smtClean="0">
                <a:solidFill>
                  <a:schemeClr val="tx2"/>
                </a:solidFill>
              </a:rPr>
              <a:t>Create a database of all mentorship modalities to determine the target </a:t>
            </a:r>
            <a:r>
              <a:rPr lang="en-US" sz="1600" b="1" dirty="0">
                <a:solidFill>
                  <a:schemeClr val="tx2"/>
                </a:solidFill>
              </a:rPr>
              <a:t>audience</a:t>
            </a:r>
            <a:r>
              <a:rPr lang="en-US" sz="1600" b="1" dirty="0" smtClean="0">
                <a:solidFill>
                  <a:schemeClr val="tx2"/>
                </a:solidFill>
              </a:rPr>
              <a:t>.</a:t>
            </a:r>
          </a:p>
          <a:p>
            <a:pPr marL="742950" lvl="1" indent="-285750">
              <a:buClr>
                <a:schemeClr val="tx2"/>
              </a:buClr>
              <a:buFont typeface="Arial" panose="020B0604020202020204" pitchFamily="34" charset="0"/>
              <a:buChar char="•"/>
            </a:pPr>
            <a:r>
              <a:rPr lang="en-US" sz="1600" b="1" dirty="0" smtClean="0">
                <a:solidFill>
                  <a:schemeClr val="tx2"/>
                </a:solidFill>
              </a:rPr>
              <a:t>SOM </a:t>
            </a:r>
            <a:r>
              <a:rPr lang="en-US" sz="1600" b="1" dirty="0">
                <a:solidFill>
                  <a:schemeClr val="tx2"/>
                </a:solidFill>
              </a:rPr>
              <a:t>learning communities; GSBS Program Directors; GME Residency Program Directors; Teaching Faculty; Research </a:t>
            </a:r>
            <a:r>
              <a:rPr lang="en-US" sz="1600" b="1" dirty="0" smtClean="0">
                <a:solidFill>
                  <a:schemeClr val="tx2"/>
                </a:solidFill>
              </a:rPr>
              <a:t>PIs and Thesis Advisors; Chief </a:t>
            </a:r>
            <a:r>
              <a:rPr lang="en-US" sz="1600" b="1" dirty="0">
                <a:solidFill>
                  <a:schemeClr val="tx2"/>
                </a:solidFill>
              </a:rPr>
              <a:t>Residents; Postdoctoral </a:t>
            </a:r>
            <a:r>
              <a:rPr lang="en-US" sz="1600" b="1" dirty="0" smtClean="0">
                <a:solidFill>
                  <a:schemeClr val="tx2"/>
                </a:solidFill>
              </a:rPr>
              <a:t>Fellows</a:t>
            </a:r>
          </a:p>
          <a:p>
            <a:pPr marL="285750" indent="-285750">
              <a:buClr>
                <a:schemeClr val="tx2"/>
              </a:buClr>
              <a:buFont typeface="Arial" panose="020B0604020202020204" pitchFamily="34" charset="0"/>
              <a:buChar char="•"/>
            </a:pPr>
            <a:r>
              <a:rPr lang="en-US" sz="1600" b="1" dirty="0" smtClean="0">
                <a:solidFill>
                  <a:schemeClr val="tx2"/>
                </a:solidFill>
              </a:rPr>
              <a:t>Conduct a survey to assess the current knowledge base of the target audience.</a:t>
            </a:r>
          </a:p>
        </p:txBody>
      </p:sp>
    </p:spTree>
    <p:extLst>
      <p:ext uri="{BB962C8B-B14F-4D97-AF65-F5344CB8AC3E}">
        <p14:creationId xmlns:p14="http://schemas.microsoft.com/office/powerpoint/2010/main" val="4061000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1d Report-Out </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14300" y="742950"/>
            <a:ext cx="89154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indent="-342900" algn="ctr">
              <a:buFont typeface="+mj-lt"/>
              <a:buAutoNum type="alphaLcParenR" startAt="4"/>
            </a:pPr>
            <a:r>
              <a:rPr lang="en-US" sz="1800" b="1" dirty="0">
                <a:solidFill>
                  <a:schemeClr val="bg1"/>
                </a:solidFill>
              </a:rPr>
              <a:t>Mandate leadership development for learning community mentors on best practices and current trends in diversity in </a:t>
            </a:r>
            <a:r>
              <a:rPr lang="en-US" sz="1800" b="1" dirty="0" smtClean="0">
                <a:solidFill>
                  <a:schemeClr val="bg1"/>
                </a:solidFill>
              </a:rPr>
              <a:t>biomedical </a:t>
            </a:r>
            <a:r>
              <a:rPr lang="en-US" sz="1800" b="1" dirty="0">
                <a:solidFill>
                  <a:schemeClr val="bg1"/>
                </a:solidFill>
              </a:rPr>
              <a:t>education</a:t>
            </a:r>
            <a:endParaRPr lang="en-US" sz="1800" b="1" i="1" dirty="0">
              <a:solidFill>
                <a:schemeClr val="bg1"/>
              </a:solidFill>
              <a:latin typeface="+mj-lt"/>
            </a:endParaRPr>
          </a:p>
        </p:txBody>
      </p:sp>
      <p:sp>
        <p:nvSpPr>
          <p:cNvPr id="12" name="Rectangle 11"/>
          <p:cNvSpPr/>
          <p:nvPr/>
        </p:nvSpPr>
        <p:spPr>
          <a:xfrm>
            <a:off x="114300" y="1504950"/>
            <a:ext cx="8915400" cy="3370153"/>
          </a:xfrm>
          <a:prstGeom prst="rect">
            <a:avLst/>
          </a:prstGeom>
          <a:ln>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lt1"/>
          </a:fillRef>
          <a:effectRef idx="0">
            <a:scrgbClr r="0" g="0" b="0"/>
          </a:effectRef>
          <a:fontRef idx="major"/>
        </p:style>
        <p:txBody>
          <a:bodyPr wrap="square">
            <a:spAutoFit/>
          </a:bodyPr>
          <a:lstStyle/>
          <a:p>
            <a:r>
              <a:rPr lang="en-US" sz="2000" b="1" dirty="0" smtClean="0">
                <a:solidFill>
                  <a:srgbClr val="FF0000"/>
                </a:solidFill>
              </a:rPr>
              <a:t>Implementation / Action Items (cont.)</a:t>
            </a:r>
            <a:endParaRPr lang="en-US" sz="1800" b="1" dirty="0" smtClean="0">
              <a:solidFill>
                <a:schemeClr val="tx2"/>
              </a:solidFill>
            </a:endParaRPr>
          </a:p>
          <a:p>
            <a:pPr marL="285750" indent="-285750">
              <a:buFont typeface="Arial" panose="020B0604020202020204" pitchFamily="34" charset="0"/>
              <a:buChar char="•"/>
            </a:pPr>
            <a:r>
              <a:rPr lang="en-US" sz="1500" b="1" dirty="0">
                <a:solidFill>
                  <a:schemeClr val="tx2"/>
                </a:solidFill>
              </a:rPr>
              <a:t>Establish a Training Design Planning Team comprised of individuals regarded as diversity champions in their respected areas (learners should be a part of the Design Team) </a:t>
            </a:r>
          </a:p>
          <a:p>
            <a:pPr marL="742950" lvl="1" indent="-285750">
              <a:buFont typeface="Arial" panose="020B0604020202020204" pitchFamily="34" charset="0"/>
              <a:buChar char="•"/>
            </a:pPr>
            <a:r>
              <a:rPr lang="en-US" sz="1400" b="1" dirty="0">
                <a:solidFill>
                  <a:schemeClr val="tx2"/>
                </a:solidFill>
              </a:rPr>
              <a:t>Provide Design Team with professional development on best practices and current trends in diversity in biomedical education.</a:t>
            </a:r>
          </a:p>
          <a:p>
            <a:pPr marL="742950" lvl="1" indent="-285750">
              <a:buFont typeface="Arial" panose="020B0604020202020204" pitchFamily="34" charset="0"/>
              <a:buChar char="•"/>
            </a:pPr>
            <a:r>
              <a:rPr lang="en-US" sz="1400" b="1" dirty="0">
                <a:solidFill>
                  <a:schemeClr val="tx2"/>
                </a:solidFill>
              </a:rPr>
              <a:t>Determine resources using data gathered from the Design Team and Survey </a:t>
            </a:r>
            <a:r>
              <a:rPr lang="en-US" sz="1400" b="1" dirty="0" smtClean="0">
                <a:solidFill>
                  <a:schemeClr val="tx2"/>
                </a:solidFill>
              </a:rPr>
              <a:t>Assessment. </a:t>
            </a:r>
            <a:endParaRPr lang="en-US" sz="1400" b="1" dirty="0">
              <a:solidFill>
                <a:schemeClr val="tx2"/>
              </a:solidFill>
            </a:endParaRPr>
          </a:p>
          <a:p>
            <a:pPr marL="285750" indent="-285750">
              <a:buFont typeface="Arial" panose="020B0604020202020204" pitchFamily="34" charset="0"/>
              <a:buChar char="•"/>
            </a:pPr>
            <a:r>
              <a:rPr lang="en-US" sz="1600" b="1" dirty="0" smtClean="0">
                <a:solidFill>
                  <a:schemeClr val="tx2"/>
                </a:solidFill>
              </a:rPr>
              <a:t>Write and disseminate an institutional message on the diversity leadership competencies expected of mentors and PIs.</a:t>
            </a:r>
          </a:p>
          <a:p>
            <a:pPr marL="742950" lvl="1" indent="-285750">
              <a:buFont typeface="Arial" panose="020B0604020202020204" pitchFamily="34" charset="0"/>
              <a:buChar char="•"/>
            </a:pPr>
            <a:r>
              <a:rPr lang="en-US" sz="1400" b="1" dirty="0" smtClean="0">
                <a:solidFill>
                  <a:schemeClr val="tx2"/>
                </a:solidFill>
              </a:rPr>
              <a:t>Integrate these competencies into annual performance reviews.</a:t>
            </a:r>
          </a:p>
          <a:p>
            <a:pPr marL="285750" indent="-285750">
              <a:buFont typeface="Arial" panose="020B0604020202020204" pitchFamily="34" charset="0"/>
              <a:buChar char="•"/>
            </a:pPr>
            <a:r>
              <a:rPr lang="en-US" sz="1600" b="1" dirty="0" smtClean="0">
                <a:solidFill>
                  <a:schemeClr val="tx2"/>
                </a:solidFill>
              </a:rPr>
              <a:t>Design training and roll-out training over a 6-9 month period</a:t>
            </a:r>
          </a:p>
          <a:p>
            <a:pPr marL="742950" lvl="1" indent="-285750">
              <a:buFont typeface="Arial" panose="020B0604020202020204" pitchFamily="34" charset="0"/>
              <a:buChar char="•"/>
            </a:pPr>
            <a:r>
              <a:rPr lang="en-US" sz="1400" b="1" dirty="0" smtClean="0">
                <a:solidFill>
                  <a:schemeClr val="tx2"/>
                </a:solidFill>
              </a:rPr>
              <a:t>Mandate training for all new faculty as they onboard</a:t>
            </a:r>
          </a:p>
          <a:p>
            <a:pPr marL="742950" lvl="1" indent="-285750">
              <a:buFont typeface="Arial" panose="020B0604020202020204" pitchFamily="34" charset="0"/>
              <a:buChar char="•"/>
            </a:pPr>
            <a:r>
              <a:rPr lang="en-US" sz="1400" b="1" dirty="0" smtClean="0">
                <a:solidFill>
                  <a:schemeClr val="tx2"/>
                </a:solidFill>
              </a:rPr>
              <a:t>Add diversity training to the UMMHC Physician Leadership Development Program </a:t>
            </a:r>
          </a:p>
          <a:p>
            <a:pPr marL="742950" lvl="1" indent="-285750">
              <a:buFont typeface="Arial" panose="020B0604020202020204" pitchFamily="34" charset="0"/>
              <a:buChar char="•"/>
            </a:pPr>
            <a:r>
              <a:rPr lang="en-US" sz="1400" b="1" dirty="0" smtClean="0">
                <a:solidFill>
                  <a:schemeClr val="tx2"/>
                </a:solidFill>
              </a:rPr>
              <a:t>Consider adding training to the Chief Resident Orientation Workshop </a:t>
            </a:r>
          </a:p>
          <a:p>
            <a:pPr marL="742950" lvl="1" indent="-285750">
              <a:buFont typeface="Arial" panose="020B0604020202020204" pitchFamily="34" charset="0"/>
              <a:buChar char="•"/>
            </a:pPr>
            <a:r>
              <a:rPr lang="en-US" sz="1400" b="1" dirty="0" smtClean="0">
                <a:solidFill>
                  <a:schemeClr val="tx2"/>
                </a:solidFill>
              </a:rPr>
              <a:t>Consider Diversity as the focus for the Annual GME Retreat in the fall</a:t>
            </a:r>
            <a:r>
              <a:rPr lang="en-US" sz="1400" b="1" dirty="0" smtClean="0"/>
              <a:t> </a:t>
            </a:r>
            <a:endParaRPr lang="en-US" sz="1400" b="1" dirty="0"/>
          </a:p>
        </p:txBody>
      </p:sp>
    </p:spTree>
    <p:extLst>
      <p:ext uri="{BB962C8B-B14F-4D97-AF65-F5344CB8AC3E}">
        <p14:creationId xmlns:p14="http://schemas.microsoft.com/office/powerpoint/2010/main" val="266513246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1e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750153"/>
            <a:ext cx="822960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indent="-342900" algn="ctr">
              <a:spcAft>
                <a:spcPts val="600"/>
              </a:spcAft>
              <a:buFont typeface="+mj-lt"/>
              <a:buAutoNum type="alphaLcParenR" startAt="5"/>
            </a:pPr>
            <a:r>
              <a:rPr lang="en-US" sz="1600" b="1" dirty="0" smtClean="0">
                <a:solidFill>
                  <a:schemeClr val="bg1"/>
                </a:solidFill>
              </a:rPr>
              <a:t>Create and maintain an updated data bank of current faculty, student and trainee profiles and some of their relationships (e.g., ratio of URM faculty to overall student populations; ratio of URM student profile to physician workforce data)</a:t>
            </a:r>
          </a:p>
        </p:txBody>
      </p:sp>
      <p:sp>
        <p:nvSpPr>
          <p:cNvPr id="6" name="Rectangle 5"/>
          <p:cNvSpPr/>
          <p:nvPr/>
        </p:nvSpPr>
        <p:spPr>
          <a:xfrm>
            <a:off x="190500" y="1581150"/>
            <a:ext cx="8762999" cy="332398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1750" b="1" dirty="0" smtClean="0">
                <a:solidFill>
                  <a:srgbClr val="FF0000"/>
                </a:solidFill>
                <a:latin typeface="+mj-lt"/>
                <a:cs typeface="Calibri"/>
              </a:rPr>
              <a:t>Current State</a:t>
            </a:r>
          </a:p>
          <a:p>
            <a:pPr marL="285750" lvl="1" indent="-285750">
              <a:buFont typeface="Arial" panose="020B0604020202020204" pitchFamily="34" charset="0"/>
              <a:buChar char="•"/>
            </a:pPr>
            <a:r>
              <a:rPr lang="en-US" sz="1750" b="1" dirty="0" smtClean="0">
                <a:solidFill>
                  <a:schemeClr val="tx2"/>
                </a:solidFill>
                <a:latin typeface="+mj-lt"/>
              </a:rPr>
              <a:t>DIO maintains centralized demographic data sourced from HR, Registrar and GME</a:t>
            </a:r>
          </a:p>
          <a:p>
            <a:pPr marL="285750" lvl="1" indent="-285750">
              <a:buFont typeface="Arial" panose="020B0604020202020204" pitchFamily="34" charset="0"/>
              <a:buChar char="•"/>
            </a:pPr>
            <a:r>
              <a:rPr lang="en-US" sz="1750" b="1" dirty="0" smtClean="0">
                <a:solidFill>
                  <a:schemeClr val="tx2"/>
                </a:solidFill>
                <a:latin typeface="+mj-lt"/>
              </a:rPr>
              <a:t>DIO has responsibility for reporting diversity metrics for UMMS and UMMHC</a:t>
            </a:r>
          </a:p>
          <a:p>
            <a:pPr marL="285750" lvl="1" indent="-285750">
              <a:buFont typeface="Arial" panose="020B0604020202020204" pitchFamily="34" charset="0"/>
              <a:buChar char="•"/>
            </a:pPr>
            <a:r>
              <a:rPr lang="en-US" sz="1750" b="1" dirty="0" smtClean="0">
                <a:solidFill>
                  <a:schemeClr val="tx2"/>
                </a:solidFill>
                <a:latin typeface="+mj-lt"/>
              </a:rPr>
              <a:t>OFA maintains centralized database of all faculty and reports metrics to AAMC for inclusion in the AAMC faculty database and for gender benchmarking reports</a:t>
            </a:r>
          </a:p>
          <a:p>
            <a:pPr marL="285750" lvl="1" indent="-285750">
              <a:buFont typeface="Arial" panose="020B0604020202020204" pitchFamily="34" charset="0"/>
              <a:buChar char="•"/>
            </a:pPr>
            <a:r>
              <a:rPr lang="en-US" sz="1750" b="1" dirty="0" smtClean="0">
                <a:solidFill>
                  <a:schemeClr val="tx2"/>
                </a:solidFill>
                <a:latin typeface="+mj-lt"/>
              </a:rPr>
              <a:t>HR maintains all data for reporting  faculty and staff; Registrar for students; GME for residents </a:t>
            </a:r>
          </a:p>
          <a:p>
            <a:r>
              <a:rPr lang="en-US" sz="1750" b="1" dirty="0" smtClean="0">
                <a:solidFill>
                  <a:srgbClr val="FF0000"/>
                </a:solidFill>
                <a:latin typeface="+mj-lt"/>
                <a:cs typeface="Calibri"/>
              </a:rPr>
              <a:t>Desired State</a:t>
            </a:r>
          </a:p>
          <a:p>
            <a:pPr marL="285750" indent="-285750">
              <a:buFont typeface="Arial" panose="020B0604020202020204" pitchFamily="34" charset="0"/>
              <a:buChar char="•"/>
            </a:pPr>
            <a:r>
              <a:rPr lang="en-US" sz="1750" b="1" dirty="0" smtClean="0">
                <a:solidFill>
                  <a:schemeClr val="tx2"/>
                </a:solidFill>
                <a:latin typeface="+mj-lt"/>
                <a:cs typeface="Calibri"/>
              </a:rPr>
              <a:t>Determine URM goals and identify metrics (ratios etc.)  that are aligned for measuring the progress toward the goals</a:t>
            </a:r>
            <a:endParaRPr lang="en-US" sz="1750" b="1" dirty="0">
              <a:solidFill>
                <a:schemeClr val="tx2"/>
              </a:solidFill>
              <a:latin typeface="+mj-lt"/>
              <a:cs typeface="Calibri"/>
            </a:endParaRPr>
          </a:p>
          <a:p>
            <a:r>
              <a:rPr lang="en-US" sz="1750" b="1" dirty="0" smtClean="0">
                <a:solidFill>
                  <a:srgbClr val="FF0000"/>
                </a:solidFill>
                <a:latin typeface="+mj-lt"/>
                <a:cs typeface="Calibri"/>
              </a:rPr>
              <a:t>Resources Required</a:t>
            </a:r>
          </a:p>
          <a:p>
            <a:pPr marL="6350" indent="-285750">
              <a:spcAft>
                <a:spcPts val="0"/>
              </a:spcAft>
              <a:buFont typeface="Arial" panose="020B0604020202020204" pitchFamily="34" charset="0"/>
              <a:buChar char="•"/>
            </a:pPr>
            <a:r>
              <a:rPr lang="en-US" sz="1750" b="1" dirty="0" smtClean="0">
                <a:solidFill>
                  <a:schemeClr val="tx2"/>
                </a:solidFill>
                <a:cs typeface="Calibri"/>
              </a:rPr>
              <a:t>Collaboration between DIO, OFA, HR and GME to determining goal metrics</a:t>
            </a:r>
            <a:endParaRPr lang="en-US" sz="1750" b="1" dirty="0">
              <a:solidFill>
                <a:schemeClr val="tx2"/>
              </a:solidFill>
              <a:cs typeface="Calibri"/>
            </a:endParaRPr>
          </a:p>
        </p:txBody>
      </p:sp>
    </p:spTree>
    <p:extLst>
      <p:ext uri="{BB962C8B-B14F-4D97-AF65-F5344CB8AC3E}">
        <p14:creationId xmlns:p14="http://schemas.microsoft.com/office/powerpoint/2010/main" val="353687287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Diversity Summit I – Summary </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2323070516"/>
              </p:ext>
            </p:extLst>
          </p:nvPr>
        </p:nvGraphicFramePr>
        <p:xfrm>
          <a:off x="91440" y="590550"/>
          <a:ext cx="8961120"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5301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2</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295275" y="666750"/>
            <a:ext cx="855345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Support an institutional commitment to recruiting and retaining URMs.</a:t>
            </a:r>
            <a:endParaRPr lang="en-US" b="1" dirty="0">
              <a:solidFill>
                <a:schemeClr val="bg1"/>
              </a:solidFill>
              <a:latin typeface="+mj-lt"/>
            </a:endParaRPr>
          </a:p>
        </p:txBody>
      </p:sp>
      <p:sp>
        <p:nvSpPr>
          <p:cNvPr id="12" name="Rectangle 11"/>
          <p:cNvSpPr/>
          <p:nvPr/>
        </p:nvSpPr>
        <p:spPr>
          <a:xfrm>
            <a:off x="295275" y="1497747"/>
            <a:ext cx="8553450" cy="2554545"/>
          </a:xfrm>
          <a:prstGeom prst="rect">
            <a:avLst/>
          </a:prstGeom>
          <a:ln>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lt1"/>
          </a:fillRef>
          <a:effectRef idx="0">
            <a:scrgbClr r="0" g="0" b="0"/>
          </a:effectRef>
          <a:fontRef idx="major"/>
        </p:style>
        <p:txBody>
          <a:bodyPr wrap="square">
            <a:spAutoFit/>
          </a:bodyPr>
          <a:lstStyle/>
          <a:p>
            <a:endParaRPr lang="en-US" sz="1600" dirty="0">
              <a:solidFill>
                <a:schemeClr val="tx2"/>
              </a:solidFill>
            </a:endParaRPr>
          </a:p>
          <a:p>
            <a:pPr marL="228600" indent="-228600">
              <a:buFont typeface="+mj-lt"/>
              <a:buAutoNum type="alphaLcParenR"/>
            </a:pPr>
            <a:r>
              <a:rPr lang="en-US" sz="1600" b="1" dirty="0" smtClean="0">
                <a:solidFill>
                  <a:schemeClr val="tx2"/>
                </a:solidFill>
              </a:rPr>
              <a:t>Enhancing </a:t>
            </a:r>
            <a:r>
              <a:rPr lang="en-US" sz="1600" b="1" dirty="0">
                <a:solidFill>
                  <a:schemeClr val="tx2"/>
                </a:solidFill>
              </a:rPr>
              <a:t>funding and resources for the Faculty Diversity Scholars Program, and the commitment by department chairs and mentors participating in this program, to facilitate the integration and development of FDSP fellows</a:t>
            </a:r>
            <a:r>
              <a:rPr lang="en-US" sz="1600" b="1" dirty="0" smtClean="0">
                <a:solidFill>
                  <a:schemeClr val="tx2"/>
                </a:solidFill>
              </a:rPr>
              <a:t>.</a:t>
            </a:r>
          </a:p>
          <a:p>
            <a:pPr marL="228600" indent="-228600">
              <a:buFont typeface="+mj-lt"/>
              <a:buAutoNum type="alphaLcParenR"/>
            </a:pPr>
            <a:endParaRPr lang="en-US" sz="1600" b="1" dirty="0">
              <a:solidFill>
                <a:schemeClr val="tx2"/>
              </a:solidFill>
            </a:endParaRPr>
          </a:p>
          <a:p>
            <a:pPr marL="228600" indent="-228600">
              <a:buFont typeface="+mj-lt"/>
              <a:buAutoNum type="alphaLcParenR"/>
            </a:pPr>
            <a:r>
              <a:rPr lang="en-US" sz="1600" b="1" dirty="0" smtClean="0">
                <a:solidFill>
                  <a:schemeClr val="tx2"/>
                </a:solidFill>
              </a:rPr>
              <a:t>When </a:t>
            </a:r>
            <a:r>
              <a:rPr lang="en-US" sz="1600" b="1" dirty="0">
                <a:solidFill>
                  <a:schemeClr val="tx2"/>
                </a:solidFill>
              </a:rPr>
              <a:t>presented with the opportunity to recruit talented faculty members from URMs, significant resources should be invested to attract them competitively. These faculty could represent “game changers” by providing successful role models for the integration and development of existing URMs while enhancing the ability to </a:t>
            </a:r>
            <a:r>
              <a:rPr lang="en-US" sz="1600" b="1" dirty="0" smtClean="0">
                <a:solidFill>
                  <a:schemeClr val="tx2"/>
                </a:solidFill>
              </a:rPr>
              <a:t>recruit </a:t>
            </a:r>
            <a:r>
              <a:rPr lang="en-US" sz="1600" b="1" dirty="0">
                <a:solidFill>
                  <a:schemeClr val="tx2"/>
                </a:solidFill>
              </a:rPr>
              <a:t>faculty members.</a:t>
            </a:r>
          </a:p>
          <a:p>
            <a:endParaRPr lang="en-US" sz="1600" b="1" dirty="0" smtClean="0">
              <a:solidFill>
                <a:schemeClr val="tx2"/>
              </a:solidFill>
            </a:endParaRPr>
          </a:p>
        </p:txBody>
      </p:sp>
    </p:spTree>
    <p:extLst>
      <p:ext uri="{BB962C8B-B14F-4D97-AF65-F5344CB8AC3E}">
        <p14:creationId xmlns:p14="http://schemas.microsoft.com/office/powerpoint/2010/main" val="23413464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2a</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304800" y="666750"/>
            <a:ext cx="85344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lvl="0" indent="-342900">
              <a:buFont typeface="+mj-lt"/>
              <a:buAutoNum type="alphaLcParenR"/>
            </a:pPr>
            <a:r>
              <a:rPr lang="en-US" sz="1400" b="1" dirty="0" smtClean="0">
                <a:solidFill>
                  <a:prstClr val="white"/>
                </a:solidFill>
              </a:rPr>
              <a:t>Enhancing </a:t>
            </a:r>
            <a:r>
              <a:rPr lang="en-US" sz="1400" b="1" dirty="0">
                <a:solidFill>
                  <a:prstClr val="white"/>
                </a:solidFill>
              </a:rPr>
              <a:t>funding and resources for the Faculty Diversity Scholars Program, and the commitment by department chairs and mentors participating in this program, to facilitate the integration and development of FDSP fellows.</a:t>
            </a:r>
          </a:p>
        </p:txBody>
      </p:sp>
      <p:sp>
        <p:nvSpPr>
          <p:cNvPr id="6" name="Rectangle 5"/>
          <p:cNvSpPr/>
          <p:nvPr/>
        </p:nvSpPr>
        <p:spPr>
          <a:xfrm>
            <a:off x="304800" y="1504950"/>
            <a:ext cx="8534400" cy="2769989"/>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pPr>
              <a:lnSpc>
                <a:spcPct val="150000"/>
              </a:lnSpc>
            </a:pPr>
            <a:r>
              <a:rPr lang="en-US" sz="2000" b="1" dirty="0" smtClean="0">
                <a:solidFill>
                  <a:srgbClr val="FF0000"/>
                </a:solidFill>
                <a:latin typeface="Calibri"/>
                <a:cs typeface="Calibri"/>
              </a:rPr>
              <a:t>Current State</a:t>
            </a:r>
            <a:endParaRPr lang="en-US" sz="1800" b="1" dirty="0" smtClean="0">
              <a:solidFill>
                <a:srgbClr val="FF0000"/>
              </a:solidFill>
              <a:latin typeface="Calibri"/>
              <a:cs typeface="Calibri"/>
            </a:endParaRPr>
          </a:p>
          <a:p>
            <a:pPr marL="342900" indent="-173038">
              <a:spcAft>
                <a:spcPts val="0"/>
              </a:spcAft>
              <a:buFont typeface="Arial" panose="020B0604020202020204" pitchFamily="34" charset="0"/>
              <a:buChar char="•"/>
            </a:pPr>
            <a:r>
              <a:rPr lang="en-US" sz="1800" b="1" dirty="0">
                <a:solidFill>
                  <a:schemeClr val="tx2"/>
                </a:solidFill>
              </a:rPr>
              <a:t>13 </a:t>
            </a:r>
            <a:r>
              <a:rPr lang="en-US" sz="1800" b="1" dirty="0" smtClean="0">
                <a:solidFill>
                  <a:schemeClr val="tx2"/>
                </a:solidFill>
              </a:rPr>
              <a:t>total </a:t>
            </a:r>
            <a:r>
              <a:rPr lang="en-US" sz="1800" b="1" i="1" dirty="0" smtClean="0">
                <a:solidFill>
                  <a:schemeClr val="tx2"/>
                </a:solidFill>
              </a:rPr>
              <a:t>former</a:t>
            </a:r>
            <a:r>
              <a:rPr lang="en-US" sz="1800" b="1" dirty="0" smtClean="0">
                <a:solidFill>
                  <a:schemeClr val="tx2"/>
                </a:solidFill>
              </a:rPr>
              <a:t> scholars; of those, 4 employed at UMMS; 4</a:t>
            </a:r>
            <a:r>
              <a:rPr lang="en-US" sz="1800" b="1" dirty="0">
                <a:solidFill>
                  <a:schemeClr val="tx2"/>
                </a:solidFill>
              </a:rPr>
              <a:t> </a:t>
            </a:r>
            <a:r>
              <a:rPr lang="en-US" sz="1800" b="1" dirty="0" smtClean="0">
                <a:solidFill>
                  <a:schemeClr val="tx2"/>
                </a:solidFill>
              </a:rPr>
              <a:t>voluntary appts</a:t>
            </a:r>
          </a:p>
          <a:p>
            <a:pPr marL="342900" indent="-173038">
              <a:spcAft>
                <a:spcPts val="0"/>
              </a:spcAft>
              <a:buFont typeface="Arial" panose="020B0604020202020204" pitchFamily="34" charset="0"/>
              <a:buChar char="•"/>
            </a:pPr>
            <a:r>
              <a:rPr lang="en-US" sz="1800" b="1" dirty="0" smtClean="0">
                <a:solidFill>
                  <a:schemeClr val="tx2"/>
                </a:solidFill>
              </a:rPr>
              <a:t>$</a:t>
            </a:r>
            <a:r>
              <a:rPr lang="en-US" sz="1800" b="1" dirty="0">
                <a:solidFill>
                  <a:schemeClr val="tx2"/>
                </a:solidFill>
              </a:rPr>
              <a:t>300,000 per scholarship award for a three-year </a:t>
            </a:r>
            <a:r>
              <a:rPr lang="en-US" sz="1800" b="1" dirty="0" smtClean="0">
                <a:solidFill>
                  <a:schemeClr val="tx2"/>
                </a:solidFill>
              </a:rPr>
              <a:t>period</a:t>
            </a:r>
            <a:br>
              <a:rPr lang="en-US" sz="1800" b="1" dirty="0" smtClean="0">
                <a:solidFill>
                  <a:schemeClr val="tx2"/>
                </a:solidFill>
              </a:rPr>
            </a:br>
            <a:r>
              <a:rPr lang="en-US" sz="1800" b="1" dirty="0" smtClean="0">
                <a:solidFill>
                  <a:schemeClr val="tx2"/>
                </a:solidFill>
              </a:rPr>
              <a:t>In general, 3 </a:t>
            </a:r>
            <a:r>
              <a:rPr lang="en-US" sz="1800" b="1" dirty="0">
                <a:solidFill>
                  <a:schemeClr val="tx2"/>
                </a:solidFill>
              </a:rPr>
              <a:t>scholars </a:t>
            </a:r>
            <a:r>
              <a:rPr lang="en-US" sz="1800" b="1" dirty="0" smtClean="0">
                <a:solidFill>
                  <a:schemeClr val="tx2"/>
                </a:solidFill>
              </a:rPr>
              <a:t>receive </a:t>
            </a:r>
            <a:r>
              <a:rPr lang="en-US" sz="1800" b="1" dirty="0">
                <a:solidFill>
                  <a:schemeClr val="tx2"/>
                </a:solidFill>
              </a:rPr>
              <a:t>funding at any given time</a:t>
            </a:r>
          </a:p>
          <a:p>
            <a:pPr marL="342900" indent="-173038">
              <a:spcAft>
                <a:spcPts val="0"/>
              </a:spcAft>
              <a:buFont typeface="Arial" panose="020B0604020202020204" pitchFamily="34" charset="0"/>
              <a:buChar char="•"/>
            </a:pPr>
            <a:r>
              <a:rPr lang="en-US" sz="1800" b="1" dirty="0" smtClean="0">
                <a:solidFill>
                  <a:schemeClr val="tx2"/>
                </a:solidFill>
              </a:rPr>
              <a:t>Currently, 5 </a:t>
            </a:r>
            <a:r>
              <a:rPr lang="en-US" sz="1800" b="1" dirty="0">
                <a:solidFill>
                  <a:schemeClr val="tx2"/>
                </a:solidFill>
              </a:rPr>
              <a:t>scholars </a:t>
            </a:r>
            <a:r>
              <a:rPr lang="en-US" sz="1800" b="1" dirty="0" smtClean="0">
                <a:solidFill>
                  <a:schemeClr val="tx2"/>
                </a:solidFill>
              </a:rPr>
              <a:t>are being </a:t>
            </a:r>
            <a:r>
              <a:rPr lang="en-US" sz="1800" b="1" dirty="0">
                <a:solidFill>
                  <a:schemeClr val="tx2"/>
                </a:solidFill>
              </a:rPr>
              <a:t>funded (School </a:t>
            </a:r>
            <a:r>
              <a:rPr lang="en-US" sz="1800" b="1" dirty="0">
                <a:solidFill>
                  <a:srgbClr val="FF0000"/>
                </a:solidFill>
              </a:rPr>
              <a:t>and Departments </a:t>
            </a:r>
            <a:r>
              <a:rPr lang="en-US" sz="1800" b="1" dirty="0">
                <a:solidFill>
                  <a:schemeClr val="tx2"/>
                </a:solidFill>
              </a:rPr>
              <a:t>contributing)</a:t>
            </a:r>
          </a:p>
          <a:p>
            <a:pPr marL="342900" indent="-173038">
              <a:spcAft>
                <a:spcPts val="0"/>
              </a:spcAft>
              <a:buFont typeface="Arial" panose="020B0604020202020204" pitchFamily="34" charset="0"/>
              <a:buChar char="•"/>
            </a:pPr>
            <a:r>
              <a:rPr lang="en-US" sz="1800" b="1" dirty="0" smtClean="0">
                <a:solidFill>
                  <a:schemeClr val="tx2"/>
                </a:solidFill>
              </a:rPr>
              <a:t>Pilot funding for Micro Communities provides added support for FDSP scholars</a:t>
            </a:r>
            <a:endParaRPr lang="en-US" sz="1800" b="1" dirty="0">
              <a:solidFill>
                <a:schemeClr val="tx2"/>
              </a:solidFill>
            </a:endParaRPr>
          </a:p>
          <a:p>
            <a:pPr marL="342900" indent="-173038">
              <a:spcAft>
                <a:spcPts val="0"/>
              </a:spcAft>
              <a:buFont typeface="Arial" panose="020B0604020202020204" pitchFamily="34" charset="0"/>
              <a:buChar char="•"/>
            </a:pPr>
            <a:r>
              <a:rPr lang="en-US" sz="1800" b="1" dirty="0" smtClean="0">
                <a:solidFill>
                  <a:schemeClr val="tx2"/>
                </a:solidFill>
              </a:rPr>
              <a:t>URM faculty/student </a:t>
            </a:r>
            <a:r>
              <a:rPr lang="en-US" sz="1800" b="1" dirty="0">
                <a:solidFill>
                  <a:schemeClr val="tx2"/>
                </a:solidFill>
              </a:rPr>
              <a:t>mentoring </a:t>
            </a:r>
            <a:r>
              <a:rPr lang="en-US" sz="1800" b="1" dirty="0" smtClean="0">
                <a:solidFill>
                  <a:schemeClr val="tx2"/>
                </a:solidFill>
              </a:rPr>
              <a:t>relationships facilitated through </a:t>
            </a:r>
            <a:r>
              <a:rPr lang="en-US" sz="1800" b="1" dirty="0">
                <a:solidFill>
                  <a:schemeClr val="tx2"/>
                </a:solidFill>
              </a:rPr>
              <a:t>Mentoring Circles</a:t>
            </a:r>
          </a:p>
          <a:p>
            <a:pPr marL="342900" indent="-173038">
              <a:spcAft>
                <a:spcPts val="0"/>
              </a:spcAft>
              <a:buFont typeface="Arial" panose="020B0604020202020204" pitchFamily="34" charset="0"/>
              <a:buChar char="•"/>
            </a:pPr>
            <a:r>
              <a:rPr lang="en-US" sz="1800" b="1" dirty="0" smtClean="0">
                <a:solidFill>
                  <a:schemeClr val="tx2"/>
                </a:solidFill>
              </a:rPr>
              <a:t>Financial </a:t>
            </a:r>
            <a:r>
              <a:rPr lang="en-US" sz="1800" b="1" dirty="0">
                <a:solidFill>
                  <a:schemeClr val="tx2"/>
                </a:solidFill>
              </a:rPr>
              <a:t>commitment for </a:t>
            </a:r>
            <a:r>
              <a:rPr lang="en-US" sz="1800" b="1" dirty="0" smtClean="0">
                <a:solidFill>
                  <a:schemeClr val="tx2"/>
                </a:solidFill>
              </a:rPr>
              <a:t>URM </a:t>
            </a:r>
            <a:r>
              <a:rPr lang="en-US" sz="1800" b="1" dirty="0">
                <a:solidFill>
                  <a:schemeClr val="tx2"/>
                </a:solidFill>
              </a:rPr>
              <a:t>faculty professional </a:t>
            </a:r>
            <a:r>
              <a:rPr lang="en-US" sz="1800" b="1" dirty="0" smtClean="0">
                <a:solidFill>
                  <a:schemeClr val="tx2"/>
                </a:solidFill>
              </a:rPr>
              <a:t>development via OFA funds</a:t>
            </a:r>
          </a:p>
          <a:p>
            <a:pPr marL="342900" indent="-173038">
              <a:spcAft>
                <a:spcPts val="0"/>
              </a:spcAft>
              <a:buFont typeface="Arial" panose="020B0604020202020204" pitchFamily="34" charset="0"/>
              <a:buChar char="•"/>
            </a:pPr>
            <a:r>
              <a:rPr lang="en-US" sz="1800" b="1" dirty="0" smtClean="0">
                <a:solidFill>
                  <a:schemeClr val="tx2"/>
                </a:solidFill>
              </a:rPr>
              <a:t>Extensive effort/contribution from FDSP Oversight Committee, mentors, and OFA</a:t>
            </a:r>
            <a:endParaRPr lang="en-US" sz="1800" b="1" dirty="0">
              <a:solidFill>
                <a:schemeClr val="tx2"/>
              </a:solidFill>
            </a:endParaRPr>
          </a:p>
        </p:txBody>
      </p:sp>
    </p:spTree>
    <p:extLst>
      <p:ext uri="{BB962C8B-B14F-4D97-AF65-F5344CB8AC3E}">
        <p14:creationId xmlns:p14="http://schemas.microsoft.com/office/powerpoint/2010/main" val="38442255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2a</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indent="-342900">
              <a:buFont typeface="+mj-lt"/>
              <a:buAutoNum type="alphaLcParenR"/>
            </a:pPr>
            <a:r>
              <a:rPr lang="en-US" sz="1400" b="1" dirty="0" smtClean="0">
                <a:solidFill>
                  <a:prstClr val="white"/>
                </a:solidFill>
              </a:rPr>
              <a:t>Enhancing </a:t>
            </a:r>
            <a:r>
              <a:rPr lang="en-US" sz="1400" b="1" dirty="0">
                <a:solidFill>
                  <a:prstClr val="white"/>
                </a:solidFill>
              </a:rPr>
              <a:t>funding and resources for the Faculty Diversity Scholars Program, and the commitment by department chairs and mentors participating in this program, to facilitate the integration and development of FDSP fellows.</a:t>
            </a:r>
          </a:p>
        </p:txBody>
      </p:sp>
      <p:sp>
        <p:nvSpPr>
          <p:cNvPr id="6" name="Rectangle 5"/>
          <p:cNvSpPr/>
          <p:nvPr/>
        </p:nvSpPr>
        <p:spPr>
          <a:xfrm>
            <a:off x="457200" y="1504950"/>
            <a:ext cx="8229600" cy="2862322"/>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1800" b="1" dirty="0" smtClean="0">
                <a:solidFill>
                  <a:srgbClr val="FF0000"/>
                </a:solidFill>
                <a:latin typeface="Calibri"/>
                <a:cs typeface="Calibri"/>
              </a:rPr>
              <a:t>Desired State</a:t>
            </a:r>
          </a:p>
          <a:p>
            <a:pPr marL="342900" indent="-173038">
              <a:spcAft>
                <a:spcPts val="0"/>
              </a:spcAft>
              <a:buFont typeface="Arial" panose="020B0604020202020204" pitchFamily="34" charset="0"/>
              <a:buChar char="•"/>
            </a:pPr>
            <a:r>
              <a:rPr lang="en-US" sz="1800" b="1" dirty="0" smtClean="0">
                <a:solidFill>
                  <a:schemeClr val="tx2"/>
                </a:solidFill>
              </a:rPr>
              <a:t>Extend FDSP </a:t>
            </a:r>
            <a:r>
              <a:rPr lang="en-US" sz="1800" b="1" dirty="0">
                <a:solidFill>
                  <a:schemeClr val="tx2"/>
                </a:solidFill>
              </a:rPr>
              <a:t>awards </a:t>
            </a:r>
            <a:r>
              <a:rPr lang="en-US" sz="1800" b="1" dirty="0" smtClean="0">
                <a:solidFill>
                  <a:schemeClr val="tx2"/>
                </a:solidFill>
              </a:rPr>
              <a:t>to 5 </a:t>
            </a:r>
            <a:r>
              <a:rPr lang="en-US" sz="1800" b="1" dirty="0">
                <a:solidFill>
                  <a:schemeClr val="tx2"/>
                </a:solidFill>
              </a:rPr>
              <a:t>years </a:t>
            </a:r>
            <a:r>
              <a:rPr lang="en-US" sz="1800" b="1" dirty="0" smtClean="0">
                <a:solidFill>
                  <a:schemeClr val="tx2"/>
                </a:solidFill>
              </a:rPr>
              <a:t>for a </a:t>
            </a:r>
            <a:r>
              <a:rPr lang="en-US" sz="1800" b="1" dirty="0">
                <a:solidFill>
                  <a:schemeClr val="tx2"/>
                </a:solidFill>
              </a:rPr>
              <a:t>total individual FDSP award of $500,000</a:t>
            </a:r>
          </a:p>
          <a:p>
            <a:pPr marL="342900" indent="-173038">
              <a:spcAft>
                <a:spcPts val="0"/>
              </a:spcAft>
              <a:buFont typeface="Arial" panose="020B0604020202020204" pitchFamily="34" charset="0"/>
              <a:buChar char="•"/>
            </a:pPr>
            <a:r>
              <a:rPr lang="en-US" sz="1800" b="1" dirty="0">
                <a:solidFill>
                  <a:schemeClr val="tx2"/>
                </a:solidFill>
              </a:rPr>
              <a:t>Increase the number of </a:t>
            </a:r>
            <a:r>
              <a:rPr lang="en-US" sz="1800" b="1" dirty="0" smtClean="0">
                <a:solidFill>
                  <a:schemeClr val="tx2"/>
                </a:solidFill>
              </a:rPr>
              <a:t>scholars supported from 3 to 6, </a:t>
            </a:r>
            <a:r>
              <a:rPr lang="en-US" sz="1800" b="1" dirty="0">
                <a:solidFill>
                  <a:schemeClr val="tx2"/>
                </a:solidFill>
              </a:rPr>
              <a:t>over the next five years</a:t>
            </a:r>
          </a:p>
          <a:p>
            <a:pPr marL="342900" indent="-173038">
              <a:spcAft>
                <a:spcPts val="0"/>
              </a:spcAft>
              <a:buFont typeface="Arial" panose="020B0604020202020204" pitchFamily="34" charset="0"/>
              <a:buChar char="•"/>
            </a:pPr>
            <a:r>
              <a:rPr lang="en-US" sz="1800" b="1" dirty="0">
                <a:solidFill>
                  <a:schemeClr val="tx2"/>
                </a:solidFill>
              </a:rPr>
              <a:t>Establish </a:t>
            </a:r>
            <a:r>
              <a:rPr lang="en-US" sz="1800" b="1" dirty="0" smtClean="0">
                <a:solidFill>
                  <a:schemeClr val="tx2"/>
                </a:solidFill>
              </a:rPr>
              <a:t>new </a:t>
            </a:r>
            <a:r>
              <a:rPr lang="en-US" sz="1800" b="1" dirty="0">
                <a:solidFill>
                  <a:schemeClr val="tx2"/>
                </a:solidFill>
              </a:rPr>
              <a:t>tenure track lines with funding for qualified </a:t>
            </a:r>
            <a:r>
              <a:rPr lang="en-US" sz="1800" b="1" dirty="0" smtClean="0">
                <a:solidFill>
                  <a:schemeClr val="tx2"/>
                </a:solidFill>
              </a:rPr>
              <a:t>FDSP scholars</a:t>
            </a:r>
          </a:p>
          <a:p>
            <a:pPr marL="342900" indent="-173038">
              <a:spcAft>
                <a:spcPts val="0"/>
              </a:spcAft>
              <a:buFont typeface="Arial" panose="020B0604020202020204" pitchFamily="34" charset="0"/>
              <a:buChar char="•"/>
            </a:pPr>
            <a:r>
              <a:rPr lang="en-US" sz="1800" b="1" dirty="0" smtClean="0">
                <a:solidFill>
                  <a:schemeClr val="tx2"/>
                </a:solidFill>
              </a:rPr>
              <a:t>Establish a recruitment strategy to increase the pool of URM candidates</a:t>
            </a:r>
            <a:endParaRPr lang="en-US" sz="1800" b="1" dirty="0">
              <a:solidFill>
                <a:schemeClr val="tx2"/>
              </a:solidFill>
            </a:endParaRPr>
          </a:p>
          <a:p>
            <a:pPr marL="342900" indent="-173038">
              <a:spcAft>
                <a:spcPts val="0"/>
              </a:spcAft>
              <a:buFont typeface="Arial" panose="020B0604020202020204" pitchFamily="34" charset="0"/>
              <a:buChar char="•"/>
            </a:pPr>
            <a:r>
              <a:rPr lang="en-US" sz="1800" b="1" dirty="0">
                <a:solidFill>
                  <a:schemeClr val="tx2"/>
                </a:solidFill>
              </a:rPr>
              <a:t>Enhance commitment by department(s) </a:t>
            </a:r>
            <a:r>
              <a:rPr lang="en-US" sz="1800" b="1" dirty="0" smtClean="0">
                <a:solidFill>
                  <a:schemeClr val="tx2"/>
                </a:solidFill>
              </a:rPr>
              <a:t>and department chairs, as </a:t>
            </a:r>
            <a:r>
              <a:rPr lang="en-US" sz="1800" b="1" dirty="0">
                <a:solidFill>
                  <a:schemeClr val="tx2"/>
                </a:solidFill>
              </a:rPr>
              <a:t>demonstrated by financial support for professional development, participation on mentoring team, and sustained, periodic feedback and </a:t>
            </a:r>
            <a:r>
              <a:rPr lang="en-US" sz="1800" b="1" dirty="0" smtClean="0">
                <a:solidFill>
                  <a:schemeClr val="tx2"/>
                </a:solidFill>
              </a:rPr>
              <a:t>support</a:t>
            </a:r>
          </a:p>
          <a:p>
            <a:pPr marL="342900" indent="-173038">
              <a:spcAft>
                <a:spcPts val="0"/>
              </a:spcAft>
              <a:buFont typeface="Arial" panose="020B0604020202020204" pitchFamily="34" charset="0"/>
              <a:buChar char="•"/>
            </a:pPr>
            <a:r>
              <a:rPr lang="en-US" sz="1800" b="1" dirty="0" smtClean="0">
                <a:solidFill>
                  <a:schemeClr val="tx2"/>
                </a:solidFill>
              </a:rPr>
              <a:t>Enhance the inclusiveness of the environment such that URM faculty feel welcomed, valued, and included as an integral part of the institution.</a:t>
            </a:r>
            <a:endParaRPr lang="en-US" sz="1800" b="1" dirty="0">
              <a:solidFill>
                <a:schemeClr val="tx2"/>
              </a:solidFill>
            </a:endParaRPr>
          </a:p>
        </p:txBody>
      </p:sp>
    </p:spTree>
    <p:extLst>
      <p:ext uri="{BB962C8B-B14F-4D97-AF65-F5344CB8AC3E}">
        <p14:creationId xmlns:p14="http://schemas.microsoft.com/office/powerpoint/2010/main" val="18910151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2a</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61930" y="497847"/>
            <a:ext cx="82296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342900" indent="-342900">
              <a:buFont typeface="+mj-lt"/>
              <a:buAutoNum type="alphaLcParenR"/>
            </a:pPr>
            <a:r>
              <a:rPr lang="en-US" sz="1400" b="1" dirty="0" smtClean="0">
                <a:solidFill>
                  <a:prstClr val="white"/>
                </a:solidFill>
              </a:rPr>
              <a:t>Enhancing </a:t>
            </a:r>
            <a:r>
              <a:rPr lang="en-US" sz="1400" b="1" dirty="0">
                <a:solidFill>
                  <a:prstClr val="white"/>
                </a:solidFill>
              </a:rPr>
              <a:t>funding and resources for the Faculty Diversity Scholars Program, and the commitment by department chairs and mentors participating in this program, to facilitate the integration and development of FDSP fellows.</a:t>
            </a:r>
          </a:p>
        </p:txBody>
      </p:sp>
      <p:sp>
        <p:nvSpPr>
          <p:cNvPr id="6" name="Rectangle 5"/>
          <p:cNvSpPr/>
          <p:nvPr/>
        </p:nvSpPr>
        <p:spPr>
          <a:xfrm>
            <a:off x="457200" y="1276350"/>
            <a:ext cx="8229600" cy="3477875"/>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Calibri"/>
                <a:cs typeface="Calibri"/>
              </a:rPr>
              <a:t>Implementation</a:t>
            </a:r>
          </a:p>
          <a:p>
            <a:pPr marL="342900" indent="-173038">
              <a:spcAft>
                <a:spcPts val="0"/>
              </a:spcAft>
              <a:buFont typeface="Arial" panose="020B0604020202020204" pitchFamily="34" charset="0"/>
              <a:buChar char="•"/>
            </a:pPr>
            <a:r>
              <a:rPr lang="en-US" sz="1800" b="1" dirty="0">
                <a:solidFill>
                  <a:schemeClr val="tx2"/>
                </a:solidFill>
              </a:rPr>
              <a:t>Work with search committees to expand </a:t>
            </a:r>
            <a:r>
              <a:rPr lang="en-US" sz="1800" b="1" dirty="0" smtClean="0">
                <a:solidFill>
                  <a:schemeClr val="tx2"/>
                </a:solidFill>
              </a:rPr>
              <a:t>applicant pools and enlarge </a:t>
            </a:r>
            <a:r>
              <a:rPr lang="en-US" sz="1800" b="1" dirty="0">
                <a:solidFill>
                  <a:schemeClr val="tx2"/>
                </a:solidFill>
              </a:rPr>
              <a:t>the pool of </a:t>
            </a:r>
            <a:r>
              <a:rPr lang="en-US" sz="1800" b="1" dirty="0" smtClean="0">
                <a:solidFill>
                  <a:schemeClr val="tx2"/>
                </a:solidFill>
              </a:rPr>
              <a:t>potential FDSP </a:t>
            </a:r>
            <a:r>
              <a:rPr lang="en-US" sz="1800" b="1" dirty="0">
                <a:solidFill>
                  <a:schemeClr val="tx2"/>
                </a:solidFill>
              </a:rPr>
              <a:t>scholars </a:t>
            </a:r>
            <a:r>
              <a:rPr lang="en-US" sz="1800" b="1" dirty="0" smtClean="0">
                <a:solidFill>
                  <a:schemeClr val="tx2"/>
                </a:solidFill>
              </a:rPr>
              <a:t>to</a:t>
            </a:r>
            <a:r>
              <a:rPr lang="en-US" sz="1800" b="1" dirty="0">
                <a:solidFill>
                  <a:schemeClr val="tx2"/>
                </a:solidFill>
              </a:rPr>
              <a:t> </a:t>
            </a:r>
            <a:r>
              <a:rPr lang="en-US" sz="1800" b="1" dirty="0" smtClean="0">
                <a:solidFill>
                  <a:schemeClr val="tx2"/>
                </a:solidFill>
              </a:rPr>
              <a:t>increase the community of URM </a:t>
            </a:r>
            <a:r>
              <a:rPr lang="en-US" sz="1800" b="1" dirty="0">
                <a:solidFill>
                  <a:schemeClr val="tx2"/>
                </a:solidFill>
              </a:rPr>
              <a:t>faculty </a:t>
            </a:r>
          </a:p>
          <a:p>
            <a:pPr marL="342900" indent="-173038">
              <a:spcAft>
                <a:spcPts val="0"/>
              </a:spcAft>
              <a:buFont typeface="Arial" panose="020B0604020202020204" pitchFamily="34" charset="0"/>
              <a:buChar char="•"/>
            </a:pPr>
            <a:r>
              <a:rPr lang="en-US" sz="1800" b="1" dirty="0" smtClean="0">
                <a:solidFill>
                  <a:schemeClr val="tx2"/>
                </a:solidFill>
              </a:rPr>
              <a:t>Report on URM recruitments and retention annually</a:t>
            </a:r>
          </a:p>
          <a:p>
            <a:pPr marL="342900" indent="-173038">
              <a:spcAft>
                <a:spcPts val="0"/>
              </a:spcAft>
              <a:buFont typeface="Arial" panose="020B0604020202020204" pitchFamily="34" charset="0"/>
              <a:buChar char="•"/>
            </a:pPr>
            <a:r>
              <a:rPr lang="en-US" sz="1800" b="1" dirty="0" smtClean="0">
                <a:solidFill>
                  <a:schemeClr val="tx2"/>
                </a:solidFill>
              </a:rPr>
              <a:t>Evaluate and report on the </a:t>
            </a:r>
            <a:r>
              <a:rPr lang="en-US" sz="1800" b="1" dirty="0">
                <a:solidFill>
                  <a:schemeClr val="tx2"/>
                </a:solidFill>
              </a:rPr>
              <a:t>effectiveness of the </a:t>
            </a:r>
            <a:r>
              <a:rPr lang="en-US" sz="1800" b="1" dirty="0" smtClean="0">
                <a:solidFill>
                  <a:schemeClr val="tx2"/>
                </a:solidFill>
              </a:rPr>
              <a:t>FDSP program biannually</a:t>
            </a:r>
          </a:p>
          <a:p>
            <a:pPr marL="342900" indent="-173038">
              <a:spcAft>
                <a:spcPts val="0"/>
              </a:spcAft>
              <a:buFont typeface="Arial" panose="020B0604020202020204" pitchFamily="34" charset="0"/>
              <a:buChar char="•"/>
            </a:pPr>
            <a:r>
              <a:rPr lang="en-US" sz="1800" b="1" dirty="0" smtClean="0">
                <a:solidFill>
                  <a:schemeClr val="tx2"/>
                </a:solidFill>
              </a:rPr>
              <a:t>Define metrics to measure ‘inclusiveness’</a:t>
            </a:r>
          </a:p>
          <a:p>
            <a:pPr>
              <a:spcAft>
                <a:spcPts val="0"/>
              </a:spcAft>
            </a:pPr>
            <a:r>
              <a:rPr lang="en-US" sz="2000" b="1" dirty="0" smtClean="0">
                <a:solidFill>
                  <a:srgbClr val="FF0000"/>
                </a:solidFill>
                <a:cs typeface="Calibri"/>
              </a:rPr>
              <a:t>Resources Required</a:t>
            </a:r>
          </a:p>
          <a:p>
            <a:pPr marL="347663" indent="-177800">
              <a:spcAft>
                <a:spcPts val="0"/>
              </a:spcAft>
              <a:buFont typeface="Arial"/>
              <a:buChar char="•"/>
            </a:pPr>
            <a:r>
              <a:rPr lang="en-US" sz="1800" b="1" dirty="0" smtClean="0">
                <a:solidFill>
                  <a:schemeClr val="tx2"/>
                </a:solidFill>
              </a:rPr>
              <a:t>Increase </a:t>
            </a:r>
            <a:r>
              <a:rPr lang="en-US" sz="1800" b="1" dirty="0">
                <a:solidFill>
                  <a:schemeClr val="tx2"/>
                </a:solidFill>
              </a:rPr>
              <a:t>annual funding for awards to $</a:t>
            </a:r>
            <a:r>
              <a:rPr lang="en-US" sz="1800" b="1" dirty="0" smtClean="0">
                <a:solidFill>
                  <a:schemeClr val="tx2"/>
                </a:solidFill>
              </a:rPr>
              <a:t>600,000/yr. (100K/yr. x </a:t>
            </a:r>
            <a:r>
              <a:rPr lang="en-US" sz="1800" b="1" dirty="0">
                <a:solidFill>
                  <a:schemeClr val="tx2"/>
                </a:solidFill>
              </a:rPr>
              <a:t>6 </a:t>
            </a:r>
            <a:r>
              <a:rPr lang="en-US" sz="1800" b="1" dirty="0" smtClean="0">
                <a:solidFill>
                  <a:schemeClr val="tx2"/>
                </a:solidFill>
              </a:rPr>
              <a:t>scholars)</a:t>
            </a:r>
            <a:endParaRPr lang="en-US" sz="1800" b="1" dirty="0">
              <a:solidFill>
                <a:schemeClr val="tx2"/>
              </a:solidFill>
            </a:endParaRPr>
          </a:p>
          <a:p>
            <a:pPr marL="347663" indent="-177800">
              <a:spcAft>
                <a:spcPts val="0"/>
              </a:spcAft>
              <a:buFont typeface="Arial"/>
              <a:buChar char="•"/>
            </a:pPr>
            <a:r>
              <a:rPr lang="en-US" sz="1800" b="1" dirty="0">
                <a:solidFill>
                  <a:schemeClr val="tx2"/>
                </a:solidFill>
              </a:rPr>
              <a:t>New tenure track lines with funding for qualified </a:t>
            </a:r>
            <a:r>
              <a:rPr lang="en-US" sz="1800" b="1" dirty="0" smtClean="0">
                <a:solidFill>
                  <a:schemeClr val="tx2"/>
                </a:solidFill>
              </a:rPr>
              <a:t>FDSP scholars</a:t>
            </a:r>
          </a:p>
          <a:p>
            <a:pPr marL="347663" indent="-177800">
              <a:spcAft>
                <a:spcPts val="0"/>
              </a:spcAft>
              <a:buFont typeface="Arial"/>
              <a:buChar char="•"/>
            </a:pPr>
            <a:r>
              <a:rPr lang="en-US" sz="1800" b="1" dirty="0" smtClean="0">
                <a:solidFill>
                  <a:schemeClr val="tx2"/>
                </a:solidFill>
              </a:rPr>
              <a:t>Increased support for faculty professional development programs to retain and advance a diverse and inclusive faculty</a:t>
            </a:r>
          </a:p>
          <a:p>
            <a:pPr marL="347663" indent="-177800">
              <a:spcAft>
                <a:spcPts val="0"/>
              </a:spcAft>
              <a:buFont typeface="Arial"/>
              <a:buChar char="•"/>
            </a:pPr>
            <a:r>
              <a:rPr lang="en-US" sz="1800" b="1" dirty="0" smtClean="0">
                <a:solidFill>
                  <a:schemeClr val="tx2"/>
                </a:solidFill>
              </a:rPr>
              <a:t>Leadership accountability to retain FDSP scholars</a:t>
            </a:r>
          </a:p>
        </p:txBody>
      </p:sp>
    </p:spTree>
    <p:extLst>
      <p:ext uri="{BB962C8B-B14F-4D97-AF65-F5344CB8AC3E}">
        <p14:creationId xmlns:p14="http://schemas.microsoft.com/office/powerpoint/2010/main" val="119621900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930" y="497847"/>
            <a:ext cx="8229600" cy="95410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lvl="0"/>
            <a:r>
              <a:rPr lang="en-US" sz="1400" b="1" dirty="0" smtClean="0">
                <a:solidFill>
                  <a:schemeClr val="bg1"/>
                </a:solidFill>
              </a:rPr>
              <a:t>b) When </a:t>
            </a:r>
            <a:r>
              <a:rPr lang="en-US" sz="1400" b="1" dirty="0">
                <a:solidFill>
                  <a:schemeClr val="bg1"/>
                </a:solidFill>
              </a:rPr>
              <a:t>presented with the opportunity to recruit talented faculty members from URMs, significant resources should be invested to attract them competitively. These faculty could represent “game changers</a:t>
            </a:r>
            <a:r>
              <a:rPr lang="en-US" sz="1400" b="1" dirty="0" smtClean="0">
                <a:solidFill>
                  <a:schemeClr val="bg1"/>
                </a:solidFill>
              </a:rPr>
              <a:t>” by providing successful role models for the integration and development of existing URMs while enhancing the ability to recruit faculty members.</a:t>
            </a:r>
            <a:endParaRPr lang="en-US" sz="1400" b="1" dirty="0">
              <a:solidFill>
                <a:schemeClr val="bg1"/>
              </a:solidFill>
            </a:endParaRPr>
          </a:p>
        </p:txBody>
      </p:sp>
      <p:sp>
        <p:nvSpPr>
          <p:cNvPr id="3"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2b</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4" name="Rectangle 3"/>
          <p:cNvSpPr/>
          <p:nvPr/>
        </p:nvSpPr>
        <p:spPr>
          <a:xfrm>
            <a:off x="444334" y="1733550"/>
            <a:ext cx="5804065" cy="2554545"/>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pPr algn="ctr"/>
            <a:r>
              <a:rPr lang="en-US" sz="2000" b="1" dirty="0">
                <a:solidFill>
                  <a:srgbClr val="FF0000"/>
                </a:solidFill>
              </a:rPr>
              <a:t>Mark Johnson, MD</a:t>
            </a:r>
            <a:r>
              <a:rPr lang="en-US" sz="2000" b="1" dirty="0" smtClean="0">
                <a:solidFill>
                  <a:srgbClr val="FF0000"/>
                </a:solidFill>
              </a:rPr>
              <a:t>, PhD </a:t>
            </a:r>
          </a:p>
          <a:p>
            <a:pPr algn="ctr"/>
            <a:r>
              <a:rPr lang="en-US" sz="2000" b="1" dirty="0" smtClean="0">
                <a:solidFill>
                  <a:srgbClr val="FF0000"/>
                </a:solidFill>
              </a:rPr>
              <a:t>recruited </a:t>
            </a:r>
            <a:r>
              <a:rPr lang="en-US" sz="2000" b="1" dirty="0">
                <a:solidFill>
                  <a:srgbClr val="FF0000"/>
                </a:solidFill>
              </a:rPr>
              <a:t>as founding Chair of </a:t>
            </a:r>
            <a:r>
              <a:rPr lang="en-US" sz="2000" b="1" dirty="0" smtClean="0">
                <a:solidFill>
                  <a:srgbClr val="FF0000"/>
                </a:solidFill>
              </a:rPr>
              <a:t>Neurosurgery Dept. </a:t>
            </a:r>
            <a:endParaRPr lang="en-US" sz="2000" b="1" dirty="0">
              <a:solidFill>
                <a:srgbClr val="FF0000"/>
              </a:solidFill>
            </a:endParaRPr>
          </a:p>
          <a:p>
            <a:pPr algn="ctr"/>
            <a:endParaRPr lang="en-US" sz="2000" b="1" dirty="0" smtClean="0">
              <a:solidFill>
                <a:schemeClr val="tx2"/>
              </a:solidFill>
            </a:endParaRPr>
          </a:p>
          <a:p>
            <a:pPr marL="342900" indent="-342900">
              <a:buFont typeface="Arial" panose="020B0604020202020204" pitchFamily="34" charset="0"/>
              <a:buChar char="•"/>
            </a:pPr>
            <a:r>
              <a:rPr lang="en-US" sz="2000" b="1" dirty="0" smtClean="0">
                <a:solidFill>
                  <a:schemeClr val="tx2"/>
                </a:solidFill>
              </a:rPr>
              <a:t>Outstanding </a:t>
            </a:r>
            <a:r>
              <a:rPr lang="en-US" sz="2000" b="1" dirty="0">
                <a:solidFill>
                  <a:schemeClr val="tx2"/>
                </a:solidFill>
              </a:rPr>
              <a:t>physician-scientist recruited at peak from HMS + </a:t>
            </a:r>
            <a:r>
              <a:rPr lang="en-US" sz="2000" b="1" dirty="0" smtClean="0">
                <a:solidFill>
                  <a:schemeClr val="tx2"/>
                </a:solidFill>
              </a:rPr>
              <a:t>Partners</a:t>
            </a:r>
          </a:p>
          <a:p>
            <a:pPr marL="342900" indent="-342900">
              <a:buFont typeface="Arial" panose="020B0604020202020204" pitchFamily="34" charset="0"/>
              <a:buChar char="•"/>
            </a:pPr>
            <a:r>
              <a:rPr lang="en-US" sz="2000" b="1" dirty="0" smtClean="0">
                <a:solidFill>
                  <a:schemeClr val="tx2"/>
                </a:solidFill>
              </a:rPr>
              <a:t>Graduate </a:t>
            </a:r>
            <a:r>
              <a:rPr lang="en-US" sz="2000" b="1" dirty="0">
                <a:solidFill>
                  <a:schemeClr val="tx2"/>
                </a:solidFill>
              </a:rPr>
              <a:t>of Amherst College; Harvard </a:t>
            </a:r>
            <a:r>
              <a:rPr lang="en-US" sz="2000" b="1" dirty="0" smtClean="0">
                <a:solidFill>
                  <a:schemeClr val="tx2"/>
                </a:solidFill>
              </a:rPr>
              <a:t>MD-PhD</a:t>
            </a:r>
          </a:p>
          <a:p>
            <a:pPr marL="342900" indent="-342900">
              <a:buFont typeface="Arial" panose="020B0604020202020204" pitchFamily="34" charset="0"/>
              <a:buChar char="•"/>
            </a:pPr>
            <a:r>
              <a:rPr lang="en-US" sz="2000" b="1" dirty="0" smtClean="0">
                <a:solidFill>
                  <a:schemeClr val="tx2"/>
                </a:solidFill>
              </a:rPr>
              <a:t>Seeks </a:t>
            </a:r>
            <a:r>
              <a:rPr lang="en-US" sz="2000" b="1" dirty="0">
                <a:solidFill>
                  <a:schemeClr val="tx2"/>
                </a:solidFill>
              </a:rPr>
              <a:t>to re-establish UMMS residency in Neurosurgery</a:t>
            </a:r>
          </a:p>
        </p:txBody>
      </p:sp>
      <p:pic>
        <p:nvPicPr>
          <p:cNvPr id="5" name="Picture 4" descr="johnson-mark-3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970" y="1550933"/>
            <a:ext cx="2194560" cy="2699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580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3</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457200" y="971550"/>
            <a:ext cx="8229600" cy="2677656"/>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2800" b="1" dirty="0" smtClean="0">
                <a:solidFill>
                  <a:schemeClr val="bg1"/>
                </a:solidFill>
                <a:latin typeface="+mj-lt"/>
              </a:rPr>
              <a:t>Move </a:t>
            </a:r>
            <a:r>
              <a:rPr lang="en-US" sz="2800" b="1" dirty="0">
                <a:solidFill>
                  <a:schemeClr val="bg1"/>
                </a:solidFill>
                <a:latin typeface="+mj-lt"/>
              </a:rPr>
              <a:t>toward greater accountability by setting defined internal targets (not quotas) in lieu of our current aspirational goals in the Affirmative Action Plan; and connect ongoing workforce analyses to specific funded initiatives and resources in the institution’s overall strategic plan. </a:t>
            </a:r>
          </a:p>
        </p:txBody>
      </p:sp>
    </p:spTree>
    <p:extLst>
      <p:ext uri="{BB962C8B-B14F-4D97-AF65-F5344CB8AC3E}">
        <p14:creationId xmlns:p14="http://schemas.microsoft.com/office/powerpoint/2010/main" val="198591523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#3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6" name="Rectangle 5"/>
          <p:cNvSpPr/>
          <p:nvPr/>
        </p:nvSpPr>
        <p:spPr>
          <a:xfrm>
            <a:off x="381000" y="1415948"/>
            <a:ext cx="8561614" cy="3416320"/>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pPr algn="ctr"/>
            <a:r>
              <a:rPr lang="en-US" sz="1800" b="1" dirty="0" smtClean="0">
                <a:solidFill>
                  <a:srgbClr val="FF0000"/>
                </a:solidFill>
                <a:latin typeface="Calibri"/>
                <a:cs typeface="Calibri"/>
              </a:rPr>
              <a:t>Current State </a:t>
            </a:r>
            <a:r>
              <a:rPr lang="en-US" sz="1800" b="1" dirty="0" smtClean="0">
                <a:solidFill>
                  <a:schemeClr val="tx2"/>
                </a:solidFill>
              </a:rPr>
              <a:t>(See data packet)</a:t>
            </a:r>
          </a:p>
          <a:p>
            <a:r>
              <a:rPr lang="en-US" sz="1800" b="1" dirty="0" smtClean="0">
                <a:solidFill>
                  <a:srgbClr val="FF0000"/>
                </a:solidFill>
              </a:rPr>
              <a:t>Target Goals</a:t>
            </a:r>
          </a:p>
          <a:p>
            <a:pPr marL="285750" indent="-285750">
              <a:buFont typeface="Arial" panose="020B0604020202020204" pitchFamily="34" charset="0"/>
              <a:buChar char="•"/>
            </a:pPr>
            <a:r>
              <a:rPr lang="en-US" sz="1800" b="1" dirty="0" smtClean="0">
                <a:solidFill>
                  <a:schemeClr val="tx2"/>
                </a:solidFill>
              </a:rPr>
              <a:t>Specific </a:t>
            </a:r>
            <a:r>
              <a:rPr lang="en-US" sz="1800" b="1" dirty="0">
                <a:solidFill>
                  <a:schemeClr val="tx2"/>
                </a:solidFill>
              </a:rPr>
              <a:t>numerical aims for admission/employment of protected classes set in proportion to the availability rates</a:t>
            </a:r>
            <a:r>
              <a:rPr lang="en-US" sz="1800" b="1" dirty="0" smtClean="0">
                <a:solidFill>
                  <a:schemeClr val="tx2"/>
                </a:solidFill>
              </a:rPr>
              <a:t>.</a:t>
            </a:r>
            <a:endParaRPr lang="en-US" sz="1800" b="1" dirty="0">
              <a:solidFill>
                <a:schemeClr val="tx2"/>
              </a:solidFill>
            </a:endParaRPr>
          </a:p>
          <a:p>
            <a:r>
              <a:rPr lang="en-US" sz="1800" b="1" dirty="0">
                <a:solidFill>
                  <a:srgbClr val="FF0000"/>
                </a:solidFill>
              </a:rPr>
              <a:t>Aspirational </a:t>
            </a:r>
            <a:r>
              <a:rPr lang="en-US" sz="1800" b="1" dirty="0" smtClean="0">
                <a:solidFill>
                  <a:srgbClr val="FF0000"/>
                </a:solidFill>
              </a:rPr>
              <a:t>Goals</a:t>
            </a:r>
          </a:p>
          <a:p>
            <a:pPr marL="285750" indent="-285750">
              <a:buFont typeface="Arial" panose="020B0604020202020204" pitchFamily="34" charset="0"/>
              <a:buChar char="•"/>
            </a:pPr>
            <a:r>
              <a:rPr lang="en-US" sz="1800" b="1" dirty="0" smtClean="0">
                <a:solidFill>
                  <a:schemeClr val="tx2"/>
                </a:solidFill>
              </a:rPr>
              <a:t>A </a:t>
            </a:r>
            <a:r>
              <a:rPr lang="en-US" sz="1800" b="1" dirty="0">
                <a:solidFill>
                  <a:schemeClr val="tx2"/>
                </a:solidFill>
              </a:rPr>
              <a:t>stated value proposition for admission/employment of protected classes or a target range that is set for employment of protected classes in proportion to availability rates. </a:t>
            </a:r>
            <a:endParaRPr lang="en-US" sz="1800" b="1" dirty="0" smtClean="0">
              <a:solidFill>
                <a:schemeClr val="tx2"/>
              </a:solidFill>
            </a:endParaRPr>
          </a:p>
          <a:p>
            <a:r>
              <a:rPr lang="en-US" sz="1800" b="1" dirty="0" smtClean="0">
                <a:solidFill>
                  <a:srgbClr val="FF0000"/>
                </a:solidFill>
              </a:rPr>
              <a:t>Placement Goals in Affirmative Action Plans</a:t>
            </a:r>
          </a:p>
          <a:p>
            <a:pPr marL="285750" indent="-285750">
              <a:buFont typeface="Arial" panose="020B0604020202020204" pitchFamily="34" charset="0"/>
              <a:buChar char="•"/>
            </a:pPr>
            <a:r>
              <a:rPr lang="en-US" sz="1800" b="1" dirty="0" smtClean="0">
                <a:solidFill>
                  <a:schemeClr val="tx2"/>
                </a:solidFill>
              </a:rPr>
              <a:t>The percentage of employees that the employer should attempt to hire or promote to fill new opportunities in each job group to achieve a proportionate level of representation within the organization.  </a:t>
            </a:r>
            <a:endParaRPr lang="en-US" sz="1800" b="1" dirty="0">
              <a:solidFill>
                <a:schemeClr val="tx2"/>
              </a:solidFill>
            </a:endParaRPr>
          </a:p>
        </p:txBody>
      </p:sp>
      <p:sp>
        <p:nvSpPr>
          <p:cNvPr id="5" name="Rectangle 4"/>
          <p:cNvSpPr/>
          <p:nvPr/>
        </p:nvSpPr>
        <p:spPr>
          <a:xfrm>
            <a:off x="313459" y="659022"/>
            <a:ext cx="84582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smtClean="0">
                <a:solidFill>
                  <a:schemeClr val="bg1"/>
                </a:solidFill>
                <a:latin typeface="+mj-lt"/>
              </a:rPr>
              <a:t>Move </a:t>
            </a:r>
            <a:r>
              <a:rPr lang="en-US" sz="1400" b="1" dirty="0">
                <a:solidFill>
                  <a:schemeClr val="bg1"/>
                </a:solidFill>
                <a:latin typeface="+mj-lt"/>
              </a:rPr>
              <a:t>toward greater accountability by setting defined internal targets (not quotas) in lieu of our current aspirational goals in the Affirmative Action Plan; and connect ongoing workforce analyses to specific funded initiatives and resources in the institution’s overall strategic plan. </a:t>
            </a:r>
          </a:p>
        </p:txBody>
      </p:sp>
    </p:spTree>
    <p:extLst>
      <p:ext uri="{BB962C8B-B14F-4D97-AF65-F5344CB8AC3E}">
        <p14:creationId xmlns:p14="http://schemas.microsoft.com/office/powerpoint/2010/main" val="119453034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#3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6" name="Rectangle 5"/>
          <p:cNvSpPr/>
          <p:nvPr/>
        </p:nvSpPr>
        <p:spPr>
          <a:xfrm>
            <a:off x="228600" y="1328976"/>
            <a:ext cx="8686800" cy="83099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pPr marL="0" indent="0">
              <a:buNone/>
            </a:pPr>
            <a:r>
              <a:rPr lang="en-US" sz="1800" b="1" dirty="0" smtClean="0">
                <a:solidFill>
                  <a:srgbClr val="FF0000"/>
                </a:solidFill>
              </a:rPr>
              <a:t>Desired State</a:t>
            </a:r>
          </a:p>
          <a:p>
            <a:pPr marL="0" indent="0">
              <a:buNone/>
            </a:pPr>
            <a:r>
              <a:rPr lang="en-US" sz="1500" b="1" dirty="0" smtClean="0">
                <a:solidFill>
                  <a:schemeClr val="tx2"/>
                </a:solidFill>
              </a:rPr>
              <a:t>Based </a:t>
            </a:r>
            <a:r>
              <a:rPr lang="en-US" sz="1500" b="1" dirty="0">
                <a:solidFill>
                  <a:schemeClr val="tx2"/>
                </a:solidFill>
              </a:rPr>
              <a:t>on the 2016 AAP analysis of faculty and SOM staff composition vs </a:t>
            </a:r>
            <a:r>
              <a:rPr lang="en-US" sz="1500" b="1" dirty="0" smtClean="0">
                <a:solidFill>
                  <a:schemeClr val="tx2"/>
                </a:solidFill>
              </a:rPr>
              <a:t>weighted, job group availability</a:t>
            </a:r>
            <a:r>
              <a:rPr lang="en-US" sz="1500" b="1" dirty="0">
                <a:solidFill>
                  <a:schemeClr val="tx2"/>
                </a:solidFill>
              </a:rPr>
              <a:t>, there is an opportunity to increase the pool of qualified applicants in the following </a:t>
            </a:r>
            <a:r>
              <a:rPr lang="en-US" sz="1500" b="1" dirty="0" smtClean="0">
                <a:solidFill>
                  <a:schemeClr val="tx2"/>
                </a:solidFill>
              </a:rPr>
              <a:t>job </a:t>
            </a:r>
            <a:r>
              <a:rPr lang="en-US" sz="1500" b="1" dirty="0">
                <a:solidFill>
                  <a:schemeClr val="tx2"/>
                </a:solidFill>
              </a:rPr>
              <a:t>g</a:t>
            </a:r>
            <a:r>
              <a:rPr lang="en-US" sz="1500" b="1" dirty="0" smtClean="0">
                <a:solidFill>
                  <a:schemeClr val="tx2"/>
                </a:solidFill>
              </a:rPr>
              <a:t>roups:</a:t>
            </a:r>
            <a:endParaRPr lang="en-US" sz="1500" b="1" dirty="0">
              <a:solidFill>
                <a:schemeClr val="tx2"/>
              </a:solidFill>
            </a:endParaRPr>
          </a:p>
        </p:txBody>
      </p:sp>
      <p:sp>
        <p:nvSpPr>
          <p:cNvPr id="5" name="Rectangle 4"/>
          <p:cNvSpPr/>
          <p:nvPr/>
        </p:nvSpPr>
        <p:spPr>
          <a:xfrm>
            <a:off x="228600" y="523172"/>
            <a:ext cx="8686800"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smtClean="0">
                <a:solidFill>
                  <a:schemeClr val="bg1"/>
                </a:solidFill>
                <a:latin typeface="+mj-lt"/>
              </a:rPr>
              <a:t>Move </a:t>
            </a:r>
            <a:r>
              <a:rPr lang="en-US" sz="1400" b="1" dirty="0">
                <a:solidFill>
                  <a:schemeClr val="bg1"/>
                </a:solidFill>
                <a:latin typeface="+mj-lt"/>
              </a:rPr>
              <a:t>toward greater accountability by setting defined internal targets (not quotas) in lieu of our current aspirational goals in the Affirmative Action Plan; and connect ongoing workforce analyses to specific funded initiatives and resources in the institution’s overall strategic plan.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960" y="2266950"/>
            <a:ext cx="687208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12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#3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6" name="Rectangle 5"/>
          <p:cNvSpPr/>
          <p:nvPr/>
        </p:nvSpPr>
        <p:spPr>
          <a:xfrm>
            <a:off x="477078" y="1686401"/>
            <a:ext cx="8229600" cy="2000548"/>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b="1" dirty="0" smtClean="0">
                <a:solidFill>
                  <a:srgbClr val="FF0000"/>
                </a:solidFill>
                <a:cs typeface="Calibri"/>
              </a:rPr>
              <a:t>Implementation</a:t>
            </a:r>
            <a:endParaRPr lang="en-US" b="1" dirty="0">
              <a:solidFill>
                <a:srgbClr val="FF0000"/>
              </a:solidFill>
              <a:cs typeface="Calibri"/>
            </a:endParaRPr>
          </a:p>
          <a:p>
            <a:pPr marL="285750" indent="-285750">
              <a:buFont typeface="Arial" panose="020B0604020202020204" pitchFamily="34" charset="0"/>
              <a:buChar char="•"/>
            </a:pPr>
            <a:r>
              <a:rPr lang="en-US" sz="2000" b="1" dirty="0">
                <a:solidFill>
                  <a:schemeClr val="tx2"/>
                </a:solidFill>
              </a:rPr>
              <a:t>Work with HR Talent Acquisition to determine appropriate internal targets </a:t>
            </a:r>
            <a:r>
              <a:rPr lang="en-US" sz="2000" b="1" dirty="0" smtClean="0">
                <a:solidFill>
                  <a:schemeClr val="tx2"/>
                </a:solidFill>
              </a:rPr>
              <a:t>for recruitment of qualified applicants for open positions.</a:t>
            </a:r>
          </a:p>
          <a:p>
            <a:endParaRPr lang="en-US" sz="2000" b="1" dirty="0" smtClean="0">
              <a:solidFill>
                <a:schemeClr val="tx2"/>
              </a:solidFill>
            </a:endParaRPr>
          </a:p>
          <a:p>
            <a:pPr marL="285750" indent="-285750">
              <a:buFont typeface="Arial" panose="020B0604020202020204" pitchFamily="34" charset="0"/>
              <a:buChar char="•"/>
            </a:pPr>
            <a:r>
              <a:rPr lang="en-US" sz="2000" b="1" dirty="0" smtClean="0">
                <a:solidFill>
                  <a:schemeClr val="tx2"/>
                </a:solidFill>
              </a:rPr>
              <a:t>Collaborate with OFA, HR and Student Affairs for analysis of specific funded initiatives and resources</a:t>
            </a:r>
            <a:r>
              <a:rPr lang="en-US" sz="1600" b="1" dirty="0" smtClean="0">
                <a:solidFill>
                  <a:schemeClr val="tx2"/>
                </a:solidFill>
              </a:rPr>
              <a:t>.</a:t>
            </a:r>
            <a:endParaRPr lang="en-US" sz="1600" b="1" dirty="0">
              <a:solidFill>
                <a:schemeClr val="tx2"/>
              </a:solidFill>
            </a:endParaRPr>
          </a:p>
        </p:txBody>
      </p:sp>
      <p:sp>
        <p:nvSpPr>
          <p:cNvPr id="5" name="Rectangle 4"/>
          <p:cNvSpPr/>
          <p:nvPr/>
        </p:nvSpPr>
        <p:spPr>
          <a:xfrm>
            <a:off x="477078" y="690086"/>
            <a:ext cx="8176592"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smtClean="0">
                <a:solidFill>
                  <a:schemeClr val="bg1"/>
                </a:solidFill>
                <a:latin typeface="+mj-lt"/>
              </a:rPr>
              <a:t>Move </a:t>
            </a:r>
            <a:r>
              <a:rPr lang="en-US" sz="1400" b="1" dirty="0">
                <a:solidFill>
                  <a:schemeClr val="bg1"/>
                </a:solidFill>
                <a:latin typeface="+mj-lt"/>
              </a:rPr>
              <a:t>toward greater accountability by setting defined internal targets (not quotas) in lieu of our current aspirational goals in the Affirmative Action Plan; and connect ongoing workforce analyses to specific funded initiatives and resources in the institution’s overall strategic plan. </a:t>
            </a:r>
          </a:p>
        </p:txBody>
      </p:sp>
    </p:spTree>
    <p:extLst>
      <p:ext uri="{BB962C8B-B14F-4D97-AF65-F5344CB8AC3E}">
        <p14:creationId xmlns:p14="http://schemas.microsoft.com/office/powerpoint/2010/main" val="40857507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4</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90500" y="742950"/>
            <a:ext cx="8763000" cy="2677656"/>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2800" b="1" dirty="0" smtClean="0">
                <a:solidFill>
                  <a:schemeClr val="bg1"/>
                </a:solidFill>
                <a:latin typeface="+mj-lt"/>
              </a:rPr>
              <a:t>Actively </a:t>
            </a:r>
            <a:r>
              <a:rPr lang="en-US" sz="2800" b="1" dirty="0">
                <a:solidFill>
                  <a:schemeClr val="bg1"/>
                </a:solidFill>
                <a:latin typeface="+mj-lt"/>
              </a:rPr>
              <a:t>recruit our own URM students to establish themselves, beyond their UME years, within the fabric of our campus as house officers, fellows and faculty.  Institute a mechanism to implement this effort, such a standing committee or group charged with this effort who would maintain a “dashboard” of successes. </a:t>
            </a:r>
          </a:p>
        </p:txBody>
      </p:sp>
    </p:spTree>
    <p:extLst>
      <p:ext uri="{BB962C8B-B14F-4D97-AF65-F5344CB8AC3E}">
        <p14:creationId xmlns:p14="http://schemas.microsoft.com/office/powerpoint/2010/main" val="173547211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685800"/>
          </a:xfrm>
          <a:prstGeom prst="rect">
            <a:avLst/>
          </a:prstGeom>
        </p:spPr>
        <p:txBody>
          <a:bodyPr/>
          <a:lstStyle/>
          <a:p>
            <a:pPr algn="ctr">
              <a:defRPr/>
            </a:pPr>
            <a:r>
              <a:rPr lang="en-US" sz="40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Diversity Summit II Overview</a:t>
            </a:r>
            <a:endParaRPr lang="en-US" sz="32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490873201"/>
              </p:ext>
            </p:extLst>
          </p:nvPr>
        </p:nvGraphicFramePr>
        <p:xfrm>
          <a:off x="91440" y="685800"/>
          <a:ext cx="8961120"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87409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a:t>
            </a:r>
            <a:r>
              <a:rPr lang="en-US" sz="36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4</a:t>
            </a: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6" name="Rectangle 5"/>
          <p:cNvSpPr/>
          <p:nvPr/>
        </p:nvSpPr>
        <p:spPr>
          <a:xfrm>
            <a:off x="477078" y="1686401"/>
            <a:ext cx="8229600" cy="2000548"/>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800" b="1" dirty="0" smtClean="0">
                <a:solidFill>
                  <a:srgbClr val="FF0000"/>
                </a:solidFill>
                <a:cs typeface="Calibri"/>
              </a:rPr>
              <a:t>Current State</a:t>
            </a:r>
            <a:endParaRPr lang="en-US" sz="2800" b="1" dirty="0">
              <a:solidFill>
                <a:srgbClr val="FF0000"/>
              </a:solidFill>
              <a:cs typeface="Calibri"/>
            </a:endParaRPr>
          </a:p>
          <a:p>
            <a:pPr marL="285750" indent="-285750">
              <a:buFont typeface="Arial" panose="020B0604020202020204" pitchFamily="34" charset="0"/>
              <a:buChar char="•"/>
            </a:pPr>
            <a:r>
              <a:rPr lang="en-US" b="1" dirty="0" smtClean="0">
                <a:solidFill>
                  <a:schemeClr val="tx2"/>
                </a:solidFill>
              </a:rPr>
              <a:t>The experiences of our underrepresented students/trainees and the broader environment in which they live and learn have worked against the recruitment of our own students beyond the UME years.</a:t>
            </a:r>
            <a:endParaRPr lang="en-US" sz="1800" b="1" dirty="0">
              <a:solidFill>
                <a:schemeClr val="tx2"/>
              </a:solidFill>
            </a:endParaRPr>
          </a:p>
        </p:txBody>
      </p:sp>
      <p:sp>
        <p:nvSpPr>
          <p:cNvPr id="5" name="Rectangle 4"/>
          <p:cNvSpPr/>
          <p:nvPr/>
        </p:nvSpPr>
        <p:spPr>
          <a:xfrm>
            <a:off x="477078" y="690086"/>
            <a:ext cx="8176592"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a:solidFill>
                  <a:schemeClr val="bg1"/>
                </a:solidFill>
              </a:rPr>
              <a:t>Actively recruit our own URM students to establish themselves, beyond their UME years, within the fabric of our campus as house officers, fellows and faculty.  Institute a mechanism to implement this effort, such a standing committee or group charged with this effort who would maintain a “dashboard” of successes. </a:t>
            </a:r>
          </a:p>
        </p:txBody>
      </p:sp>
    </p:spTree>
    <p:extLst>
      <p:ext uri="{BB962C8B-B14F-4D97-AF65-F5344CB8AC3E}">
        <p14:creationId xmlns:p14="http://schemas.microsoft.com/office/powerpoint/2010/main" val="317395683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35814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smtClean="0">
                <a:solidFill>
                  <a:srgbClr val="FF0000"/>
                </a:solidFill>
                <a:latin typeface="+mj-lt"/>
              </a:rPr>
              <a:t>Desired State</a:t>
            </a:r>
          </a:p>
          <a:p>
            <a:r>
              <a:rPr lang="en-US" sz="1400" b="1" dirty="0" smtClean="0">
                <a:solidFill>
                  <a:schemeClr val="tx2"/>
                </a:solidFill>
                <a:latin typeface="+mj-lt"/>
              </a:rPr>
              <a:t>Enhance the experiences of our underrepresented trainees</a:t>
            </a:r>
          </a:p>
          <a:p>
            <a:pPr lvl="1"/>
            <a:r>
              <a:rPr lang="en-US" sz="1400" b="1" dirty="0" smtClean="0">
                <a:solidFill>
                  <a:schemeClr val="tx2"/>
                </a:solidFill>
                <a:latin typeface="+mj-lt"/>
              </a:rPr>
              <a:t>Negative experiences will not encourage our trainees to stay or to recommend to others that they consider UMMS </a:t>
            </a:r>
          </a:p>
          <a:p>
            <a:r>
              <a:rPr lang="en-US" sz="1400" b="1" dirty="0" smtClean="0">
                <a:solidFill>
                  <a:schemeClr val="tx2"/>
                </a:solidFill>
                <a:latin typeface="+mj-lt"/>
              </a:rPr>
              <a:t>Increase the ‘pipeline’:</a:t>
            </a:r>
          </a:p>
          <a:p>
            <a:pPr marL="800100" lvl="3" indent="-342900"/>
            <a:r>
              <a:rPr lang="en-US" sz="1400" b="1" dirty="0" smtClean="0">
                <a:solidFill>
                  <a:schemeClr val="tx2"/>
                </a:solidFill>
                <a:latin typeface="+mj-lt"/>
              </a:rPr>
              <a:t>Go to outside undergraduate, medical and graduate schools and recruit URIM to do electives and/or apply to our school</a:t>
            </a:r>
            <a:endParaRPr lang="en-US" sz="1400" b="1" dirty="0">
              <a:solidFill>
                <a:schemeClr val="tx2"/>
              </a:solidFill>
              <a:latin typeface="+mj-lt"/>
            </a:endParaRPr>
          </a:p>
          <a:p>
            <a:r>
              <a:rPr lang="en-US" sz="1400" b="1" dirty="0" smtClean="0">
                <a:solidFill>
                  <a:schemeClr val="tx2"/>
                </a:solidFill>
                <a:latin typeface="+mj-lt"/>
              </a:rPr>
              <a:t>Exit Interviews:</a:t>
            </a:r>
          </a:p>
          <a:p>
            <a:pPr lvl="1"/>
            <a:r>
              <a:rPr lang="en-US" sz="1400" b="1" dirty="0" smtClean="0">
                <a:solidFill>
                  <a:schemeClr val="tx2"/>
                </a:solidFill>
                <a:latin typeface="+mj-lt"/>
              </a:rPr>
              <a:t>Contract outside ‘neutral’ party consultant to perform exit interviews of our underrepresented trainees (students and residents) to get feedback on their training experiences</a:t>
            </a:r>
            <a:endParaRPr lang="en-US" sz="1400" b="1" dirty="0">
              <a:solidFill>
                <a:schemeClr val="tx2"/>
              </a:solidFill>
              <a:latin typeface="+mj-lt"/>
            </a:endParaRPr>
          </a:p>
          <a:p>
            <a:r>
              <a:rPr lang="en-US" sz="1400" b="1" dirty="0" smtClean="0">
                <a:solidFill>
                  <a:schemeClr val="tx2"/>
                </a:solidFill>
                <a:latin typeface="+mj-lt"/>
              </a:rPr>
              <a:t>Strengthen existing programs that allow career progression for trainees:</a:t>
            </a:r>
          </a:p>
          <a:p>
            <a:pPr lvl="1"/>
            <a:r>
              <a:rPr lang="en-US" sz="1400" b="1" dirty="0" smtClean="0">
                <a:solidFill>
                  <a:schemeClr val="tx2"/>
                </a:solidFill>
                <a:latin typeface="+mj-lt"/>
              </a:rPr>
              <a:t>Residency Recruitment Program (RRP)</a:t>
            </a:r>
          </a:p>
          <a:p>
            <a:pPr lvl="1"/>
            <a:r>
              <a:rPr lang="en-US" sz="1400" b="1" dirty="0" smtClean="0">
                <a:solidFill>
                  <a:schemeClr val="tx2"/>
                </a:solidFill>
                <a:latin typeface="+mj-lt"/>
              </a:rPr>
              <a:t>Faculty Diversity Scholars Program (FDSP)</a:t>
            </a:r>
          </a:p>
        </p:txBody>
      </p:sp>
      <p:sp>
        <p:nvSpPr>
          <p:cNvPr id="4" name="Rectangle 3"/>
          <p:cNvSpPr/>
          <p:nvPr/>
        </p:nvSpPr>
        <p:spPr>
          <a:xfrm>
            <a:off x="483704" y="537686"/>
            <a:ext cx="8176592"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a:solidFill>
                  <a:schemeClr val="bg1"/>
                </a:solidFill>
              </a:rPr>
              <a:t>Actively recruit our own URM students to establish themselves, beyond their UME years, within the fabric of our campus as house officers, fellows and faculty.  Institute a mechanism to implement this effort, such a standing committee or group charged with this effort who would maintain a “dashboard” of successes. </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a:t>
            </a:r>
            <a:r>
              <a:rPr lang="en-US" sz="36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4</a:t>
            </a: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62622679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19150"/>
            <a:ext cx="7270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19150"/>
            <a:ext cx="73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4075" y="3486150"/>
            <a:ext cx="6949779" cy="16619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b="1" u="sng" dirty="0" smtClean="0">
                <a:solidFill>
                  <a:srgbClr val="FF0000"/>
                </a:solidFill>
                <a:latin typeface="+mj-lt"/>
              </a:rPr>
              <a:t>Where did these trainees go?</a:t>
            </a:r>
          </a:p>
          <a:p>
            <a:r>
              <a:rPr lang="en-US" sz="1100" b="1" dirty="0" smtClean="0">
                <a:solidFill>
                  <a:schemeClr val="tx2"/>
                </a:solidFill>
                <a:latin typeface="+mj-lt"/>
              </a:rPr>
              <a:t>Louisiana State University			Tallahassee </a:t>
            </a:r>
            <a:r>
              <a:rPr lang="en-US" sz="1100" b="1" dirty="0">
                <a:solidFill>
                  <a:schemeClr val="tx2"/>
                </a:solidFill>
                <a:latin typeface="+mj-lt"/>
              </a:rPr>
              <a:t>Memorial Health Care</a:t>
            </a:r>
            <a:endParaRPr lang="en-US" sz="1100" b="1" dirty="0" smtClean="0">
              <a:solidFill>
                <a:schemeClr val="tx2"/>
              </a:solidFill>
              <a:latin typeface="+mj-lt"/>
            </a:endParaRPr>
          </a:p>
          <a:p>
            <a:r>
              <a:rPr lang="en-US" sz="1100" b="1" dirty="0" smtClean="0">
                <a:solidFill>
                  <a:schemeClr val="tx2"/>
                </a:solidFill>
                <a:latin typeface="+mj-lt"/>
              </a:rPr>
              <a:t>Duke				John Hopkins</a:t>
            </a:r>
          </a:p>
          <a:p>
            <a:r>
              <a:rPr lang="en-US" sz="1100" b="1" dirty="0" smtClean="0">
                <a:solidFill>
                  <a:schemeClr val="tx2"/>
                </a:solidFill>
                <a:effectLst/>
                <a:latin typeface="+mj-lt"/>
              </a:rPr>
              <a:t>Wright Center for GME (</a:t>
            </a:r>
            <a:r>
              <a:rPr lang="en-US" sz="1100" b="1" dirty="0" smtClean="0">
                <a:solidFill>
                  <a:schemeClr val="tx2"/>
                </a:solidFill>
                <a:latin typeface="+mj-lt"/>
              </a:rPr>
              <a:t>Scranton, PA) 		University of Connecticut</a:t>
            </a:r>
          </a:p>
          <a:p>
            <a:r>
              <a:rPr lang="en-US" sz="1100" b="1" dirty="0" smtClean="0">
                <a:solidFill>
                  <a:schemeClr val="tx2"/>
                </a:solidFill>
                <a:latin typeface="+mj-lt"/>
              </a:rPr>
              <a:t>University of Florida			Rowan University , </a:t>
            </a:r>
            <a:r>
              <a:rPr lang="en-US" sz="1100" b="1" dirty="0" err="1" smtClean="0">
                <a:solidFill>
                  <a:schemeClr val="tx2"/>
                </a:solidFill>
                <a:latin typeface="+mj-lt"/>
              </a:rPr>
              <a:t>Straton</a:t>
            </a:r>
            <a:r>
              <a:rPr lang="en-US" sz="1100" b="1" dirty="0" smtClean="0">
                <a:solidFill>
                  <a:schemeClr val="tx2"/>
                </a:solidFill>
                <a:latin typeface="+mj-lt"/>
              </a:rPr>
              <a:t> NJ (DO)</a:t>
            </a:r>
          </a:p>
          <a:p>
            <a:r>
              <a:rPr lang="en-US" sz="1100" b="1" dirty="0" smtClean="0">
                <a:solidFill>
                  <a:schemeClr val="tx2"/>
                </a:solidFill>
                <a:latin typeface="+mj-lt"/>
              </a:rPr>
              <a:t>NYU      				Morehouse SOM</a:t>
            </a:r>
          </a:p>
          <a:p>
            <a:r>
              <a:rPr lang="en-US" sz="1100" b="1" dirty="0" smtClean="0">
                <a:solidFill>
                  <a:schemeClr val="tx2"/>
                </a:solidFill>
                <a:latin typeface="+mj-lt"/>
              </a:rPr>
              <a:t>University of Miami			BU Medical Center</a:t>
            </a:r>
          </a:p>
          <a:p>
            <a:r>
              <a:rPr lang="en-US" sz="1100" b="1" dirty="0" smtClean="0">
                <a:solidFill>
                  <a:schemeClr val="tx2"/>
                </a:solidFill>
                <a:latin typeface="+mj-lt"/>
              </a:rPr>
              <a:t>University of Pittsburg			Jacobi Medical Center in Bronx</a:t>
            </a:r>
          </a:p>
          <a:p>
            <a:r>
              <a:rPr lang="en-US" sz="1100" b="1" dirty="0" smtClean="0">
                <a:solidFill>
                  <a:schemeClr val="tx2"/>
                </a:solidFill>
                <a:latin typeface="+mj-lt"/>
              </a:rPr>
              <a:t>Cleveland Clinic			</a:t>
            </a:r>
            <a:r>
              <a:rPr lang="en-US" sz="1100" b="1" dirty="0">
                <a:solidFill>
                  <a:schemeClr val="tx2"/>
                </a:solidFill>
                <a:latin typeface="+mj-lt"/>
              </a:rPr>
              <a:t>	</a:t>
            </a:r>
            <a:r>
              <a:rPr lang="en-US" sz="1100" b="1" dirty="0" smtClean="0">
                <a:solidFill>
                  <a:schemeClr val="tx2"/>
                </a:solidFill>
                <a:latin typeface="+mj-lt"/>
              </a:rPr>
              <a:t>Medical Center Arlington Texas </a:t>
            </a:r>
          </a:p>
        </p:txBody>
      </p:sp>
      <p:sp>
        <p:nvSpPr>
          <p:cNvPr id="8" name="Explosion 1 7"/>
          <p:cNvSpPr/>
          <p:nvPr/>
        </p:nvSpPr>
        <p:spPr>
          <a:xfrm>
            <a:off x="6881529" y="3771900"/>
            <a:ext cx="1905000" cy="131445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9508" y="4214396"/>
            <a:ext cx="1308692" cy="338554"/>
          </a:xfrm>
          <a:prstGeom prst="rect">
            <a:avLst/>
          </a:prstGeom>
        </p:spPr>
        <p:txBody>
          <a:bodyPr wrap="none">
            <a:spAutoFit/>
          </a:bodyPr>
          <a:lstStyle/>
          <a:p>
            <a:r>
              <a:rPr lang="en-US" sz="1600" b="1" dirty="0" smtClean="0">
                <a:solidFill>
                  <a:srgbClr val="FF0000"/>
                </a:solidFill>
                <a:latin typeface="+mj-lt"/>
              </a:rPr>
              <a:t>All MATCHED</a:t>
            </a:r>
          </a:p>
        </p:txBody>
      </p:sp>
      <p:sp>
        <p:nvSpPr>
          <p:cNvPr id="11" name="Rectangle 2"/>
          <p:cNvSpPr txBox="1">
            <a:spLocks noChangeArrowheads="1"/>
          </p:cNvSpPr>
          <p:nvPr/>
        </p:nvSpPr>
        <p:spPr>
          <a:xfrm>
            <a:off x="0" y="-39184"/>
            <a:ext cx="9144000" cy="629734"/>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4 Report-Out </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12" name="Rectangle 2"/>
          <p:cNvSpPr txBox="1">
            <a:spLocks noChangeArrowheads="1"/>
          </p:cNvSpPr>
          <p:nvPr/>
        </p:nvSpPr>
        <p:spPr>
          <a:xfrm>
            <a:off x="2651993" y="438150"/>
            <a:ext cx="3840014" cy="438645"/>
          </a:xfrm>
          <a:prstGeom prst="rect">
            <a:avLst/>
          </a:prstGeom>
        </p:spPr>
        <p:txBody>
          <a:bodyPr/>
          <a:lstStyle/>
          <a:p>
            <a:pPr>
              <a:defRPr/>
            </a:pPr>
            <a:r>
              <a:rPr lang="en-US" sz="18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Match to UMMMC Residency Program</a:t>
            </a:r>
            <a:endParaRPr lang="en-US" sz="14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Tree>
    <p:extLst>
      <p:ext uri="{BB962C8B-B14F-4D97-AF65-F5344CB8AC3E}">
        <p14:creationId xmlns:p14="http://schemas.microsoft.com/office/powerpoint/2010/main" val="135032129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3048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sz="1900" b="1" dirty="0" smtClean="0">
                <a:solidFill>
                  <a:srgbClr val="FF0000"/>
                </a:solidFill>
                <a:latin typeface="+mj-lt"/>
              </a:rPr>
              <a:t>Desired State – Resident Recruitment Program </a:t>
            </a:r>
          </a:p>
          <a:p>
            <a:r>
              <a:rPr lang="en-US" sz="1900" b="1" dirty="0">
                <a:solidFill>
                  <a:schemeClr val="tx2"/>
                </a:solidFill>
                <a:latin typeface="+mj-lt"/>
              </a:rPr>
              <a:t>Enhance their elective experience </a:t>
            </a:r>
            <a:r>
              <a:rPr lang="en-US" sz="1900" dirty="0">
                <a:solidFill>
                  <a:schemeClr val="tx2"/>
                </a:solidFill>
                <a:latin typeface="+mj-lt"/>
              </a:rPr>
              <a:t>while they are at UMass.  Meetings with Dean, Program Director, OSA faculty, Associate Dean for GME and Chief residents to provide student awareness and support</a:t>
            </a:r>
          </a:p>
          <a:p>
            <a:r>
              <a:rPr lang="en-US" sz="1900" b="1" dirty="0" smtClean="0">
                <a:solidFill>
                  <a:schemeClr val="tx2"/>
                </a:solidFill>
                <a:latin typeface="+mj-lt"/>
              </a:rPr>
              <a:t>Educate </a:t>
            </a:r>
            <a:r>
              <a:rPr lang="en-US" sz="1900" b="1" dirty="0">
                <a:solidFill>
                  <a:schemeClr val="tx2"/>
                </a:solidFill>
                <a:latin typeface="+mj-lt"/>
              </a:rPr>
              <a:t>Residency Program Directors </a:t>
            </a:r>
            <a:r>
              <a:rPr lang="en-US" sz="1900" dirty="0">
                <a:solidFill>
                  <a:schemeClr val="tx2"/>
                </a:solidFill>
                <a:latin typeface="+mj-lt"/>
              </a:rPr>
              <a:t>about the RRP and our efforts to recruit these students. </a:t>
            </a:r>
          </a:p>
          <a:p>
            <a:r>
              <a:rPr lang="en-US" sz="1900" dirty="0">
                <a:solidFill>
                  <a:schemeClr val="tx2"/>
                </a:solidFill>
                <a:latin typeface="+mj-lt"/>
              </a:rPr>
              <a:t>Provide </a:t>
            </a:r>
            <a:r>
              <a:rPr lang="en-US" sz="1900" b="1" dirty="0">
                <a:solidFill>
                  <a:schemeClr val="tx2"/>
                </a:solidFill>
                <a:latin typeface="+mj-lt"/>
              </a:rPr>
              <a:t>survey of their elective experience </a:t>
            </a:r>
            <a:r>
              <a:rPr lang="en-US" sz="1900" dirty="0">
                <a:solidFill>
                  <a:schemeClr val="tx2"/>
                </a:solidFill>
                <a:latin typeface="+mj-lt"/>
              </a:rPr>
              <a:t>one month after being on service and maintaining connections with students and encouraging to apply to our programs</a:t>
            </a:r>
          </a:p>
          <a:p>
            <a:r>
              <a:rPr lang="en-US" sz="1900" dirty="0">
                <a:solidFill>
                  <a:schemeClr val="tx2"/>
                </a:solidFill>
                <a:latin typeface="+mj-lt"/>
              </a:rPr>
              <a:t>Implement ‘</a:t>
            </a:r>
            <a:r>
              <a:rPr lang="en-US" sz="1900" b="1" dirty="0">
                <a:solidFill>
                  <a:schemeClr val="tx2"/>
                </a:solidFill>
                <a:latin typeface="+mj-lt"/>
              </a:rPr>
              <a:t>Diversity  Education’  </a:t>
            </a:r>
            <a:r>
              <a:rPr lang="en-US" sz="1900" dirty="0">
                <a:solidFill>
                  <a:schemeClr val="tx2"/>
                </a:solidFill>
                <a:latin typeface="+mj-lt"/>
              </a:rPr>
              <a:t>the focus of the next GME Annual Retreat for Program Directors in the fall of 2017 </a:t>
            </a:r>
            <a:endParaRPr lang="en-US" sz="3000" dirty="0">
              <a:solidFill>
                <a:schemeClr val="tx2"/>
              </a:solidFill>
              <a:latin typeface="+mj-lt"/>
            </a:endParaRPr>
          </a:p>
        </p:txBody>
      </p:sp>
      <p:sp>
        <p:nvSpPr>
          <p:cNvPr id="4" name="Rectangle 3"/>
          <p:cNvSpPr/>
          <p:nvPr/>
        </p:nvSpPr>
        <p:spPr>
          <a:xfrm>
            <a:off x="483704" y="537686"/>
            <a:ext cx="8176592" cy="73866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a:solidFill>
                  <a:schemeClr val="bg1"/>
                </a:solidFill>
              </a:rPr>
              <a:t>Actively recruit our own URM students to establish themselves, beyond their UME years, within the fabric of our campus as house officers, fellows and faculty.  Institute a mechanism to implement this effort, such a standing committee or group charged with this effort who would maintain a “dashboard” of successes. </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a:t>
            </a:r>
            <a:r>
              <a:rPr lang="en-US" sz="36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4</a:t>
            </a: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36751629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5</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52400" y="971550"/>
            <a:ext cx="8839200" cy="230832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Key </a:t>
            </a:r>
            <a:r>
              <a:rPr lang="en-US" b="1" dirty="0">
                <a:solidFill>
                  <a:schemeClr val="bg1"/>
                </a:solidFill>
                <a:latin typeface="+mj-lt"/>
              </a:rPr>
              <a:t>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t>
            </a:r>
            <a:r>
              <a:rPr lang="en-US" b="1" dirty="0" smtClean="0">
                <a:solidFill>
                  <a:schemeClr val="bg1"/>
                </a:solidFill>
                <a:latin typeface="+mj-lt"/>
              </a:rPr>
              <a:t>applicants.</a:t>
            </a:r>
            <a:endParaRPr lang="en-US" b="1" dirty="0">
              <a:solidFill>
                <a:schemeClr val="bg1"/>
              </a:solidFill>
              <a:latin typeface="+mj-lt"/>
            </a:endParaRPr>
          </a:p>
        </p:txBody>
      </p:sp>
    </p:spTree>
    <p:extLst>
      <p:ext uri="{BB962C8B-B14F-4D97-AF65-F5344CB8AC3E}">
        <p14:creationId xmlns:p14="http://schemas.microsoft.com/office/powerpoint/2010/main" val="22012803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7350"/>
            <a:ext cx="8229600" cy="304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1900" b="1" dirty="0" smtClean="0">
                <a:solidFill>
                  <a:srgbClr val="FF0000"/>
                </a:solidFill>
                <a:latin typeface="+mj-lt"/>
              </a:rPr>
              <a:t>Current State - </a:t>
            </a:r>
            <a:r>
              <a:rPr lang="en-US" sz="2000" b="1" dirty="0" smtClean="0">
                <a:solidFill>
                  <a:srgbClr val="FF0000"/>
                </a:solidFill>
                <a:latin typeface="+mj-lt"/>
              </a:rPr>
              <a:t>Benchmarked Data Sources </a:t>
            </a:r>
          </a:p>
          <a:p>
            <a:r>
              <a:rPr lang="en-US" sz="2400" b="1" dirty="0" smtClean="0">
                <a:solidFill>
                  <a:schemeClr val="tx2"/>
                </a:solidFill>
                <a:latin typeface="+mj-lt"/>
              </a:rPr>
              <a:t>Institution-wide Scope</a:t>
            </a:r>
          </a:p>
          <a:p>
            <a:pPr lvl="1"/>
            <a:r>
              <a:rPr lang="en-US" sz="2000" b="1" dirty="0" smtClean="0">
                <a:solidFill>
                  <a:schemeClr val="tx2"/>
                </a:solidFill>
                <a:latin typeface="+mj-lt"/>
              </a:rPr>
              <a:t>Diversity Engagement Survey </a:t>
            </a:r>
          </a:p>
          <a:p>
            <a:r>
              <a:rPr lang="en-US" sz="2400" b="1" dirty="0" smtClean="0">
                <a:solidFill>
                  <a:schemeClr val="tx2"/>
                </a:solidFill>
                <a:latin typeface="+mj-lt"/>
              </a:rPr>
              <a:t>Introducing: AAMC Medical School Questionnaires w/ student focused scope</a:t>
            </a:r>
          </a:p>
          <a:p>
            <a:pPr lvl="1"/>
            <a:r>
              <a:rPr lang="fr-FR" sz="2000" b="1" dirty="0" err="1">
                <a:solidFill>
                  <a:schemeClr val="tx2"/>
                </a:solidFill>
                <a:latin typeface="+mj-lt"/>
              </a:rPr>
              <a:t>Matriculating</a:t>
            </a:r>
            <a:r>
              <a:rPr lang="fr-FR" sz="2000" b="1" dirty="0">
                <a:solidFill>
                  <a:schemeClr val="tx2"/>
                </a:solidFill>
                <a:latin typeface="+mj-lt"/>
              </a:rPr>
              <a:t> Student Questionnaire (MSQ) T=0 </a:t>
            </a:r>
          </a:p>
          <a:p>
            <a:pPr lvl="1"/>
            <a:r>
              <a:rPr lang="fr-FR" sz="2000" b="1" dirty="0">
                <a:solidFill>
                  <a:schemeClr val="tx2"/>
                </a:solidFill>
                <a:latin typeface="+mj-lt"/>
              </a:rPr>
              <a:t>Graduation Questionnaire (GQ) T=</a:t>
            </a:r>
            <a:r>
              <a:rPr lang="fr-FR" sz="2000" b="1" dirty="0" err="1">
                <a:solidFill>
                  <a:schemeClr val="tx2"/>
                </a:solidFill>
                <a:latin typeface="+mj-lt"/>
              </a:rPr>
              <a:t>year</a:t>
            </a:r>
            <a:r>
              <a:rPr lang="fr-FR" sz="2000" b="1" dirty="0">
                <a:solidFill>
                  <a:schemeClr val="tx2"/>
                </a:solidFill>
                <a:latin typeface="+mj-lt"/>
              </a:rPr>
              <a:t> 4</a:t>
            </a:r>
          </a:p>
          <a:p>
            <a:pPr lvl="1"/>
            <a:r>
              <a:rPr lang="fr-FR" sz="2000" b="1" dirty="0" err="1">
                <a:solidFill>
                  <a:schemeClr val="tx2"/>
                </a:solidFill>
                <a:latin typeface="+mj-lt"/>
              </a:rPr>
              <a:t>Preview</a:t>
            </a:r>
            <a:r>
              <a:rPr lang="fr-FR" sz="2000" b="1" dirty="0">
                <a:solidFill>
                  <a:schemeClr val="tx2"/>
                </a:solidFill>
                <a:latin typeface="+mj-lt"/>
              </a:rPr>
              <a:t>: </a:t>
            </a:r>
            <a:r>
              <a:rPr lang="fr-FR" sz="2000" b="1" dirty="0" err="1">
                <a:solidFill>
                  <a:schemeClr val="tx2"/>
                </a:solidFill>
                <a:latin typeface="+mj-lt"/>
              </a:rPr>
              <a:t>Year</a:t>
            </a:r>
            <a:r>
              <a:rPr lang="fr-FR" sz="2000" b="1" dirty="0">
                <a:solidFill>
                  <a:schemeClr val="tx2"/>
                </a:solidFill>
                <a:latin typeface="+mj-lt"/>
              </a:rPr>
              <a:t> 2 Questionnaire (Y2Q)  T= </a:t>
            </a:r>
            <a:r>
              <a:rPr lang="fr-FR" sz="2000" b="1" dirty="0" err="1">
                <a:solidFill>
                  <a:schemeClr val="tx2"/>
                </a:solidFill>
                <a:latin typeface="+mj-lt"/>
              </a:rPr>
              <a:t>year</a:t>
            </a:r>
            <a:r>
              <a:rPr lang="fr-FR" sz="2000" b="1" dirty="0">
                <a:solidFill>
                  <a:schemeClr val="tx2"/>
                </a:solidFill>
                <a:latin typeface="+mj-lt"/>
              </a:rPr>
              <a:t> 2</a:t>
            </a:r>
          </a:p>
          <a:p>
            <a:pPr lvl="2"/>
            <a:endParaRPr lang="en-US" sz="1100" dirty="0" smtClean="0">
              <a:solidFill>
                <a:schemeClr val="tx2"/>
              </a:solidFill>
              <a:latin typeface="+mj-lt"/>
            </a:endParaRPr>
          </a:p>
          <a:p>
            <a:endParaRPr lang="en-US" sz="1900" dirty="0">
              <a:solidFill>
                <a:schemeClr val="tx2"/>
              </a:solidFill>
              <a:latin typeface="+mj-lt"/>
            </a:endParaRPr>
          </a:p>
        </p:txBody>
      </p:sp>
      <p:sp>
        <p:nvSpPr>
          <p:cNvPr id="4" name="Rectangle 3"/>
          <p:cNvSpPr/>
          <p:nvPr/>
        </p:nvSpPr>
        <p:spPr>
          <a:xfrm>
            <a:off x="483704" y="537686"/>
            <a:ext cx="8176592" cy="95410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a:solidFill>
                  <a:schemeClr val="bg1"/>
                </a:solidFill>
              </a:rPr>
              <a:t>Key 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applicants.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#5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1590285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348615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sz="1900" b="1" dirty="0" smtClean="0">
                <a:solidFill>
                  <a:srgbClr val="FF0000"/>
                </a:solidFill>
                <a:latin typeface="+mj-lt"/>
              </a:rPr>
              <a:t>Highlights from 2016 Medical School GQ</a:t>
            </a:r>
            <a:endParaRPr lang="en-US" sz="2000" b="1" dirty="0" smtClean="0">
              <a:solidFill>
                <a:srgbClr val="FF0000"/>
              </a:solidFill>
              <a:latin typeface="+mj-lt"/>
            </a:endParaRPr>
          </a:p>
          <a:p>
            <a:pPr marL="0" indent="0">
              <a:buNone/>
            </a:pPr>
            <a:r>
              <a:rPr lang="en-US" sz="1600" b="1" u="sng" dirty="0">
                <a:solidFill>
                  <a:schemeClr val="tx2"/>
                </a:solidFill>
                <a:latin typeface="+mj-lt"/>
              </a:rPr>
              <a:t>Respondents reported that </a:t>
            </a:r>
            <a:r>
              <a:rPr lang="en-US" sz="1400" b="1" u="sng" dirty="0">
                <a:solidFill>
                  <a:schemeClr val="tx2"/>
                </a:solidFill>
                <a:latin typeface="+mj-lt"/>
              </a:rPr>
              <a:t>…(SA/A out of 5 point scale)</a:t>
            </a:r>
          </a:p>
          <a:p>
            <a:r>
              <a:rPr lang="en-US" sz="1600" dirty="0">
                <a:solidFill>
                  <a:schemeClr val="tx2"/>
                </a:solidFill>
                <a:latin typeface="+mj-lt"/>
              </a:rPr>
              <a:t>Their knowledge/opinion was </a:t>
            </a:r>
            <a:r>
              <a:rPr lang="en-US" sz="1600" b="1" dirty="0">
                <a:solidFill>
                  <a:schemeClr val="tx2"/>
                </a:solidFill>
                <a:latin typeface="+mj-lt"/>
              </a:rPr>
              <a:t>influenced/changed by the perspectives of individuals from different backgrounds </a:t>
            </a:r>
            <a:r>
              <a:rPr lang="en-US" sz="1400" dirty="0">
                <a:solidFill>
                  <a:schemeClr val="tx2"/>
                </a:solidFill>
                <a:latin typeface="+mj-lt"/>
              </a:rPr>
              <a:t>(47% vs 35%) </a:t>
            </a:r>
            <a:endParaRPr lang="en-US" sz="1400" b="1" dirty="0">
              <a:solidFill>
                <a:schemeClr val="tx2"/>
              </a:solidFill>
              <a:latin typeface="+mj-lt"/>
            </a:endParaRPr>
          </a:p>
          <a:p>
            <a:r>
              <a:rPr lang="en-US" sz="1600" b="1" dirty="0">
                <a:solidFill>
                  <a:schemeClr val="tx2"/>
                </a:solidFill>
                <a:latin typeface="+mj-lt"/>
              </a:rPr>
              <a:t>Adequately prepared to care for patients from different backgrounds </a:t>
            </a:r>
            <a:r>
              <a:rPr lang="en-US" sz="1400" dirty="0">
                <a:solidFill>
                  <a:schemeClr val="tx2"/>
                </a:solidFill>
                <a:latin typeface="+mj-lt"/>
              </a:rPr>
              <a:t>(98% vs 95.5%)  </a:t>
            </a:r>
          </a:p>
          <a:p>
            <a:r>
              <a:rPr lang="en-US" sz="1600" b="1" dirty="0">
                <a:solidFill>
                  <a:schemeClr val="tx2"/>
                </a:solidFill>
                <a:latin typeface="+mj-lt"/>
              </a:rPr>
              <a:t>Diversity within their medical school class enhanced their training and skills </a:t>
            </a:r>
            <a:r>
              <a:rPr lang="en-US" sz="1600" dirty="0">
                <a:solidFill>
                  <a:schemeClr val="tx2"/>
                </a:solidFill>
                <a:latin typeface="+mj-lt"/>
              </a:rPr>
              <a:t>to work with individuals from different backgrounds </a:t>
            </a:r>
            <a:r>
              <a:rPr lang="en-US" sz="1400" dirty="0">
                <a:solidFill>
                  <a:schemeClr val="tx2"/>
                </a:solidFill>
                <a:latin typeface="+mj-lt"/>
              </a:rPr>
              <a:t>(51% vs 62%) </a:t>
            </a:r>
          </a:p>
          <a:p>
            <a:r>
              <a:rPr lang="en-US" sz="1600" b="1" dirty="0">
                <a:solidFill>
                  <a:schemeClr val="tx2"/>
                </a:solidFill>
                <a:latin typeface="+mj-lt"/>
              </a:rPr>
              <a:t>Respect towards diversity </a:t>
            </a:r>
            <a:r>
              <a:rPr lang="en-US" sz="1600" dirty="0">
                <a:solidFill>
                  <a:schemeClr val="tx2"/>
                </a:solidFill>
                <a:latin typeface="+mj-lt"/>
              </a:rPr>
              <a:t>demonstrated by our medical school faculty </a:t>
            </a:r>
            <a:r>
              <a:rPr lang="en-US" sz="1400" dirty="0">
                <a:solidFill>
                  <a:schemeClr val="tx2"/>
                </a:solidFill>
                <a:latin typeface="+mj-lt"/>
              </a:rPr>
              <a:t>(</a:t>
            </a:r>
            <a:r>
              <a:rPr lang="en-US" sz="1400" dirty="0" smtClean="0">
                <a:solidFill>
                  <a:schemeClr val="tx2"/>
                </a:solidFill>
                <a:latin typeface="+mj-lt"/>
              </a:rPr>
              <a:t>85% vs. 82</a:t>
            </a:r>
            <a:r>
              <a:rPr lang="en-US" sz="1400" dirty="0">
                <a:solidFill>
                  <a:schemeClr val="tx2"/>
                </a:solidFill>
                <a:latin typeface="+mj-lt"/>
              </a:rPr>
              <a:t>%, top 2 of 6pts)</a:t>
            </a:r>
          </a:p>
          <a:p>
            <a:pPr marL="0" indent="0">
              <a:buNone/>
            </a:pPr>
            <a:r>
              <a:rPr lang="en-US" sz="1600" b="1" u="sng" dirty="0" smtClean="0">
                <a:solidFill>
                  <a:schemeClr val="tx2"/>
                </a:solidFill>
                <a:latin typeface="+mj-lt"/>
              </a:rPr>
              <a:t>Compared </a:t>
            </a:r>
            <a:r>
              <a:rPr lang="en-US" sz="1600" b="1" u="sng" dirty="0">
                <a:solidFill>
                  <a:schemeClr val="tx2"/>
                </a:solidFill>
                <a:latin typeface="+mj-lt"/>
              </a:rPr>
              <a:t>to national peers: </a:t>
            </a:r>
          </a:p>
          <a:p>
            <a:r>
              <a:rPr lang="en-US" sz="1600" b="1" dirty="0">
                <a:solidFill>
                  <a:schemeClr val="tx2"/>
                </a:solidFill>
                <a:latin typeface="+mj-lt"/>
              </a:rPr>
              <a:t>Awareness of mistreatment policy </a:t>
            </a:r>
            <a:r>
              <a:rPr lang="en-US" sz="1600" dirty="0">
                <a:solidFill>
                  <a:schemeClr val="tx2"/>
                </a:solidFill>
                <a:latin typeface="+mj-lt"/>
              </a:rPr>
              <a:t>just below peers </a:t>
            </a:r>
            <a:r>
              <a:rPr lang="en-US" sz="1400" dirty="0">
                <a:solidFill>
                  <a:schemeClr val="tx2"/>
                </a:solidFill>
                <a:latin typeface="+mj-lt"/>
              </a:rPr>
              <a:t>(90.4% vs 95.7% )</a:t>
            </a:r>
          </a:p>
          <a:p>
            <a:r>
              <a:rPr lang="en-US" sz="1600" b="1" dirty="0">
                <a:solidFill>
                  <a:schemeClr val="tx2"/>
                </a:solidFill>
                <a:latin typeface="+mj-lt"/>
              </a:rPr>
              <a:t>Knowledge of mistreatment reporting </a:t>
            </a:r>
            <a:r>
              <a:rPr lang="en-US" sz="1600" dirty="0">
                <a:solidFill>
                  <a:schemeClr val="tx2"/>
                </a:solidFill>
                <a:latin typeface="+mj-lt"/>
              </a:rPr>
              <a:t>well below peers </a:t>
            </a:r>
            <a:r>
              <a:rPr lang="en-US" sz="1400" dirty="0">
                <a:solidFill>
                  <a:schemeClr val="tx2"/>
                </a:solidFill>
                <a:latin typeface="+mj-lt"/>
              </a:rPr>
              <a:t>(54.8% vs 82.3%)</a:t>
            </a:r>
          </a:p>
          <a:p>
            <a:r>
              <a:rPr lang="en-US" sz="1600" b="1" dirty="0">
                <a:solidFill>
                  <a:schemeClr val="tx2"/>
                </a:solidFill>
                <a:latin typeface="+mj-lt"/>
              </a:rPr>
              <a:t>% respondents reporting any of 16 mistreatment items</a:t>
            </a:r>
            <a:r>
              <a:rPr lang="en-US" sz="1600" dirty="0">
                <a:solidFill>
                  <a:schemeClr val="tx2"/>
                </a:solidFill>
                <a:latin typeface="+mj-lt"/>
              </a:rPr>
              <a:t>, just below peers, with room to improve in areas relating to race, ethnicity, gender, sexual orientation </a:t>
            </a:r>
            <a:r>
              <a:rPr lang="en-US" sz="1400" dirty="0">
                <a:solidFill>
                  <a:schemeClr val="tx2"/>
                </a:solidFill>
                <a:latin typeface="+mj-lt"/>
              </a:rPr>
              <a:t>(35.6% vs 38.1% ) </a:t>
            </a:r>
            <a:endParaRPr lang="en-US" sz="1400" dirty="0">
              <a:solidFill>
                <a:schemeClr val="tx1"/>
              </a:solidFill>
              <a:latin typeface="+mj-lt"/>
            </a:endParaRPr>
          </a:p>
          <a:p>
            <a:pPr marL="914400" lvl="2" indent="0">
              <a:buNone/>
            </a:pPr>
            <a:endParaRPr lang="en-US" sz="1100" dirty="0" smtClean="0">
              <a:solidFill>
                <a:schemeClr val="tx2"/>
              </a:solidFill>
              <a:latin typeface="+mj-lt"/>
            </a:endParaRPr>
          </a:p>
          <a:p>
            <a:endParaRPr lang="en-US" sz="1900" dirty="0">
              <a:solidFill>
                <a:schemeClr val="tx2"/>
              </a:solidFill>
              <a:latin typeface="+mj-lt"/>
            </a:endParaRPr>
          </a:p>
        </p:txBody>
      </p:sp>
      <p:sp>
        <p:nvSpPr>
          <p:cNvPr id="4" name="Rectangle 3"/>
          <p:cNvSpPr/>
          <p:nvPr/>
        </p:nvSpPr>
        <p:spPr>
          <a:xfrm>
            <a:off x="228600" y="537686"/>
            <a:ext cx="8686800" cy="95410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400" b="1" dirty="0">
                <a:solidFill>
                  <a:schemeClr val="bg1"/>
                </a:solidFill>
              </a:rPr>
              <a:t>Key 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applicants.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#5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16134696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76350"/>
            <a:ext cx="8686800" cy="3810000"/>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indent="0">
              <a:buNone/>
            </a:pPr>
            <a:r>
              <a:rPr lang="en-US" sz="4300" b="1" dirty="0" smtClean="0">
                <a:solidFill>
                  <a:srgbClr val="FF0000"/>
                </a:solidFill>
                <a:latin typeface="+mj-lt"/>
              </a:rPr>
              <a:t>Sample of AAMC Mistreatment Items </a:t>
            </a:r>
            <a:endParaRPr lang="en-US" sz="4900" b="1" dirty="0" smtClean="0">
              <a:solidFill>
                <a:srgbClr val="FF0000"/>
              </a:solidFill>
              <a:latin typeface="+mj-lt"/>
            </a:endParaRPr>
          </a:p>
          <a:p>
            <a:pPr marL="0" indent="0" algn="ctr">
              <a:buNone/>
            </a:pPr>
            <a:r>
              <a:rPr lang="en-US" sz="4300" b="1" dirty="0" smtClean="0">
                <a:solidFill>
                  <a:schemeClr val="tx2"/>
                </a:solidFill>
                <a:latin typeface="+mj-lt"/>
              </a:rPr>
              <a:t>For each of the following behaviors, indicate frequency you personally experienced during med school</a:t>
            </a:r>
          </a:p>
          <a:p>
            <a:pPr marL="0" indent="0" algn="ctr">
              <a:buNone/>
            </a:pPr>
            <a:r>
              <a:rPr lang="en-US" sz="4300" b="1" dirty="0" smtClean="0">
                <a:solidFill>
                  <a:schemeClr val="tx2"/>
                </a:solidFill>
                <a:latin typeface="+mj-lt"/>
              </a:rPr>
              <a:t>Choice of: NEVER | ONCE | OCCASSIONALLY | FREQUENTLY </a:t>
            </a:r>
          </a:p>
          <a:p>
            <a:pPr marL="0" lvl="0" indent="0" eaLnBrk="1" fontAlgn="auto" hangingPunct="1">
              <a:spcAft>
                <a:spcPts val="0"/>
              </a:spcAft>
              <a:buSzPct val="82000"/>
              <a:buNone/>
            </a:pPr>
            <a:r>
              <a:rPr lang="en-US" sz="3000" b="1" dirty="0">
                <a:solidFill>
                  <a:schemeClr val="tx2"/>
                </a:solidFill>
                <a:latin typeface="+mj-lt"/>
              </a:rPr>
              <a:t>1</a:t>
            </a:r>
            <a:r>
              <a:rPr lang="en-US" sz="3800" b="1" dirty="0">
                <a:solidFill>
                  <a:schemeClr val="tx2"/>
                </a:solidFill>
                <a:latin typeface="+mj-lt"/>
              </a:rPr>
              <a:t>. publically embarrassed</a:t>
            </a:r>
          </a:p>
          <a:p>
            <a:pPr marL="0" lvl="0" indent="0" eaLnBrk="1" fontAlgn="auto" hangingPunct="1">
              <a:spcAft>
                <a:spcPts val="0"/>
              </a:spcAft>
              <a:buSzPct val="82000"/>
              <a:buNone/>
            </a:pPr>
            <a:r>
              <a:rPr lang="en-US" sz="3800" b="1" dirty="0">
                <a:solidFill>
                  <a:schemeClr val="tx2"/>
                </a:solidFill>
                <a:latin typeface="+mj-lt"/>
              </a:rPr>
              <a:t>2. publically humiliated</a:t>
            </a:r>
          </a:p>
          <a:p>
            <a:pPr marL="0" lvl="0" indent="0" eaLnBrk="1" fontAlgn="auto" hangingPunct="1">
              <a:spcAft>
                <a:spcPts val="0"/>
              </a:spcAft>
              <a:buSzPct val="82000"/>
              <a:buNone/>
            </a:pPr>
            <a:r>
              <a:rPr lang="en-US" sz="3800" b="1" dirty="0">
                <a:solidFill>
                  <a:schemeClr val="tx2"/>
                </a:solidFill>
                <a:latin typeface="+mj-lt"/>
              </a:rPr>
              <a:t>3. threatened with physical harm</a:t>
            </a:r>
          </a:p>
          <a:p>
            <a:pPr marL="0" lvl="0" indent="0" eaLnBrk="1" fontAlgn="auto" hangingPunct="1">
              <a:spcAft>
                <a:spcPts val="0"/>
              </a:spcAft>
              <a:buSzPct val="82000"/>
              <a:buNone/>
            </a:pPr>
            <a:r>
              <a:rPr lang="en-US" sz="3800" b="1" dirty="0">
                <a:solidFill>
                  <a:schemeClr val="tx2"/>
                </a:solidFill>
                <a:latin typeface="+mj-lt"/>
              </a:rPr>
              <a:t>4. physically harmed</a:t>
            </a:r>
          </a:p>
          <a:p>
            <a:pPr marL="0" lvl="0" indent="0" eaLnBrk="1" fontAlgn="auto" hangingPunct="1">
              <a:spcAft>
                <a:spcPts val="0"/>
              </a:spcAft>
              <a:buSzPct val="82000"/>
              <a:buNone/>
            </a:pPr>
            <a:r>
              <a:rPr lang="en-US" sz="3800" b="1" dirty="0">
                <a:solidFill>
                  <a:schemeClr val="tx2"/>
                </a:solidFill>
                <a:latin typeface="+mj-lt"/>
              </a:rPr>
              <a:t>5. required to perform personal services</a:t>
            </a:r>
          </a:p>
          <a:p>
            <a:pPr marL="0" lvl="0" indent="0" eaLnBrk="1" fontAlgn="auto" hangingPunct="1">
              <a:spcAft>
                <a:spcPts val="0"/>
              </a:spcAft>
              <a:buSzPct val="82000"/>
              <a:buNone/>
            </a:pPr>
            <a:r>
              <a:rPr lang="en-US" sz="3800" b="1" dirty="0">
                <a:solidFill>
                  <a:schemeClr val="tx2"/>
                </a:solidFill>
                <a:latin typeface="+mj-lt"/>
              </a:rPr>
              <a:t>6. subjected to unwanted sexual advances</a:t>
            </a:r>
          </a:p>
          <a:p>
            <a:pPr marL="0" lvl="0" indent="0" eaLnBrk="1" fontAlgn="auto" hangingPunct="1">
              <a:spcAft>
                <a:spcPts val="0"/>
              </a:spcAft>
              <a:buSzPct val="82000"/>
              <a:buNone/>
            </a:pPr>
            <a:r>
              <a:rPr lang="en-US" sz="3800" b="1" dirty="0">
                <a:solidFill>
                  <a:schemeClr val="tx2"/>
                </a:solidFill>
                <a:latin typeface="+mj-lt"/>
              </a:rPr>
              <a:t>7. asked to exchange sexual favors for grades or other rewards</a:t>
            </a:r>
          </a:p>
          <a:p>
            <a:pPr marL="0" lvl="0" indent="0" eaLnBrk="1" fontAlgn="auto" hangingPunct="1">
              <a:spcAft>
                <a:spcPts val="0"/>
              </a:spcAft>
              <a:buSzPct val="82000"/>
              <a:buNone/>
            </a:pPr>
            <a:r>
              <a:rPr lang="en-US" sz="3800" b="1" dirty="0">
                <a:solidFill>
                  <a:schemeClr val="tx2"/>
                </a:solidFill>
                <a:latin typeface="+mj-lt"/>
              </a:rPr>
              <a:t>8. denied opportunities for training or rewards based on gender</a:t>
            </a:r>
          </a:p>
          <a:p>
            <a:pPr marL="0" lvl="0" indent="0" eaLnBrk="1" fontAlgn="auto" hangingPunct="1">
              <a:spcAft>
                <a:spcPts val="0"/>
              </a:spcAft>
              <a:buSzPct val="82000"/>
              <a:buNone/>
            </a:pPr>
            <a:r>
              <a:rPr lang="en-US" sz="3800" b="1" dirty="0">
                <a:solidFill>
                  <a:schemeClr val="tx2"/>
                </a:solidFill>
                <a:latin typeface="+mj-lt"/>
              </a:rPr>
              <a:t>9. subjected for offensive sexist remarks/names</a:t>
            </a:r>
          </a:p>
          <a:p>
            <a:pPr marL="0" lvl="0" indent="0" eaLnBrk="1" fontAlgn="auto" hangingPunct="1">
              <a:spcAft>
                <a:spcPts val="0"/>
              </a:spcAft>
              <a:buSzPct val="82000"/>
              <a:buNone/>
            </a:pPr>
            <a:r>
              <a:rPr lang="en-US" sz="3800" b="1" dirty="0">
                <a:solidFill>
                  <a:schemeClr val="tx2"/>
                </a:solidFill>
                <a:latin typeface="+mj-lt"/>
              </a:rPr>
              <a:t>10. lower evaluations or grades solely because of gender rather than performance</a:t>
            </a:r>
          </a:p>
          <a:p>
            <a:pPr marL="0" lvl="0" indent="0" eaLnBrk="1" fontAlgn="auto" hangingPunct="1">
              <a:spcAft>
                <a:spcPts val="0"/>
              </a:spcAft>
              <a:buSzPct val="82000"/>
              <a:buNone/>
            </a:pPr>
            <a:r>
              <a:rPr lang="en-US" sz="3800" b="1" dirty="0">
                <a:solidFill>
                  <a:schemeClr val="tx2"/>
                </a:solidFill>
                <a:latin typeface="+mj-lt"/>
              </a:rPr>
              <a:t>11. denied opportunities for training or rewards based on race or ethnicity</a:t>
            </a:r>
          </a:p>
          <a:p>
            <a:pPr marL="0" lvl="0" indent="0" eaLnBrk="1" fontAlgn="auto" hangingPunct="1">
              <a:spcAft>
                <a:spcPts val="0"/>
              </a:spcAft>
              <a:buSzPct val="82000"/>
              <a:buNone/>
            </a:pPr>
            <a:r>
              <a:rPr lang="en-US" sz="3800" b="1" dirty="0">
                <a:solidFill>
                  <a:schemeClr val="tx2"/>
                </a:solidFill>
                <a:latin typeface="+mj-lt"/>
              </a:rPr>
              <a:t>12. subjected to racially or ethnically offensive remarks/names </a:t>
            </a:r>
          </a:p>
          <a:p>
            <a:pPr marL="0" lvl="0" indent="0" eaLnBrk="1" fontAlgn="auto" hangingPunct="1">
              <a:spcAft>
                <a:spcPts val="0"/>
              </a:spcAft>
              <a:buSzPct val="82000"/>
              <a:buNone/>
            </a:pPr>
            <a:r>
              <a:rPr lang="en-US" sz="3800" b="1" dirty="0">
                <a:solidFill>
                  <a:schemeClr val="tx2"/>
                </a:solidFill>
                <a:latin typeface="+mj-lt"/>
              </a:rPr>
              <a:t>13. lower evaluations or grades solely because of race or ethnicity rather than performance</a:t>
            </a:r>
          </a:p>
          <a:p>
            <a:pPr marL="0" lvl="0" indent="0" eaLnBrk="1" fontAlgn="auto" hangingPunct="1">
              <a:spcAft>
                <a:spcPts val="0"/>
              </a:spcAft>
              <a:buSzPct val="82000"/>
              <a:buNone/>
            </a:pPr>
            <a:r>
              <a:rPr lang="en-US" sz="3800" b="1" dirty="0">
                <a:solidFill>
                  <a:schemeClr val="tx2"/>
                </a:solidFill>
                <a:latin typeface="+mj-lt"/>
              </a:rPr>
              <a:t>14. denied opportunities for training or rewards based on sexual orientation</a:t>
            </a:r>
          </a:p>
          <a:p>
            <a:pPr marL="0" lvl="0" indent="0" eaLnBrk="1" fontAlgn="auto" hangingPunct="1">
              <a:spcAft>
                <a:spcPts val="0"/>
              </a:spcAft>
              <a:buSzPct val="82000"/>
              <a:buNone/>
            </a:pPr>
            <a:r>
              <a:rPr lang="en-US" sz="3800" b="1" dirty="0">
                <a:solidFill>
                  <a:schemeClr val="tx2"/>
                </a:solidFill>
                <a:latin typeface="+mj-lt"/>
              </a:rPr>
              <a:t>15. subjected to offensive remarks/names related to sexual orientation</a:t>
            </a:r>
          </a:p>
          <a:p>
            <a:pPr marL="0" lvl="0" indent="0" eaLnBrk="1" fontAlgn="auto" hangingPunct="1">
              <a:spcAft>
                <a:spcPts val="0"/>
              </a:spcAft>
              <a:buSzPct val="82000"/>
              <a:buNone/>
            </a:pPr>
            <a:r>
              <a:rPr lang="en-US" sz="3800" b="1" dirty="0">
                <a:solidFill>
                  <a:schemeClr val="tx2"/>
                </a:solidFill>
                <a:latin typeface="+mj-lt"/>
              </a:rPr>
              <a:t>16. lower evaluations or grades solely because of sexual orientation rather than </a:t>
            </a:r>
            <a:r>
              <a:rPr lang="en-US" sz="3800" b="1" dirty="0" smtClean="0">
                <a:solidFill>
                  <a:schemeClr val="tx2"/>
                </a:solidFill>
                <a:latin typeface="+mj-lt"/>
              </a:rPr>
              <a:t>performance</a:t>
            </a:r>
            <a:endParaRPr lang="en-US" sz="3800" b="1" dirty="0">
              <a:solidFill>
                <a:schemeClr val="tx2"/>
              </a:solidFill>
              <a:latin typeface="+mj-lt"/>
            </a:endParaRPr>
          </a:p>
        </p:txBody>
      </p:sp>
      <p:sp>
        <p:nvSpPr>
          <p:cNvPr id="4" name="Rectangle 3"/>
          <p:cNvSpPr/>
          <p:nvPr/>
        </p:nvSpPr>
        <p:spPr>
          <a:xfrm>
            <a:off x="228600" y="537686"/>
            <a:ext cx="86868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200" b="1" dirty="0">
                <a:solidFill>
                  <a:schemeClr val="bg1"/>
                </a:solidFill>
              </a:rPr>
              <a:t>Key 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applicants.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#5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36880732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704" y="1276350"/>
            <a:ext cx="8176592" cy="13716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400" b="1" dirty="0" smtClean="0">
                <a:solidFill>
                  <a:srgbClr val="FF0000"/>
                </a:solidFill>
                <a:latin typeface="+mj-lt"/>
              </a:rPr>
              <a:t>Context</a:t>
            </a:r>
            <a:endParaRPr lang="en-US" sz="2800" b="1" dirty="0" smtClean="0">
              <a:solidFill>
                <a:srgbClr val="FF0000"/>
              </a:solidFill>
              <a:latin typeface="+mj-lt"/>
            </a:endParaRPr>
          </a:p>
          <a:p>
            <a:pPr eaLnBrk="1" fontAlgn="auto" hangingPunct="1">
              <a:spcAft>
                <a:spcPts val="0"/>
              </a:spcAft>
              <a:buSzPct val="82000"/>
            </a:pPr>
            <a:r>
              <a:rPr lang="en-US" sz="2000" b="1" dirty="0" smtClean="0">
                <a:solidFill>
                  <a:schemeClr val="tx2"/>
                </a:solidFill>
                <a:latin typeface="+mj-lt"/>
              </a:rPr>
              <a:t>Physician / Nurse / Scientist Burnout </a:t>
            </a:r>
          </a:p>
          <a:p>
            <a:pPr eaLnBrk="1" fontAlgn="auto" hangingPunct="1">
              <a:spcAft>
                <a:spcPts val="0"/>
              </a:spcAft>
              <a:buSzPct val="82000"/>
            </a:pPr>
            <a:r>
              <a:rPr lang="en-US" sz="2000" b="1" dirty="0" smtClean="0">
                <a:solidFill>
                  <a:schemeClr val="tx2"/>
                </a:solidFill>
                <a:latin typeface="+mj-lt"/>
              </a:rPr>
              <a:t>Physician Engagement Survey</a:t>
            </a:r>
            <a:endParaRPr lang="en-US" sz="2000" b="1" dirty="0">
              <a:solidFill>
                <a:schemeClr val="tx2"/>
              </a:solidFill>
              <a:latin typeface="+mj-lt"/>
            </a:endParaRPr>
          </a:p>
        </p:txBody>
      </p:sp>
      <p:sp>
        <p:nvSpPr>
          <p:cNvPr id="4" name="Rectangle 3"/>
          <p:cNvSpPr/>
          <p:nvPr/>
        </p:nvSpPr>
        <p:spPr>
          <a:xfrm>
            <a:off x="483704" y="537686"/>
            <a:ext cx="8176592"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200" b="1" dirty="0">
                <a:solidFill>
                  <a:schemeClr val="bg1"/>
                </a:solidFill>
              </a:rPr>
              <a:t>Key 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applicants.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#5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42103744"/>
              </p:ext>
            </p:extLst>
          </p:nvPr>
        </p:nvGraphicFramePr>
        <p:xfrm>
          <a:off x="1524000" y="2800350"/>
          <a:ext cx="6096000" cy="1651000"/>
        </p:xfrm>
        <a:graphic>
          <a:graphicData uri="http://schemas.openxmlformats.org/drawingml/2006/table">
            <a:tbl>
              <a:tblPr firstRow="1" bandRow="1">
                <a:tableStyleId>{5C22544A-7EE6-4342-B048-85BDC9FD1C3A}</a:tableStyleId>
              </a:tblPr>
              <a:tblGrid>
                <a:gridCol w="3429000"/>
                <a:gridCol w="1371600"/>
                <a:gridCol w="1295400"/>
              </a:tblGrid>
              <a:tr h="370840">
                <a:tc>
                  <a:txBody>
                    <a:bodyPr/>
                    <a:lstStyle/>
                    <a:p>
                      <a:endParaRPr lang="en-US" b="1" dirty="0"/>
                    </a:p>
                  </a:txBody>
                  <a:tcPr/>
                </a:tc>
                <a:tc>
                  <a:txBody>
                    <a:bodyPr/>
                    <a:lstStyle/>
                    <a:p>
                      <a:pPr algn="ctr"/>
                      <a:r>
                        <a:rPr lang="en-US" b="1" dirty="0" smtClean="0"/>
                        <a:t>2015</a:t>
                      </a:r>
                      <a:endParaRPr lang="en-US" b="1" dirty="0"/>
                    </a:p>
                  </a:txBody>
                  <a:tcPr/>
                </a:tc>
                <a:tc>
                  <a:txBody>
                    <a:bodyPr/>
                    <a:lstStyle/>
                    <a:p>
                      <a:pPr algn="ctr"/>
                      <a:r>
                        <a:rPr lang="en-US" b="1" dirty="0" smtClean="0"/>
                        <a:t>2013</a:t>
                      </a:r>
                      <a:endParaRPr lang="en-US" b="1" dirty="0"/>
                    </a:p>
                  </a:txBody>
                  <a:tcPr/>
                </a:tc>
              </a:tr>
              <a:tr h="370840">
                <a:tc>
                  <a:txBody>
                    <a:bodyPr/>
                    <a:lstStyle/>
                    <a:p>
                      <a:r>
                        <a:rPr lang="en-US" b="1" dirty="0" smtClean="0"/>
                        <a:t>Natl Phys Average Engagement Percentile Ranking</a:t>
                      </a:r>
                      <a:endParaRPr lang="en-US" b="1" dirty="0"/>
                    </a:p>
                  </a:txBody>
                  <a:tcPr/>
                </a:tc>
                <a:tc>
                  <a:txBody>
                    <a:bodyPr/>
                    <a:lstStyle/>
                    <a:p>
                      <a:pPr algn="ctr"/>
                      <a:r>
                        <a:rPr lang="en-US" b="1" dirty="0" smtClean="0"/>
                        <a:t>5</a:t>
                      </a:r>
                      <a:r>
                        <a:rPr lang="en-US" b="1" baseline="30000" dirty="0" smtClean="0"/>
                        <a:t>th</a:t>
                      </a:r>
                      <a:r>
                        <a:rPr lang="en-US" b="1" dirty="0" smtClean="0"/>
                        <a:t> percentile</a:t>
                      </a:r>
                      <a:endParaRPr lang="en-US" b="1" dirty="0"/>
                    </a:p>
                  </a:txBody>
                  <a:tcPr/>
                </a:tc>
                <a:tc>
                  <a:txBody>
                    <a:bodyPr/>
                    <a:lstStyle/>
                    <a:p>
                      <a:pPr algn="ctr"/>
                      <a:r>
                        <a:rPr lang="en-US" b="1" dirty="0" smtClean="0"/>
                        <a:t>7</a:t>
                      </a:r>
                      <a:r>
                        <a:rPr lang="en-US" b="1" baseline="30000" dirty="0" smtClean="0"/>
                        <a:t>th</a:t>
                      </a:r>
                      <a:r>
                        <a:rPr lang="en-US" b="1" dirty="0" smtClean="0"/>
                        <a:t> percentile</a:t>
                      </a:r>
                      <a:endParaRPr lang="en-US" b="1" dirty="0"/>
                    </a:p>
                  </a:txBody>
                  <a:tcPr/>
                </a:tc>
              </a:tr>
              <a:tr h="370840">
                <a:tc>
                  <a:txBody>
                    <a:bodyPr/>
                    <a:lstStyle/>
                    <a:p>
                      <a:r>
                        <a:rPr lang="en-US" b="1" dirty="0" smtClean="0"/>
                        <a:t>Natl Phys Average Alignment Percentile Ranking</a:t>
                      </a:r>
                      <a:endParaRPr lang="en-US" b="1" dirty="0"/>
                    </a:p>
                  </a:txBody>
                  <a:tcPr/>
                </a:tc>
                <a:tc>
                  <a:txBody>
                    <a:bodyPr/>
                    <a:lstStyle/>
                    <a:p>
                      <a:pPr algn="ctr"/>
                      <a:r>
                        <a:rPr lang="en-US" b="1" dirty="0" smtClean="0"/>
                        <a:t>9</a:t>
                      </a:r>
                      <a:r>
                        <a:rPr lang="en-US" b="1" baseline="30000" dirty="0" smtClean="0"/>
                        <a:t>th</a:t>
                      </a:r>
                      <a:r>
                        <a:rPr lang="en-US" b="1" dirty="0" smtClean="0"/>
                        <a:t> percentile</a:t>
                      </a:r>
                      <a:endParaRPr lang="en-US" b="1" dirty="0"/>
                    </a:p>
                  </a:txBody>
                  <a:tcPr/>
                </a:tc>
                <a:tc>
                  <a:txBody>
                    <a:bodyPr/>
                    <a:lstStyle/>
                    <a:p>
                      <a:pPr algn="ctr"/>
                      <a:r>
                        <a:rPr lang="en-US" b="1" dirty="0" smtClean="0"/>
                        <a:t>14</a:t>
                      </a:r>
                      <a:r>
                        <a:rPr lang="en-US" b="1" baseline="30000" dirty="0" smtClean="0"/>
                        <a:t>th</a:t>
                      </a:r>
                      <a:r>
                        <a:rPr lang="en-US" b="1" dirty="0" smtClean="0"/>
                        <a:t> percentile</a:t>
                      </a:r>
                      <a:endParaRPr lang="en-US" b="1" dirty="0"/>
                    </a:p>
                  </a:txBody>
                  <a:tcPr/>
                </a:tc>
              </a:tr>
            </a:tbl>
          </a:graphicData>
        </a:graphic>
      </p:graphicFrame>
    </p:spTree>
    <p:extLst>
      <p:ext uri="{BB962C8B-B14F-4D97-AF65-F5344CB8AC3E}">
        <p14:creationId xmlns:p14="http://schemas.microsoft.com/office/powerpoint/2010/main" val="9435368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2150"/>
            <a:ext cx="8050696" cy="16764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b="1" dirty="0" smtClean="0">
                <a:solidFill>
                  <a:srgbClr val="FF0000"/>
                </a:solidFill>
                <a:latin typeface="+mj-lt"/>
              </a:rPr>
              <a:t>Future Actions / Next Steps </a:t>
            </a:r>
            <a:endParaRPr lang="en-US" sz="2800" b="1" dirty="0" smtClean="0">
              <a:solidFill>
                <a:srgbClr val="FF0000"/>
              </a:solidFill>
              <a:latin typeface="+mj-lt"/>
            </a:endParaRPr>
          </a:p>
          <a:p>
            <a:pPr eaLnBrk="1" fontAlgn="auto" hangingPunct="1">
              <a:spcAft>
                <a:spcPts val="0"/>
              </a:spcAft>
              <a:buSzPct val="82000"/>
            </a:pPr>
            <a:r>
              <a:rPr lang="en-US" sz="2000" b="1" dirty="0" smtClean="0">
                <a:solidFill>
                  <a:schemeClr val="tx2"/>
                </a:solidFill>
                <a:latin typeface="+mj-lt"/>
              </a:rPr>
              <a:t>Generalize survey questions across all student groups to bolster “student-specific” data</a:t>
            </a:r>
          </a:p>
          <a:p>
            <a:pPr eaLnBrk="1" fontAlgn="auto" hangingPunct="1">
              <a:spcAft>
                <a:spcPts val="0"/>
              </a:spcAft>
              <a:buSzPct val="82000"/>
            </a:pPr>
            <a:r>
              <a:rPr lang="en-US" sz="2000" b="1" dirty="0" smtClean="0">
                <a:solidFill>
                  <a:schemeClr val="tx2"/>
                </a:solidFill>
                <a:latin typeface="+mj-lt"/>
              </a:rPr>
              <a:t>Propose 3-school version of AAMC questionnaires</a:t>
            </a:r>
            <a:endParaRPr lang="en-US" sz="2000" b="1" dirty="0">
              <a:solidFill>
                <a:schemeClr val="tx2"/>
              </a:solidFill>
              <a:latin typeface="+mj-lt"/>
            </a:endParaRPr>
          </a:p>
        </p:txBody>
      </p:sp>
      <p:sp>
        <p:nvSpPr>
          <p:cNvPr id="4" name="Rectangle 3"/>
          <p:cNvSpPr/>
          <p:nvPr/>
        </p:nvSpPr>
        <p:spPr>
          <a:xfrm>
            <a:off x="483704" y="656332"/>
            <a:ext cx="8176592" cy="1077218"/>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600" b="1" dirty="0">
                <a:solidFill>
                  <a:schemeClr val="bg1"/>
                </a:solidFill>
              </a:rPr>
              <a:t>Key outcome measure for the above efforts should include scores on the Matriculating Students Questionnaire, Graduated Student Questionnaire, scores on the Diversity Engagement Survey (DES) and externally conducted exit interviews; and the enthusiasm with which our URM alumni recommend us to medical and graduate school applicants.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#5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42392076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685800"/>
          </a:xfrm>
          <a:prstGeom prst="rect">
            <a:avLst/>
          </a:prstGeom>
        </p:spPr>
        <p:txBody>
          <a:bodyPr/>
          <a:lstStyle/>
          <a:p>
            <a:pPr algn="ctr">
              <a:defRPr/>
            </a:pPr>
            <a:r>
              <a:rPr lang="en-US" sz="40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Definitions</a:t>
            </a:r>
            <a:endParaRPr lang="en-US" sz="32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956591778"/>
              </p:ext>
            </p:extLst>
          </p:nvPr>
        </p:nvGraphicFramePr>
        <p:xfrm>
          <a:off x="91440" y="685800"/>
          <a:ext cx="8961120" cy="386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6904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6</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228600" y="971550"/>
            <a:ext cx="8686800" cy="3046988"/>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Establish </a:t>
            </a:r>
            <a:r>
              <a:rPr lang="en-US" b="1" dirty="0">
                <a:solidFill>
                  <a:schemeClr val="bg1"/>
                </a:solidFill>
                <a:latin typeface="+mj-lt"/>
              </a:rPr>
              <a:t>conversion rates for our pipeline programs and return-on-investment models for tracking outcomes of all UMMS programs now in place to promote and advance our recruitment and retention goals. This will allow us to collectively understand the totality of our investments, institution-wide; the yield of these investments in terms of strengths and ongoing needs; as well as providing a model for optimally planning our investment strategies moving forward. </a:t>
            </a:r>
          </a:p>
        </p:txBody>
      </p:sp>
    </p:spTree>
    <p:extLst>
      <p:ext uri="{BB962C8B-B14F-4D97-AF65-F5344CB8AC3E}">
        <p14:creationId xmlns:p14="http://schemas.microsoft.com/office/powerpoint/2010/main" val="417606576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829" y="1657350"/>
            <a:ext cx="8050696" cy="16764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b="1" dirty="0" smtClean="0">
                <a:solidFill>
                  <a:srgbClr val="FF0000"/>
                </a:solidFill>
                <a:latin typeface="+mj-lt"/>
              </a:rPr>
              <a:t>Current State</a:t>
            </a:r>
            <a:endParaRPr lang="en-US" sz="2800" b="1" dirty="0" smtClean="0">
              <a:solidFill>
                <a:srgbClr val="FF0000"/>
              </a:solidFill>
              <a:latin typeface="+mj-lt"/>
            </a:endParaRPr>
          </a:p>
          <a:p>
            <a:pPr eaLnBrk="1" fontAlgn="auto" hangingPunct="1">
              <a:spcAft>
                <a:spcPts val="0"/>
              </a:spcAft>
              <a:buSzPct val="82000"/>
            </a:pPr>
            <a:r>
              <a:rPr lang="en-US" sz="2800" b="1" dirty="0" smtClean="0">
                <a:solidFill>
                  <a:schemeClr val="tx2"/>
                </a:solidFill>
                <a:latin typeface="+mj-lt"/>
              </a:rPr>
              <a:t>Outcome Data on UMMS Outreach Programs (see handout)</a:t>
            </a:r>
          </a:p>
          <a:p>
            <a:pPr marL="0" indent="0" eaLnBrk="1" fontAlgn="auto" hangingPunct="1">
              <a:spcAft>
                <a:spcPts val="0"/>
              </a:spcAft>
              <a:buSzPct val="82000"/>
              <a:buNone/>
            </a:pPr>
            <a:endParaRPr lang="en-US" sz="2800" b="1" dirty="0" smtClean="0">
              <a:solidFill>
                <a:schemeClr val="tx2"/>
              </a:solidFill>
              <a:latin typeface="+mj-lt"/>
            </a:endParaRPr>
          </a:p>
        </p:txBody>
      </p:sp>
      <p:sp>
        <p:nvSpPr>
          <p:cNvPr id="4" name="Rectangle 3"/>
          <p:cNvSpPr/>
          <p:nvPr/>
        </p:nvSpPr>
        <p:spPr>
          <a:xfrm>
            <a:off x="483704" y="656332"/>
            <a:ext cx="8176592"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600" b="1" dirty="0">
                <a:solidFill>
                  <a:schemeClr val="bg1"/>
                </a:solidFill>
              </a:rPr>
              <a:t>Establish conversion rates for our pipeline programs and return-on-investment models for tracking outcomes of all UMMS programs now in place to promote and advance our recruitment and retention goals.</a:t>
            </a:r>
          </a:p>
        </p:txBody>
      </p:sp>
      <p:sp>
        <p:nvSpPr>
          <p:cNvPr id="5"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6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Tree>
    <p:extLst>
      <p:ext uri="{BB962C8B-B14F-4D97-AF65-F5344CB8AC3E}">
        <p14:creationId xmlns:p14="http://schemas.microsoft.com/office/powerpoint/2010/main" val="37094781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050"/>
            <a:ext cx="8382000" cy="688975"/>
          </a:xfrm>
        </p:spPr>
        <p:txBody>
          <a:bodyPr/>
          <a:lstStyle/>
          <a:p>
            <a:pPr>
              <a:defRPr/>
            </a:pPr>
            <a:r>
              <a:rPr lang="en-US" sz="32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cs typeface="Calibri"/>
              </a:rPr>
              <a:t>Recommendation # 6 Report-Out</a:t>
            </a:r>
            <a:endParaRPr lang="en-US" sz="2400" b="1" i="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4347027"/>
              </p:ext>
            </p:extLst>
          </p:nvPr>
        </p:nvGraphicFramePr>
        <p:xfrm>
          <a:off x="228600" y="2003178"/>
          <a:ext cx="8331528" cy="3083173"/>
        </p:xfrm>
        <a:graphic>
          <a:graphicData uri="http://schemas.openxmlformats.org/drawingml/2006/table">
            <a:tbl>
              <a:tblPr/>
              <a:tblGrid>
                <a:gridCol w="4276029"/>
                <a:gridCol w="1383124"/>
                <a:gridCol w="1493387"/>
                <a:gridCol w="1178988"/>
              </a:tblGrid>
              <a:tr h="715723">
                <a:tc>
                  <a:txBody>
                    <a:bodyPr/>
                    <a:lstStyle/>
                    <a:p>
                      <a:pPr algn="ctr" fontAlgn="b"/>
                      <a:r>
                        <a:rPr lang="en-US" sz="1800" b="1" i="0" u="none" strike="noStrike" dirty="0">
                          <a:solidFill>
                            <a:srgbClr val="FFFFFF"/>
                          </a:solidFill>
                          <a:effectLst/>
                          <a:latin typeface="+mj-lt"/>
                        </a:rPr>
                        <a:t>UMW Educational Pipeline Program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400" b="1" i="0" u="none" strike="noStrike" dirty="0" smtClean="0">
                          <a:solidFill>
                            <a:srgbClr val="FFFFFF"/>
                          </a:solidFill>
                          <a:effectLst/>
                          <a:latin typeface="+mj-lt"/>
                        </a:rPr>
                        <a:t>Est. </a:t>
                      </a:r>
                      <a:r>
                        <a:rPr lang="en-US" sz="1400" b="1" i="0" u="none" strike="noStrike" dirty="0">
                          <a:solidFill>
                            <a:srgbClr val="FFFFFF"/>
                          </a:solidFill>
                          <a:effectLst/>
                          <a:latin typeface="+mj-lt"/>
                        </a:rPr>
                        <a:t>Total Program </a:t>
                      </a:r>
                      <a:r>
                        <a:rPr lang="en-US" sz="1400" b="1" i="0" u="none" strike="noStrike" dirty="0" smtClean="0">
                          <a:solidFill>
                            <a:srgbClr val="FFFFFF"/>
                          </a:solidFill>
                          <a:effectLst/>
                          <a:latin typeface="+mj-lt"/>
                        </a:rPr>
                        <a:t>Participants</a:t>
                      </a:r>
                      <a:endParaRPr lang="en-US" sz="1400" b="1" i="0" u="none" strike="noStrike" dirty="0">
                        <a:solidFill>
                          <a:srgbClr val="FFFFFF"/>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1" i="0" u="none" strike="noStrike" dirty="0">
                          <a:solidFill>
                            <a:srgbClr val="FFFFFF"/>
                          </a:solidFill>
                          <a:effectLst/>
                          <a:latin typeface="+mj-lt"/>
                        </a:rPr>
                        <a:t># Who became UMW student or </a:t>
                      </a:r>
                      <a:r>
                        <a:rPr lang="en-US" sz="1400" b="1" i="0" u="none" strike="noStrike" dirty="0" smtClean="0">
                          <a:solidFill>
                            <a:srgbClr val="FFFFFF"/>
                          </a:solidFill>
                          <a:effectLst/>
                          <a:latin typeface="+mj-lt"/>
                        </a:rPr>
                        <a:t>faculty</a:t>
                      </a:r>
                      <a:endParaRPr lang="en-US" sz="1400" b="1" i="0" u="none" strike="noStrike" dirty="0">
                        <a:solidFill>
                          <a:srgbClr val="FFFFFF"/>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1" i="0" u="none" strike="noStrike" dirty="0">
                          <a:solidFill>
                            <a:srgbClr val="FFFFFF"/>
                          </a:solidFill>
                          <a:effectLst/>
                          <a:latin typeface="+mj-lt"/>
                        </a:rPr>
                        <a:t>UMW S/F Conversion Rate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547811">
                <a:tc>
                  <a:txBody>
                    <a:bodyPr/>
                    <a:lstStyle/>
                    <a:p>
                      <a:pPr algn="l" fontAlgn="ctr"/>
                      <a:r>
                        <a:rPr lang="en-US" sz="1600" b="1" i="0" u="none" strike="noStrike" dirty="0">
                          <a:solidFill>
                            <a:srgbClr val="000000"/>
                          </a:solidFill>
                          <a:effectLst/>
                          <a:latin typeface="+mj-lt"/>
                        </a:rPr>
                        <a:t>WPC - North High School Health Science Academy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j-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j-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957">
                <a:tc>
                  <a:txBody>
                    <a:bodyPr/>
                    <a:lstStyle/>
                    <a:p>
                      <a:pPr algn="l" fontAlgn="ctr"/>
                      <a:r>
                        <a:rPr lang="en-US" sz="1600" b="1" i="0" u="none" strike="noStrike" dirty="0">
                          <a:solidFill>
                            <a:srgbClr val="000000"/>
                          </a:solidFill>
                          <a:effectLst/>
                          <a:latin typeface="+mj-lt"/>
                        </a:rPr>
                        <a:t>High School Health Careers Program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957">
                <a:tc>
                  <a:txBody>
                    <a:bodyPr/>
                    <a:lstStyle/>
                    <a:p>
                      <a:pPr algn="l" fontAlgn="ctr"/>
                      <a:r>
                        <a:rPr lang="en-US" sz="1600" b="1" i="0" u="none" strike="noStrike" dirty="0">
                          <a:solidFill>
                            <a:srgbClr val="000000"/>
                          </a:solidFill>
                          <a:effectLst/>
                          <a:latin typeface="+mj-lt"/>
                        </a:rPr>
                        <a:t>Summer Enrichment Program </a:t>
                      </a:r>
                      <a:r>
                        <a:rPr lang="en-US" sz="1600" b="1" i="0" u="none" strike="noStrike" dirty="0" smtClean="0">
                          <a:solidFill>
                            <a:srgbClr val="000000"/>
                          </a:solidFill>
                          <a:effectLst/>
                          <a:latin typeface="+mj-lt"/>
                        </a:rPr>
                        <a:t>(undergraduate)</a:t>
                      </a:r>
                      <a:endParaRPr lang="en-US" sz="1600" b="1"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j-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j-lt"/>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811">
                <a:tc>
                  <a:txBody>
                    <a:bodyPr/>
                    <a:lstStyle/>
                    <a:p>
                      <a:pPr algn="l" fontAlgn="ctr"/>
                      <a:r>
                        <a:rPr lang="en-US" sz="1600" b="1" i="0" u="none" strike="noStrike" dirty="0">
                          <a:solidFill>
                            <a:srgbClr val="000000"/>
                          </a:solidFill>
                          <a:effectLst/>
                          <a:latin typeface="+mj-lt"/>
                        </a:rPr>
                        <a:t>NIH-funded </a:t>
                      </a:r>
                      <a:r>
                        <a:rPr lang="en-US" sz="1600" b="1" i="0" u="none" strike="noStrike" dirty="0" smtClean="0">
                          <a:solidFill>
                            <a:srgbClr val="000000"/>
                          </a:solidFill>
                          <a:effectLst/>
                          <a:latin typeface="+mj-lt"/>
                        </a:rPr>
                        <a:t>Summer Undergraduate Research Program</a:t>
                      </a:r>
                      <a:endParaRPr lang="en-US" sz="1600" b="1"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j-lt"/>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j-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957">
                <a:tc>
                  <a:txBody>
                    <a:bodyPr/>
                    <a:lstStyle/>
                    <a:p>
                      <a:pPr algn="l" fontAlgn="ctr"/>
                      <a:r>
                        <a:rPr lang="en-US" sz="1600" b="1" i="0" u="none" strike="noStrike" dirty="0">
                          <a:solidFill>
                            <a:srgbClr val="000000"/>
                          </a:solidFill>
                          <a:effectLst/>
                          <a:latin typeface="+mj-lt"/>
                        </a:rPr>
                        <a:t>HSPP </a:t>
                      </a:r>
                      <a:r>
                        <a:rPr lang="en-US" sz="1600" b="1" i="0" u="none" strike="noStrike" dirty="0" smtClean="0">
                          <a:solidFill>
                            <a:srgbClr val="000000"/>
                          </a:solidFill>
                          <a:effectLst/>
                          <a:latin typeface="+mj-lt"/>
                        </a:rPr>
                        <a:t>(Health Science Prep Program)</a:t>
                      </a:r>
                      <a:endParaRPr lang="en-US" sz="1600" b="1"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1" i="0" u="none" strike="noStrike">
                          <a:solidFill>
                            <a:srgbClr val="000000"/>
                          </a:solidFill>
                          <a:effectLst/>
                          <a:latin typeface="+mj-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mj-lt"/>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317957">
                <a:tc>
                  <a:txBody>
                    <a:bodyPr/>
                    <a:lstStyle/>
                    <a:p>
                      <a:pPr algn="l" fontAlgn="ctr"/>
                      <a:r>
                        <a:rPr lang="en-US" sz="1600" b="1" i="0" u="none" strike="noStrike" dirty="0">
                          <a:solidFill>
                            <a:srgbClr val="000000"/>
                          </a:solidFill>
                          <a:effectLst/>
                          <a:latin typeface="+mj-lt"/>
                        </a:rPr>
                        <a:t>GSBS – PGSP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1" i="0" u="none" strike="noStrike">
                          <a:solidFill>
                            <a:srgbClr val="000000"/>
                          </a:solidFill>
                          <a:effectLst/>
                          <a:latin typeface="+mj-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mj-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mj-lt"/>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6" name="TextBox 5"/>
          <p:cNvSpPr txBox="1"/>
          <p:nvPr/>
        </p:nvSpPr>
        <p:spPr>
          <a:xfrm>
            <a:off x="990600" y="1504950"/>
            <a:ext cx="5982087" cy="369332"/>
          </a:xfrm>
          <a:prstGeom prst="rect">
            <a:avLst/>
          </a:prstGeom>
          <a:noFill/>
        </p:spPr>
        <p:txBody>
          <a:bodyPr wrap="none" rtlCol="0">
            <a:spAutoFit/>
          </a:bodyPr>
          <a:lstStyle/>
          <a:p>
            <a:r>
              <a:rPr lang="en-US" sz="1800" b="1" dirty="0">
                <a:solidFill>
                  <a:srgbClr val="FF0000"/>
                </a:solidFill>
                <a:latin typeface="+mj-lt"/>
              </a:rPr>
              <a:t>2012 – 2016 Educational Pipeline Programs Conversion Rates</a:t>
            </a:r>
            <a:endParaRPr lang="en-US" sz="1800" dirty="0">
              <a:solidFill>
                <a:srgbClr val="FF0000"/>
              </a:solidFill>
              <a:latin typeface="+mj-lt"/>
            </a:endParaRPr>
          </a:p>
        </p:txBody>
      </p:sp>
      <p:sp>
        <p:nvSpPr>
          <p:cNvPr id="7" name="Rectangle 6"/>
          <p:cNvSpPr/>
          <p:nvPr/>
        </p:nvSpPr>
        <p:spPr>
          <a:xfrm>
            <a:off x="483704" y="514350"/>
            <a:ext cx="8176592"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600" b="1" dirty="0">
                <a:solidFill>
                  <a:schemeClr val="bg1"/>
                </a:solidFill>
              </a:rPr>
              <a:t>Establish conversion rates for our pipeline programs and return-on-investment models for tracking outcomes of all UMMS programs now in place to promote and advance our recruitment and retention goals.</a:t>
            </a:r>
          </a:p>
        </p:txBody>
      </p:sp>
    </p:spTree>
    <p:extLst>
      <p:ext uri="{BB962C8B-B14F-4D97-AF65-F5344CB8AC3E}">
        <p14:creationId xmlns:p14="http://schemas.microsoft.com/office/powerpoint/2010/main" val="26864093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7</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561975" y="742950"/>
            <a:ext cx="802005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Exploit </a:t>
            </a:r>
            <a:r>
              <a:rPr lang="en-US" b="1" dirty="0">
                <a:solidFill>
                  <a:schemeClr val="bg1"/>
                </a:solidFill>
                <a:latin typeface="+mj-lt"/>
              </a:rPr>
              <a:t>our new ability to enroll more out-of-state medical  students  to attract more URMs to UMMS by:</a:t>
            </a:r>
          </a:p>
        </p:txBody>
      </p:sp>
      <p:sp>
        <p:nvSpPr>
          <p:cNvPr id="12" name="Rectangle 11"/>
          <p:cNvSpPr/>
          <p:nvPr/>
        </p:nvSpPr>
        <p:spPr>
          <a:xfrm>
            <a:off x="561975" y="1657350"/>
            <a:ext cx="8020050" cy="2800767"/>
          </a:xfrm>
          <a:prstGeom prst="rect">
            <a:avLst/>
          </a:prstGeom>
          <a:ln>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lt1"/>
          </a:fillRef>
          <a:effectRef idx="0">
            <a:scrgbClr r="0" g="0" b="0"/>
          </a:effectRef>
          <a:fontRef idx="major"/>
        </p:style>
        <p:txBody>
          <a:bodyPr wrap="square">
            <a:spAutoFit/>
          </a:bodyPr>
          <a:lstStyle/>
          <a:p>
            <a:endParaRPr lang="en-US" sz="1600" dirty="0">
              <a:solidFill>
                <a:schemeClr val="tx2"/>
              </a:solidFill>
            </a:endParaRPr>
          </a:p>
          <a:p>
            <a:pPr marL="228600" indent="-228600">
              <a:buFont typeface="+mj-lt"/>
              <a:buAutoNum type="alphaLcParenR"/>
            </a:pPr>
            <a:r>
              <a:rPr lang="en-US" sz="1800" b="1" dirty="0" smtClean="0">
                <a:solidFill>
                  <a:schemeClr val="tx2"/>
                </a:solidFill>
              </a:rPr>
              <a:t>Increasing </a:t>
            </a:r>
            <a:r>
              <a:rPr lang="en-US" sz="1800" b="1" dirty="0">
                <a:solidFill>
                  <a:schemeClr val="tx2"/>
                </a:solidFill>
              </a:rPr>
              <a:t>the conversion rate of some of our pipeline </a:t>
            </a:r>
            <a:r>
              <a:rPr lang="en-US" sz="1800" b="1" dirty="0" smtClean="0">
                <a:solidFill>
                  <a:schemeClr val="tx2"/>
                </a:solidFill>
              </a:rPr>
              <a:t>programs </a:t>
            </a:r>
            <a:r>
              <a:rPr lang="en-US" sz="1800" b="1" dirty="0">
                <a:solidFill>
                  <a:schemeClr val="tx2"/>
                </a:solidFill>
              </a:rPr>
              <a:t>that include  out-of-state </a:t>
            </a:r>
            <a:r>
              <a:rPr lang="en-US" sz="1800" b="1" dirty="0" smtClean="0">
                <a:solidFill>
                  <a:schemeClr val="tx2"/>
                </a:solidFill>
              </a:rPr>
              <a:t>undergraduates</a:t>
            </a:r>
          </a:p>
          <a:p>
            <a:pPr marL="228600" indent="-228600">
              <a:buFont typeface="+mj-lt"/>
              <a:buAutoNum type="alphaLcParenR"/>
            </a:pPr>
            <a:endParaRPr lang="en-US" sz="1800" b="1" dirty="0">
              <a:solidFill>
                <a:schemeClr val="bg1"/>
              </a:solidFill>
            </a:endParaRPr>
          </a:p>
          <a:p>
            <a:pPr marL="228600" indent="-228600">
              <a:buFont typeface="+mj-lt"/>
              <a:buAutoNum type="alphaLcParenR"/>
            </a:pPr>
            <a:r>
              <a:rPr lang="en-US" sz="1800" b="1" dirty="0" smtClean="0">
                <a:solidFill>
                  <a:schemeClr val="tx2"/>
                </a:solidFill>
              </a:rPr>
              <a:t>Pro-actively </a:t>
            </a:r>
            <a:r>
              <a:rPr lang="en-US" sz="1800" b="1" dirty="0">
                <a:solidFill>
                  <a:schemeClr val="tx2"/>
                </a:solidFill>
              </a:rPr>
              <a:t>recruiting at historically black colleges and universities (HBCUs) </a:t>
            </a:r>
            <a:r>
              <a:rPr lang="en-US" sz="1800" b="1" dirty="0" smtClean="0">
                <a:solidFill>
                  <a:schemeClr val="tx2"/>
                </a:solidFill>
              </a:rPr>
              <a:t> and Hispanic-serving institutions.  </a:t>
            </a:r>
          </a:p>
          <a:p>
            <a:pPr marL="228600" indent="-228600">
              <a:buFont typeface="+mj-lt"/>
              <a:buAutoNum type="alphaLcParenR"/>
            </a:pPr>
            <a:endParaRPr lang="en-US" sz="1800" b="1" dirty="0">
              <a:solidFill>
                <a:schemeClr val="bg1"/>
              </a:solidFill>
            </a:endParaRPr>
          </a:p>
          <a:p>
            <a:pPr marL="228600" indent="-228600">
              <a:buFont typeface="+mj-lt"/>
              <a:buAutoNum type="alphaLcParenR"/>
            </a:pPr>
            <a:r>
              <a:rPr lang="en-US" sz="1800" b="1" dirty="0" smtClean="0">
                <a:solidFill>
                  <a:schemeClr val="tx2"/>
                </a:solidFill>
              </a:rPr>
              <a:t>Increasing </a:t>
            </a:r>
            <a:r>
              <a:rPr lang="en-US" sz="1800" b="1" dirty="0">
                <a:solidFill>
                  <a:schemeClr val="tx2"/>
                </a:solidFill>
              </a:rPr>
              <a:t>the number  and generosity of  scholarships to make us competitive with the recruitment packages offered by other medical schools </a:t>
            </a:r>
          </a:p>
          <a:p>
            <a:endParaRPr lang="en-US" sz="1600" b="1" dirty="0" smtClean="0">
              <a:solidFill>
                <a:schemeClr val="bg1"/>
              </a:solidFill>
            </a:endParaRPr>
          </a:p>
        </p:txBody>
      </p:sp>
    </p:spTree>
    <p:extLst>
      <p:ext uri="{BB962C8B-B14F-4D97-AF65-F5344CB8AC3E}">
        <p14:creationId xmlns:p14="http://schemas.microsoft.com/office/powerpoint/2010/main" val="16017493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7a-b-c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5" name="Rectangle 4"/>
          <p:cNvSpPr/>
          <p:nvPr/>
        </p:nvSpPr>
        <p:spPr>
          <a:xfrm>
            <a:off x="609600" y="666750"/>
            <a:ext cx="802005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Exploit </a:t>
            </a:r>
            <a:r>
              <a:rPr lang="en-US" b="1" dirty="0">
                <a:solidFill>
                  <a:schemeClr val="bg1"/>
                </a:solidFill>
                <a:latin typeface="+mj-lt"/>
              </a:rPr>
              <a:t>our new ability to enroll more out-of-state medical  students  to attract more URMs to UMMS </a:t>
            </a:r>
          </a:p>
        </p:txBody>
      </p:sp>
      <p:sp>
        <p:nvSpPr>
          <p:cNvPr id="6" name="Content Placeholder 2"/>
          <p:cNvSpPr txBox="1">
            <a:spLocks/>
          </p:cNvSpPr>
          <p:nvPr/>
        </p:nvSpPr>
        <p:spPr>
          <a:xfrm>
            <a:off x="609600" y="1581150"/>
            <a:ext cx="8001000" cy="28956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b="1" dirty="0" smtClean="0">
                <a:solidFill>
                  <a:srgbClr val="FF0000"/>
                </a:solidFill>
                <a:latin typeface="+mj-lt"/>
              </a:rPr>
              <a:t>Data Sources</a:t>
            </a:r>
            <a:endParaRPr lang="en-US" sz="2800" b="1" dirty="0" smtClean="0">
              <a:solidFill>
                <a:srgbClr val="FF0000"/>
              </a:solidFill>
              <a:latin typeface="+mj-lt"/>
            </a:endParaRPr>
          </a:p>
          <a:p>
            <a:pPr eaLnBrk="1" fontAlgn="auto" hangingPunct="1">
              <a:spcAft>
                <a:spcPts val="0"/>
              </a:spcAft>
              <a:buSzPct val="82000"/>
            </a:pPr>
            <a:r>
              <a:rPr lang="en-US" sz="2000" b="1" dirty="0" err="1">
                <a:solidFill>
                  <a:schemeClr val="tx2"/>
                </a:solidFill>
                <a:latin typeface="+mj-lt"/>
              </a:rPr>
              <a:t>Bacc</a:t>
            </a:r>
            <a:r>
              <a:rPr lang="en-US" sz="2000" b="1" dirty="0">
                <a:solidFill>
                  <a:schemeClr val="tx2"/>
                </a:solidFill>
                <a:latin typeface="+mj-lt"/>
              </a:rPr>
              <a:t> MD Program (MA residents)</a:t>
            </a:r>
          </a:p>
          <a:p>
            <a:pPr eaLnBrk="1" fontAlgn="auto" hangingPunct="1">
              <a:spcAft>
                <a:spcPts val="0"/>
              </a:spcAft>
              <a:buSzPct val="82000"/>
            </a:pPr>
            <a:r>
              <a:rPr lang="en-US" sz="2000" b="1" dirty="0">
                <a:solidFill>
                  <a:schemeClr val="tx2"/>
                </a:solidFill>
                <a:latin typeface="+mj-lt"/>
              </a:rPr>
              <a:t>HSPP (MA residents)</a:t>
            </a:r>
          </a:p>
          <a:p>
            <a:pPr eaLnBrk="1" fontAlgn="auto" hangingPunct="1">
              <a:spcAft>
                <a:spcPts val="0"/>
              </a:spcAft>
              <a:buSzPct val="82000"/>
            </a:pPr>
            <a:r>
              <a:rPr lang="en-US" sz="2000" b="1" dirty="0">
                <a:solidFill>
                  <a:schemeClr val="tx2"/>
                </a:solidFill>
                <a:latin typeface="+mj-lt"/>
              </a:rPr>
              <a:t>PGSP Program</a:t>
            </a:r>
          </a:p>
          <a:p>
            <a:pPr eaLnBrk="1" fontAlgn="auto" hangingPunct="1">
              <a:spcAft>
                <a:spcPts val="0"/>
              </a:spcAft>
              <a:buSzPct val="82000"/>
            </a:pPr>
            <a:r>
              <a:rPr lang="en-US" sz="2000" b="1" dirty="0">
                <a:solidFill>
                  <a:schemeClr val="tx2"/>
                </a:solidFill>
                <a:latin typeface="+mj-lt"/>
              </a:rPr>
              <a:t>Pipeline </a:t>
            </a:r>
            <a:r>
              <a:rPr lang="en-US" sz="2000" b="1" dirty="0" smtClean="0">
                <a:solidFill>
                  <a:schemeClr val="tx2"/>
                </a:solidFill>
                <a:latin typeface="+mj-lt"/>
              </a:rPr>
              <a:t>Programs</a:t>
            </a:r>
          </a:p>
          <a:p>
            <a:pPr marL="0" indent="0" eaLnBrk="1" fontAlgn="auto" hangingPunct="1">
              <a:spcAft>
                <a:spcPts val="0"/>
              </a:spcAft>
              <a:buSzPct val="82000"/>
              <a:buNone/>
            </a:pPr>
            <a:endParaRPr lang="en-US" sz="2000" b="1" dirty="0" smtClean="0">
              <a:solidFill>
                <a:schemeClr val="tx2"/>
              </a:solidFill>
              <a:latin typeface="+mj-lt"/>
            </a:endParaRPr>
          </a:p>
          <a:p>
            <a:pPr marL="0" indent="0" eaLnBrk="1" fontAlgn="auto" hangingPunct="1">
              <a:spcAft>
                <a:spcPts val="0"/>
              </a:spcAft>
              <a:buSzPct val="82000"/>
              <a:buNone/>
            </a:pPr>
            <a:r>
              <a:rPr lang="en-US" sz="2000" b="1" dirty="0" smtClean="0">
                <a:solidFill>
                  <a:schemeClr val="tx2"/>
                </a:solidFill>
                <a:latin typeface="+mj-lt"/>
              </a:rPr>
              <a:t>Data is limited due to recent addition of OOS students.</a:t>
            </a:r>
            <a:endParaRPr lang="en-US" sz="2000" b="1" dirty="0">
              <a:solidFill>
                <a:schemeClr val="tx2"/>
              </a:solidFill>
              <a:latin typeface="+mj-lt"/>
            </a:endParaRPr>
          </a:p>
        </p:txBody>
      </p:sp>
    </p:spTree>
    <p:extLst>
      <p:ext uri="{BB962C8B-B14F-4D97-AF65-F5344CB8AC3E}">
        <p14:creationId xmlns:p14="http://schemas.microsoft.com/office/powerpoint/2010/main" val="76161353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7a-b-c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5" name="Rectangle 4"/>
          <p:cNvSpPr/>
          <p:nvPr/>
        </p:nvSpPr>
        <p:spPr>
          <a:xfrm>
            <a:off x="609600" y="666750"/>
            <a:ext cx="802005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Exploit </a:t>
            </a:r>
            <a:r>
              <a:rPr lang="en-US" b="1" dirty="0">
                <a:solidFill>
                  <a:schemeClr val="bg1"/>
                </a:solidFill>
                <a:latin typeface="+mj-lt"/>
              </a:rPr>
              <a:t>our new ability to enroll more out-of-state medical  students  to attract more URMs to UMMS </a:t>
            </a:r>
          </a:p>
        </p:txBody>
      </p:sp>
      <p:sp>
        <p:nvSpPr>
          <p:cNvPr id="7" name="Text Placeholder 4"/>
          <p:cNvSpPr txBox="1">
            <a:spLocks/>
          </p:cNvSpPr>
          <p:nvPr/>
        </p:nvSpPr>
        <p:spPr>
          <a:xfrm>
            <a:off x="152400" y="1563812"/>
            <a:ext cx="4344988" cy="36988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Post Baccalaureate Program</a:t>
            </a:r>
            <a:endParaRPr lang="en-US" b="1" dirty="0">
              <a:solidFill>
                <a:srgbClr val="FF0000"/>
              </a:solidFill>
            </a:endParaRPr>
          </a:p>
        </p:txBody>
      </p:sp>
      <p:sp>
        <p:nvSpPr>
          <p:cNvPr id="8" name="Content Placeholder 5"/>
          <p:cNvSpPr txBox="1">
            <a:spLocks/>
          </p:cNvSpPr>
          <p:nvPr/>
        </p:nvSpPr>
        <p:spPr>
          <a:xfrm>
            <a:off x="152400" y="2057400"/>
            <a:ext cx="4344988" cy="302895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tx2"/>
                </a:solidFill>
              </a:rPr>
              <a:t>Between 1998 and 2010:</a:t>
            </a:r>
          </a:p>
          <a:p>
            <a:r>
              <a:rPr lang="en-US" sz="1600" b="1" dirty="0" smtClean="0">
                <a:solidFill>
                  <a:schemeClr val="tx2"/>
                </a:solidFill>
              </a:rPr>
              <a:t>63 students accepted to SOM Post </a:t>
            </a:r>
            <a:r>
              <a:rPr lang="en-US" sz="1600" b="1" dirty="0" err="1" smtClean="0">
                <a:solidFill>
                  <a:schemeClr val="tx2"/>
                </a:solidFill>
              </a:rPr>
              <a:t>Bacc</a:t>
            </a:r>
            <a:r>
              <a:rPr lang="en-US" sz="1600" b="1" dirty="0" smtClean="0">
                <a:solidFill>
                  <a:schemeClr val="tx2"/>
                </a:solidFill>
              </a:rPr>
              <a:t> Program</a:t>
            </a:r>
          </a:p>
          <a:p>
            <a:r>
              <a:rPr lang="en-US" sz="1600" b="1" dirty="0" smtClean="0">
                <a:solidFill>
                  <a:schemeClr val="tx2"/>
                </a:solidFill>
              </a:rPr>
              <a:t>42 Post </a:t>
            </a:r>
            <a:r>
              <a:rPr lang="en-US" sz="1600" b="1" dirty="0" err="1" smtClean="0">
                <a:solidFill>
                  <a:schemeClr val="tx2"/>
                </a:solidFill>
              </a:rPr>
              <a:t>Bacc</a:t>
            </a:r>
            <a:r>
              <a:rPr lang="en-US" sz="1600" b="1" dirty="0" smtClean="0">
                <a:solidFill>
                  <a:schemeClr val="tx2"/>
                </a:solidFill>
              </a:rPr>
              <a:t> grads accepted to UMMS SOM</a:t>
            </a:r>
          </a:p>
          <a:p>
            <a:r>
              <a:rPr lang="en-US" sz="1600" b="1" dirty="0" smtClean="0">
                <a:solidFill>
                  <a:schemeClr val="tx2"/>
                </a:solidFill>
              </a:rPr>
              <a:t>40 students attended UMMS SOM</a:t>
            </a:r>
          </a:p>
          <a:p>
            <a:r>
              <a:rPr lang="en-US" sz="1600" b="1" dirty="0" smtClean="0">
                <a:solidFill>
                  <a:schemeClr val="tx2"/>
                </a:solidFill>
              </a:rPr>
              <a:t>39 graduated</a:t>
            </a:r>
          </a:p>
          <a:p>
            <a:pPr marL="0" indent="0">
              <a:buFont typeface="Arial" pitchFamily="34" charset="0"/>
              <a:buNone/>
            </a:pPr>
            <a:r>
              <a:rPr lang="en-US" sz="1600" b="1" dirty="0" smtClean="0">
                <a:solidFill>
                  <a:schemeClr val="tx2"/>
                </a:solidFill>
              </a:rPr>
              <a:t>****************************************</a:t>
            </a:r>
          </a:p>
          <a:p>
            <a:pPr marL="0" indent="0">
              <a:spcBef>
                <a:spcPts val="0"/>
              </a:spcBef>
              <a:buFont typeface="Arial" pitchFamily="34" charset="0"/>
              <a:buNone/>
            </a:pPr>
            <a:r>
              <a:rPr lang="en-US" sz="1600" b="1" dirty="0" smtClean="0">
                <a:solidFill>
                  <a:schemeClr val="tx2"/>
                </a:solidFill>
              </a:rPr>
              <a:t>Summary:</a:t>
            </a:r>
          </a:p>
          <a:p>
            <a:r>
              <a:rPr lang="en-US" sz="1600" b="1" dirty="0" smtClean="0">
                <a:solidFill>
                  <a:schemeClr val="tx2"/>
                </a:solidFill>
              </a:rPr>
              <a:t>65% acceptance rate from Post </a:t>
            </a:r>
            <a:r>
              <a:rPr lang="en-US" sz="1600" b="1" dirty="0" err="1" smtClean="0">
                <a:solidFill>
                  <a:schemeClr val="tx2"/>
                </a:solidFill>
              </a:rPr>
              <a:t>Bacc</a:t>
            </a:r>
            <a:r>
              <a:rPr lang="en-US" sz="1600" b="1" dirty="0" smtClean="0">
                <a:solidFill>
                  <a:schemeClr val="tx2"/>
                </a:solidFill>
              </a:rPr>
              <a:t> to SOM</a:t>
            </a:r>
          </a:p>
          <a:p>
            <a:r>
              <a:rPr lang="en-US" sz="1600" b="1" dirty="0" smtClean="0">
                <a:solidFill>
                  <a:schemeClr val="tx2"/>
                </a:solidFill>
              </a:rPr>
              <a:t>98% graduation rate</a:t>
            </a:r>
            <a:endParaRPr lang="en-US" sz="1600" b="1" dirty="0">
              <a:solidFill>
                <a:schemeClr val="tx2"/>
              </a:solidFill>
            </a:endParaRPr>
          </a:p>
        </p:txBody>
      </p:sp>
      <p:sp>
        <p:nvSpPr>
          <p:cNvPr id="9" name="Text Placeholder 6"/>
          <p:cNvSpPr txBox="1">
            <a:spLocks/>
          </p:cNvSpPr>
          <p:nvPr/>
        </p:nvSpPr>
        <p:spPr>
          <a:xfrm>
            <a:off x="4645025" y="1592263"/>
            <a:ext cx="4270375" cy="36988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Health Science Prep Program</a:t>
            </a:r>
            <a:endParaRPr lang="en-US" b="1" dirty="0">
              <a:solidFill>
                <a:srgbClr val="FF0000"/>
              </a:solidFill>
            </a:endParaRPr>
          </a:p>
        </p:txBody>
      </p:sp>
      <p:sp>
        <p:nvSpPr>
          <p:cNvPr id="10" name="Content Placeholder 7"/>
          <p:cNvSpPr txBox="1">
            <a:spLocks/>
          </p:cNvSpPr>
          <p:nvPr/>
        </p:nvSpPr>
        <p:spPr>
          <a:xfrm>
            <a:off x="4648200" y="2057400"/>
            <a:ext cx="4267200" cy="3028950"/>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chemeClr val="tx2"/>
                </a:solidFill>
              </a:rPr>
              <a:t>Started in 2012</a:t>
            </a:r>
          </a:p>
          <a:p>
            <a:r>
              <a:rPr lang="en-US" sz="2000" b="1" dirty="0" smtClean="0">
                <a:solidFill>
                  <a:schemeClr val="tx2"/>
                </a:solidFill>
              </a:rPr>
              <a:t>22 HSPP students to date</a:t>
            </a:r>
          </a:p>
          <a:p>
            <a:r>
              <a:rPr lang="en-US" sz="2000" b="1" dirty="0" smtClean="0">
                <a:solidFill>
                  <a:schemeClr val="tx2"/>
                </a:solidFill>
              </a:rPr>
              <a:t>20 HSPP students admitted to UMMS SOM</a:t>
            </a:r>
          </a:p>
          <a:p>
            <a:r>
              <a:rPr lang="en-US" sz="2000" b="1" dirty="0" smtClean="0">
                <a:solidFill>
                  <a:schemeClr val="tx2"/>
                </a:solidFill>
              </a:rPr>
              <a:t>20 currently enrolled</a:t>
            </a:r>
          </a:p>
          <a:p>
            <a:r>
              <a:rPr lang="en-US" sz="2000" b="1" dirty="0" smtClean="0">
                <a:solidFill>
                  <a:schemeClr val="tx2"/>
                </a:solidFill>
              </a:rPr>
              <a:t>6 will graduate in 2016 (first cohort)</a:t>
            </a:r>
            <a:endParaRPr lang="en-US" sz="2000" b="1" dirty="0">
              <a:solidFill>
                <a:schemeClr val="tx2"/>
              </a:solidFill>
            </a:endParaRPr>
          </a:p>
        </p:txBody>
      </p:sp>
    </p:spTree>
    <p:extLst>
      <p:ext uri="{BB962C8B-B14F-4D97-AF65-F5344CB8AC3E}">
        <p14:creationId xmlns:p14="http://schemas.microsoft.com/office/powerpoint/2010/main" val="498550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7a-b-c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5" name="Rectangle 4"/>
          <p:cNvSpPr/>
          <p:nvPr/>
        </p:nvSpPr>
        <p:spPr>
          <a:xfrm>
            <a:off x="609600" y="666750"/>
            <a:ext cx="8020050" cy="830997"/>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b="1" dirty="0" smtClean="0">
                <a:solidFill>
                  <a:schemeClr val="bg1"/>
                </a:solidFill>
                <a:latin typeface="+mj-lt"/>
              </a:rPr>
              <a:t>Exploit </a:t>
            </a:r>
            <a:r>
              <a:rPr lang="en-US" b="1" dirty="0">
                <a:solidFill>
                  <a:schemeClr val="bg1"/>
                </a:solidFill>
                <a:latin typeface="+mj-lt"/>
              </a:rPr>
              <a:t>our new ability to enroll more out-of-state medical  students  to attract more URMs to UMMS </a:t>
            </a:r>
          </a:p>
        </p:txBody>
      </p:sp>
      <p:sp>
        <p:nvSpPr>
          <p:cNvPr id="8" name="Content Placeholder 5"/>
          <p:cNvSpPr txBox="1">
            <a:spLocks/>
          </p:cNvSpPr>
          <p:nvPr/>
        </p:nvSpPr>
        <p:spPr>
          <a:xfrm>
            <a:off x="609600" y="1581150"/>
            <a:ext cx="8020050" cy="302895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rgbClr val="FF0000"/>
                </a:solidFill>
              </a:rPr>
              <a:t>Future Actions / Next Steps </a:t>
            </a:r>
          </a:p>
          <a:p>
            <a:r>
              <a:rPr lang="en-US" sz="1800" b="1" dirty="0">
                <a:solidFill>
                  <a:schemeClr val="tx2"/>
                </a:solidFill>
              </a:rPr>
              <a:t>1 Pipeline Program currently includes OOS students (Summer Research Program)</a:t>
            </a:r>
          </a:p>
          <a:p>
            <a:pPr marL="0" indent="0">
              <a:buNone/>
            </a:pPr>
            <a:r>
              <a:rPr lang="en-US" sz="1800" b="1" dirty="0">
                <a:solidFill>
                  <a:schemeClr val="tx2"/>
                </a:solidFill>
              </a:rPr>
              <a:t>	-- Develop program for GSBS? </a:t>
            </a:r>
          </a:p>
          <a:p>
            <a:pPr marL="0" indent="0">
              <a:buNone/>
            </a:pPr>
            <a:r>
              <a:rPr lang="en-US" sz="1800" b="1" dirty="0">
                <a:solidFill>
                  <a:schemeClr val="tx2"/>
                </a:solidFill>
              </a:rPr>
              <a:t>	-- Develop program for GSN?</a:t>
            </a:r>
          </a:p>
          <a:p>
            <a:r>
              <a:rPr lang="en-US" sz="1800" b="1" dirty="0">
                <a:solidFill>
                  <a:schemeClr val="tx2"/>
                </a:solidFill>
              </a:rPr>
              <a:t>The option for SOM OOS students is a very recent change; focus will be on selective recruiting; need to consider the option of OOS student in </a:t>
            </a:r>
            <a:r>
              <a:rPr lang="en-US" sz="1800" b="1" dirty="0" err="1">
                <a:solidFill>
                  <a:schemeClr val="tx2"/>
                </a:solidFill>
              </a:rPr>
              <a:t>BaccMD</a:t>
            </a:r>
            <a:r>
              <a:rPr lang="en-US" sz="1800" b="1" dirty="0">
                <a:solidFill>
                  <a:schemeClr val="tx2"/>
                </a:solidFill>
              </a:rPr>
              <a:t> and HSPP.</a:t>
            </a:r>
          </a:p>
          <a:p>
            <a:r>
              <a:rPr lang="en-US" sz="1800" b="1">
                <a:solidFill>
                  <a:schemeClr val="tx2"/>
                </a:solidFill>
              </a:rPr>
              <a:t>Evaluating feasibility of proposal to increase OOS scholarships from 5 in 2016 to 10 in 2017 pending response to legislative requests for directed allocation.</a:t>
            </a:r>
            <a:endParaRPr lang="en-US" sz="1800" b="1" dirty="0">
              <a:solidFill>
                <a:schemeClr val="tx2"/>
              </a:solidFill>
            </a:endParaRPr>
          </a:p>
        </p:txBody>
      </p:sp>
    </p:spTree>
    <p:extLst>
      <p:ext uri="{BB962C8B-B14F-4D97-AF65-F5344CB8AC3E}">
        <p14:creationId xmlns:p14="http://schemas.microsoft.com/office/powerpoint/2010/main" val="29508115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68580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8</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90500" y="1274624"/>
            <a:ext cx="8763000" cy="1754326"/>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3600" b="1" dirty="0" smtClean="0">
                <a:solidFill>
                  <a:schemeClr val="bg1"/>
                </a:solidFill>
                <a:latin typeface="+mj-lt"/>
              </a:rPr>
              <a:t>Incorporate strong diversity goals in the outcomes of all UMMS accreditation processes </a:t>
            </a:r>
            <a:endParaRPr lang="en-US" sz="3600" b="1" dirty="0">
              <a:solidFill>
                <a:schemeClr val="bg1"/>
              </a:solidFill>
              <a:latin typeface="+mj-lt"/>
            </a:endParaRPr>
          </a:p>
        </p:txBody>
      </p:sp>
    </p:spTree>
    <p:extLst>
      <p:ext uri="{BB962C8B-B14F-4D97-AF65-F5344CB8AC3E}">
        <p14:creationId xmlns:p14="http://schemas.microsoft.com/office/powerpoint/2010/main" val="239320975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68580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8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90500" y="602218"/>
            <a:ext cx="8763000" cy="369332"/>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Incorporate strong diversity goals in the outcomes of all UMMS accreditation processes </a:t>
            </a:r>
            <a:endParaRPr lang="en-US" sz="1800" b="1" dirty="0">
              <a:solidFill>
                <a:schemeClr val="bg1"/>
              </a:solidFill>
              <a:latin typeface="+mj-lt"/>
            </a:endParaRPr>
          </a:p>
        </p:txBody>
      </p:sp>
      <p:sp>
        <p:nvSpPr>
          <p:cNvPr id="5" name="Content Placeholder 2"/>
          <p:cNvSpPr txBox="1">
            <a:spLocks/>
          </p:cNvSpPr>
          <p:nvPr/>
        </p:nvSpPr>
        <p:spPr>
          <a:xfrm>
            <a:off x="255318" y="1047750"/>
            <a:ext cx="8698181" cy="401955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b="1" dirty="0" smtClean="0">
                <a:solidFill>
                  <a:srgbClr val="FF0000"/>
                </a:solidFill>
                <a:latin typeface="+mj-lt"/>
              </a:rPr>
              <a:t>Data Sources</a:t>
            </a:r>
            <a:endParaRPr lang="en-US" sz="2800" b="1" dirty="0" smtClean="0">
              <a:solidFill>
                <a:srgbClr val="FF0000"/>
              </a:solidFill>
              <a:latin typeface="+mj-lt"/>
            </a:endParaRPr>
          </a:p>
          <a:p>
            <a:pPr eaLnBrk="1" fontAlgn="auto" hangingPunct="1">
              <a:spcAft>
                <a:spcPts val="0"/>
              </a:spcAft>
              <a:buSzPct val="82000"/>
            </a:pPr>
            <a:r>
              <a:rPr lang="en-US" sz="2000" b="1" dirty="0" smtClean="0">
                <a:solidFill>
                  <a:schemeClr val="tx2"/>
                </a:solidFill>
                <a:latin typeface="+mj-lt"/>
              </a:rPr>
              <a:t>Accreditations:</a:t>
            </a:r>
          </a:p>
          <a:p>
            <a:pPr lvl="1" eaLnBrk="1" fontAlgn="auto" hangingPunct="1">
              <a:spcAft>
                <a:spcPts val="0"/>
              </a:spcAft>
              <a:buSzPct val="82000"/>
            </a:pPr>
            <a:r>
              <a:rPr lang="en-US" sz="1400" b="1" dirty="0" smtClean="0">
                <a:solidFill>
                  <a:schemeClr val="tx2"/>
                </a:solidFill>
                <a:latin typeface="+mj-lt"/>
              </a:rPr>
              <a:t>NEASC</a:t>
            </a:r>
            <a:endParaRPr lang="en-US" sz="1400" b="1" dirty="0">
              <a:solidFill>
                <a:schemeClr val="tx2"/>
              </a:solidFill>
              <a:latin typeface="+mj-lt"/>
            </a:endParaRPr>
          </a:p>
          <a:p>
            <a:pPr lvl="1" eaLnBrk="1" fontAlgn="auto" hangingPunct="1">
              <a:spcAft>
                <a:spcPts val="0"/>
              </a:spcAft>
              <a:buSzPct val="82000"/>
            </a:pPr>
            <a:r>
              <a:rPr lang="en-US" sz="1400" b="1" dirty="0">
                <a:solidFill>
                  <a:schemeClr val="tx2"/>
                </a:solidFill>
                <a:latin typeface="+mj-lt"/>
              </a:rPr>
              <a:t>CCNE</a:t>
            </a:r>
          </a:p>
          <a:p>
            <a:pPr lvl="1" eaLnBrk="1" fontAlgn="auto" hangingPunct="1">
              <a:spcAft>
                <a:spcPts val="0"/>
              </a:spcAft>
              <a:buSzPct val="82000"/>
            </a:pPr>
            <a:r>
              <a:rPr lang="en-US" sz="1400" b="1" dirty="0">
                <a:solidFill>
                  <a:schemeClr val="tx2"/>
                </a:solidFill>
                <a:latin typeface="+mj-lt"/>
              </a:rPr>
              <a:t>ACGME CLER (formative)</a:t>
            </a:r>
          </a:p>
          <a:p>
            <a:pPr lvl="1" eaLnBrk="1" fontAlgn="auto" hangingPunct="1">
              <a:spcAft>
                <a:spcPts val="0"/>
              </a:spcAft>
              <a:buSzPct val="82000"/>
            </a:pPr>
            <a:r>
              <a:rPr lang="en-US" sz="1400" b="1" dirty="0">
                <a:solidFill>
                  <a:schemeClr val="tx2"/>
                </a:solidFill>
                <a:latin typeface="+mj-lt"/>
              </a:rPr>
              <a:t>LCME</a:t>
            </a:r>
          </a:p>
          <a:p>
            <a:pPr eaLnBrk="1" fontAlgn="auto" hangingPunct="1">
              <a:spcAft>
                <a:spcPts val="0"/>
              </a:spcAft>
              <a:buSzPct val="82000"/>
            </a:pPr>
            <a:r>
              <a:rPr lang="en-US" sz="2000" b="1" dirty="0">
                <a:solidFill>
                  <a:schemeClr val="tx2"/>
                </a:solidFill>
                <a:latin typeface="+mj-lt"/>
              </a:rPr>
              <a:t>Recommendations &amp; action items impacting  Rec #8</a:t>
            </a:r>
          </a:p>
          <a:p>
            <a:pPr lvl="1" eaLnBrk="1" fontAlgn="auto" hangingPunct="1">
              <a:spcAft>
                <a:spcPts val="0"/>
              </a:spcAft>
              <a:buSzPct val="82000"/>
            </a:pPr>
            <a:r>
              <a:rPr lang="en-US" sz="1400" b="1" dirty="0">
                <a:solidFill>
                  <a:schemeClr val="tx2"/>
                </a:solidFill>
                <a:latin typeface="+mj-lt"/>
              </a:rPr>
              <a:t>Academic and Learning Environments</a:t>
            </a:r>
          </a:p>
          <a:p>
            <a:pPr lvl="2" eaLnBrk="1" fontAlgn="auto" hangingPunct="1">
              <a:spcAft>
                <a:spcPts val="0"/>
              </a:spcAft>
              <a:buSzPct val="82000"/>
            </a:pPr>
            <a:r>
              <a:rPr lang="en-US" sz="1200" b="1" dirty="0">
                <a:solidFill>
                  <a:schemeClr val="tx2"/>
                </a:solidFill>
                <a:latin typeface="+mj-lt"/>
              </a:rPr>
              <a:t>Diversity/Pipeline programs ( #6)</a:t>
            </a:r>
          </a:p>
          <a:p>
            <a:pPr lvl="2" eaLnBrk="1" fontAlgn="auto" hangingPunct="1">
              <a:spcAft>
                <a:spcPts val="0"/>
              </a:spcAft>
              <a:buSzPct val="82000"/>
            </a:pPr>
            <a:r>
              <a:rPr lang="en-US" sz="1200" b="1" dirty="0">
                <a:solidFill>
                  <a:schemeClr val="tx2"/>
                </a:solidFill>
                <a:latin typeface="+mj-lt"/>
              </a:rPr>
              <a:t>Learning Environment (#5)</a:t>
            </a:r>
          </a:p>
          <a:p>
            <a:pPr lvl="1" eaLnBrk="1" fontAlgn="auto" hangingPunct="1">
              <a:spcAft>
                <a:spcPts val="0"/>
              </a:spcAft>
              <a:buSzPct val="82000"/>
            </a:pPr>
            <a:r>
              <a:rPr lang="en-US" sz="1400" b="1" dirty="0">
                <a:solidFill>
                  <a:schemeClr val="tx2"/>
                </a:solidFill>
                <a:latin typeface="+mj-lt"/>
              </a:rPr>
              <a:t>Curriculum: </a:t>
            </a:r>
          </a:p>
          <a:p>
            <a:pPr lvl="2" eaLnBrk="1" fontAlgn="auto" hangingPunct="1">
              <a:spcAft>
                <a:spcPts val="0"/>
              </a:spcAft>
              <a:buSzPct val="82000"/>
            </a:pPr>
            <a:r>
              <a:rPr lang="en-US" sz="1200" b="1" dirty="0">
                <a:solidFill>
                  <a:schemeClr val="tx2"/>
                </a:solidFill>
                <a:latin typeface="+mj-lt"/>
              </a:rPr>
              <a:t>Cultural Competence (#1)</a:t>
            </a:r>
          </a:p>
          <a:p>
            <a:pPr lvl="2" eaLnBrk="1" fontAlgn="auto" hangingPunct="1">
              <a:spcAft>
                <a:spcPts val="0"/>
              </a:spcAft>
              <a:buSzPct val="82000"/>
            </a:pPr>
            <a:r>
              <a:rPr lang="en-US" sz="1200" b="1" dirty="0">
                <a:solidFill>
                  <a:schemeClr val="tx2"/>
                </a:solidFill>
                <a:latin typeface="+mj-lt"/>
              </a:rPr>
              <a:t>Healthcare Disparities</a:t>
            </a:r>
          </a:p>
          <a:p>
            <a:pPr lvl="1" eaLnBrk="1" fontAlgn="auto" hangingPunct="1">
              <a:spcAft>
                <a:spcPts val="0"/>
              </a:spcAft>
              <a:buSzPct val="82000"/>
            </a:pPr>
            <a:r>
              <a:rPr lang="en-US" sz="1400" b="1" dirty="0">
                <a:solidFill>
                  <a:schemeClr val="tx2"/>
                </a:solidFill>
                <a:latin typeface="+mj-lt"/>
              </a:rPr>
              <a:t>Faculty Staff (#1</a:t>
            </a:r>
            <a:r>
              <a:rPr lang="en-US" sz="1400" b="1" dirty="0" smtClean="0">
                <a:solidFill>
                  <a:schemeClr val="tx2"/>
                </a:solidFill>
                <a:latin typeface="+mj-lt"/>
              </a:rPr>
              <a:t>)</a:t>
            </a:r>
            <a:endParaRPr lang="en-US" sz="1400" b="1" dirty="0">
              <a:solidFill>
                <a:schemeClr val="tx2"/>
              </a:solidFill>
              <a:latin typeface="+mj-lt"/>
            </a:endParaRPr>
          </a:p>
        </p:txBody>
      </p:sp>
    </p:spTree>
    <p:extLst>
      <p:ext uri="{BB962C8B-B14F-4D97-AF65-F5344CB8AC3E}">
        <p14:creationId xmlns:p14="http://schemas.microsoft.com/office/powerpoint/2010/main" val="12738419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68580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8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90500" y="907018"/>
            <a:ext cx="8763000" cy="369332"/>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Incorporate strong diversity goals in the outcomes of all UMMS accreditation processes </a:t>
            </a:r>
            <a:endParaRPr lang="en-US" sz="1800" b="1" dirty="0">
              <a:solidFill>
                <a:schemeClr val="bg1"/>
              </a:solidFill>
              <a:latin typeface="+mj-lt"/>
            </a:endParaRPr>
          </a:p>
        </p:txBody>
      </p:sp>
      <p:sp>
        <p:nvSpPr>
          <p:cNvPr id="5" name="Content Placeholder 2"/>
          <p:cNvSpPr txBox="1">
            <a:spLocks/>
          </p:cNvSpPr>
          <p:nvPr/>
        </p:nvSpPr>
        <p:spPr>
          <a:xfrm>
            <a:off x="255318" y="1504950"/>
            <a:ext cx="8698181" cy="22098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b="1" dirty="0" smtClean="0">
                <a:solidFill>
                  <a:srgbClr val="FF0000"/>
                </a:solidFill>
                <a:latin typeface="+mj-lt"/>
              </a:rPr>
              <a:t>Desired State / Action Steps</a:t>
            </a:r>
            <a:endParaRPr lang="en-US" sz="2800" b="1" dirty="0" smtClean="0">
              <a:solidFill>
                <a:srgbClr val="FF0000"/>
              </a:solidFill>
              <a:latin typeface="+mj-lt"/>
            </a:endParaRPr>
          </a:p>
          <a:p>
            <a:r>
              <a:rPr lang="en-US" sz="2400" b="1" dirty="0">
                <a:solidFill>
                  <a:schemeClr val="tx2"/>
                </a:solidFill>
              </a:rPr>
              <a:t>Seize opportunity to leverage institutional goals</a:t>
            </a:r>
          </a:p>
          <a:p>
            <a:r>
              <a:rPr lang="en-US" sz="2400" b="1" dirty="0" smtClean="0">
                <a:solidFill>
                  <a:schemeClr val="tx2"/>
                </a:solidFill>
              </a:rPr>
              <a:t>Operationalize </a:t>
            </a:r>
            <a:r>
              <a:rPr lang="en-US" sz="2400" b="1" dirty="0">
                <a:solidFill>
                  <a:schemeClr val="tx2"/>
                </a:solidFill>
              </a:rPr>
              <a:t>LCME Element 1.1 through institutional Diversity CQI model</a:t>
            </a:r>
          </a:p>
          <a:p>
            <a:r>
              <a:rPr lang="en-US" sz="2400" b="1" dirty="0">
                <a:solidFill>
                  <a:schemeClr val="tx2"/>
                </a:solidFill>
              </a:rPr>
              <a:t>CQI process will ideally drive goals and maintain accountability</a:t>
            </a:r>
          </a:p>
        </p:txBody>
      </p:sp>
    </p:spTree>
    <p:extLst>
      <p:ext uri="{BB962C8B-B14F-4D97-AF65-F5344CB8AC3E}">
        <p14:creationId xmlns:p14="http://schemas.microsoft.com/office/powerpoint/2010/main" val="30253309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685800"/>
          </a:xfrm>
          <a:prstGeom prst="rect">
            <a:avLst/>
          </a:prstGeom>
        </p:spPr>
        <p:txBody>
          <a:bodyPr/>
          <a:lstStyle/>
          <a:p>
            <a:pPr algn="ctr">
              <a:defRPr/>
            </a:pPr>
            <a:r>
              <a:rPr lang="en-US" sz="40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Diversity Summit II Profile Data</a:t>
            </a:r>
            <a:endParaRPr lang="en-US" sz="32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358440475"/>
              </p:ext>
            </p:extLst>
          </p:nvPr>
        </p:nvGraphicFramePr>
        <p:xfrm>
          <a:off x="91440" y="666750"/>
          <a:ext cx="896112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23539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68580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8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190500" y="907018"/>
            <a:ext cx="8763000" cy="369332"/>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Incorporate strong diversity goals in the outcomes of all UMMS accreditation processes </a:t>
            </a:r>
            <a:endParaRPr lang="en-US" sz="1800" b="1" dirty="0">
              <a:solidFill>
                <a:schemeClr val="bg1"/>
              </a:solidFill>
              <a:latin typeface="+mj-lt"/>
            </a:endParaRPr>
          </a:p>
        </p:txBody>
      </p:sp>
      <p:sp>
        <p:nvSpPr>
          <p:cNvPr id="5" name="Content Placeholder 2"/>
          <p:cNvSpPr txBox="1">
            <a:spLocks/>
          </p:cNvSpPr>
          <p:nvPr/>
        </p:nvSpPr>
        <p:spPr>
          <a:xfrm>
            <a:off x="255318" y="1504950"/>
            <a:ext cx="8698181" cy="22098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b="1" dirty="0" smtClean="0">
                <a:solidFill>
                  <a:srgbClr val="FF0000"/>
                </a:solidFill>
                <a:latin typeface="+mj-lt"/>
              </a:rPr>
              <a:t>Resources</a:t>
            </a:r>
            <a:endParaRPr lang="en-US" sz="2800" b="1" dirty="0" smtClean="0">
              <a:solidFill>
                <a:srgbClr val="FF0000"/>
              </a:solidFill>
              <a:latin typeface="+mj-lt"/>
            </a:endParaRPr>
          </a:p>
          <a:p>
            <a:r>
              <a:rPr lang="en-US" sz="2400" b="1" dirty="0">
                <a:solidFill>
                  <a:schemeClr val="tx2"/>
                </a:solidFill>
              </a:rPr>
              <a:t>Will largely draw upon findings/activities of other Recommendation working groups</a:t>
            </a:r>
          </a:p>
          <a:p>
            <a:r>
              <a:rPr lang="en-US" sz="2400" b="1" dirty="0">
                <a:solidFill>
                  <a:schemeClr val="tx2"/>
                </a:solidFill>
              </a:rPr>
              <a:t>Remain under the umbrella of LCME Accreditation but not limited to that</a:t>
            </a:r>
          </a:p>
        </p:txBody>
      </p:sp>
    </p:spTree>
    <p:extLst>
      <p:ext uri="{BB962C8B-B14F-4D97-AF65-F5344CB8AC3E}">
        <p14:creationId xmlns:p14="http://schemas.microsoft.com/office/powerpoint/2010/main" val="52943090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9</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228600" y="742950"/>
            <a:ext cx="8610600" cy="923330"/>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Encourage </a:t>
            </a:r>
            <a:r>
              <a:rPr lang="en-US" sz="1800" b="1" dirty="0">
                <a:solidFill>
                  <a:schemeClr val="bg1"/>
                </a:solidFill>
                <a:latin typeface="+mj-lt"/>
              </a:rPr>
              <a:t>PIs on NIH grants that might offer minority supplements to pursue these mechanisms and train the PIs on best practices of mentoring and supporting URM </a:t>
            </a:r>
            <a:r>
              <a:rPr lang="en-US" sz="1800" b="1" dirty="0" smtClean="0">
                <a:solidFill>
                  <a:schemeClr val="bg1"/>
                </a:solidFill>
                <a:latin typeface="+mj-lt"/>
              </a:rPr>
              <a:t>scholars.</a:t>
            </a:r>
            <a:endParaRPr lang="en-US" sz="1800" b="1" dirty="0">
              <a:solidFill>
                <a:schemeClr val="bg1"/>
              </a:solidFill>
              <a:latin typeface="+mj-lt"/>
            </a:endParaRPr>
          </a:p>
        </p:txBody>
      </p:sp>
      <p:sp>
        <p:nvSpPr>
          <p:cNvPr id="8" name="Content Placeholder 2"/>
          <p:cNvSpPr txBox="1">
            <a:spLocks/>
          </p:cNvSpPr>
          <p:nvPr/>
        </p:nvSpPr>
        <p:spPr>
          <a:xfrm>
            <a:off x="228600" y="1795648"/>
            <a:ext cx="8583881" cy="2757302"/>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b="1" dirty="0" smtClean="0">
                <a:solidFill>
                  <a:srgbClr val="FF0000"/>
                </a:solidFill>
                <a:latin typeface="+mj-lt"/>
              </a:rPr>
              <a:t>Current State</a:t>
            </a:r>
            <a:endParaRPr lang="en-US" sz="2800" b="1" dirty="0" smtClean="0">
              <a:solidFill>
                <a:srgbClr val="FF0000"/>
              </a:solidFill>
              <a:latin typeface="+mj-lt"/>
            </a:endParaRPr>
          </a:p>
          <a:p>
            <a:pPr eaLnBrk="1" fontAlgn="auto" hangingPunct="1">
              <a:spcAft>
                <a:spcPts val="0"/>
              </a:spcAft>
              <a:buSzPct val="82000"/>
            </a:pPr>
            <a:r>
              <a:rPr lang="en-US" sz="2000" b="1" dirty="0" smtClean="0">
                <a:solidFill>
                  <a:schemeClr val="tx2"/>
                </a:solidFill>
                <a:latin typeface="+mj-lt"/>
              </a:rPr>
              <a:t>UMMS currently has 2 active Diversity Supplements </a:t>
            </a:r>
          </a:p>
          <a:p>
            <a:pPr eaLnBrk="1" fontAlgn="auto" hangingPunct="1">
              <a:spcAft>
                <a:spcPts val="0"/>
              </a:spcAft>
              <a:buSzPct val="82000"/>
            </a:pPr>
            <a:r>
              <a:rPr lang="en-US" sz="2000" b="1" dirty="0" smtClean="0">
                <a:solidFill>
                  <a:schemeClr val="tx2"/>
                </a:solidFill>
                <a:latin typeface="+mj-lt"/>
              </a:rPr>
              <a:t>UMMS received 11 Diversity Supplements over the last 3 years</a:t>
            </a:r>
          </a:p>
          <a:p>
            <a:pPr eaLnBrk="1" fontAlgn="auto" hangingPunct="1">
              <a:spcAft>
                <a:spcPts val="0"/>
              </a:spcAft>
              <a:buSzPct val="82000"/>
            </a:pPr>
            <a:r>
              <a:rPr lang="en-US" sz="2000" b="1" dirty="0" smtClean="0">
                <a:solidFill>
                  <a:schemeClr val="tx2"/>
                </a:solidFill>
                <a:latin typeface="+mj-lt"/>
              </a:rPr>
              <a:t>Enhancing Diversity of NIH-funded Workforce</a:t>
            </a:r>
          </a:p>
          <a:p>
            <a:pPr lvl="1" eaLnBrk="1" fontAlgn="auto" hangingPunct="1">
              <a:spcAft>
                <a:spcPts val="0"/>
              </a:spcAft>
              <a:buSzPct val="82000"/>
            </a:pPr>
            <a:r>
              <a:rPr lang="en-US" sz="1600" b="1" dirty="0" smtClean="0">
                <a:solidFill>
                  <a:schemeClr val="tx2"/>
                </a:solidFill>
                <a:latin typeface="+mj-lt"/>
              </a:rPr>
              <a:t>FY’17 NIH budget includes $849 million to support 16,421 research trainees through NRSA.</a:t>
            </a:r>
          </a:p>
          <a:p>
            <a:pPr lvl="1" eaLnBrk="1" fontAlgn="auto" hangingPunct="1">
              <a:spcAft>
                <a:spcPts val="0"/>
              </a:spcAft>
              <a:buSzPct val="82000"/>
            </a:pPr>
            <a:r>
              <a:rPr lang="en-US" sz="1600" b="1" dirty="0" smtClean="0">
                <a:solidFill>
                  <a:schemeClr val="tx2"/>
                </a:solidFill>
                <a:latin typeface="+mj-lt"/>
              </a:rPr>
              <a:t>All NIH institutes patriate in the Diversity Supplement Program </a:t>
            </a:r>
          </a:p>
          <a:p>
            <a:pPr lvl="1" eaLnBrk="1" fontAlgn="auto" hangingPunct="1">
              <a:spcAft>
                <a:spcPts val="0"/>
              </a:spcAft>
              <a:buSzPct val="82000"/>
            </a:pPr>
            <a:r>
              <a:rPr lang="en-US" sz="1600" b="1" dirty="0" smtClean="0">
                <a:solidFill>
                  <a:schemeClr val="tx2"/>
                </a:solidFill>
                <a:latin typeface="+mj-lt"/>
              </a:rPr>
              <a:t>NSF also has supplements for URMs</a:t>
            </a:r>
          </a:p>
          <a:p>
            <a:pPr marL="0" lvl="0" indent="0" eaLnBrk="1" hangingPunct="1">
              <a:spcBef>
                <a:spcPct val="0"/>
              </a:spcBef>
              <a:buNone/>
            </a:pPr>
            <a:endParaRPr lang="en-US" sz="2800" b="1" dirty="0">
              <a:solidFill>
                <a:srgbClr val="FF0000"/>
              </a:solidFill>
            </a:endParaRPr>
          </a:p>
          <a:p>
            <a:pPr eaLnBrk="1" fontAlgn="auto" hangingPunct="1">
              <a:spcAft>
                <a:spcPts val="0"/>
              </a:spcAft>
              <a:buSzPct val="82000"/>
            </a:pPr>
            <a:endParaRPr lang="en-US" sz="2000" b="1" dirty="0" smtClean="0">
              <a:solidFill>
                <a:schemeClr val="tx2"/>
              </a:solidFill>
              <a:latin typeface="+mj-lt"/>
            </a:endParaRPr>
          </a:p>
        </p:txBody>
      </p:sp>
    </p:spTree>
    <p:extLst>
      <p:ext uri="{BB962C8B-B14F-4D97-AF65-F5344CB8AC3E}">
        <p14:creationId xmlns:p14="http://schemas.microsoft.com/office/powerpoint/2010/main" val="35824338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9</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228600" y="590550"/>
            <a:ext cx="8610600" cy="923330"/>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Encourage </a:t>
            </a:r>
            <a:r>
              <a:rPr lang="en-US" sz="1800" b="1" dirty="0">
                <a:solidFill>
                  <a:schemeClr val="bg1"/>
                </a:solidFill>
                <a:latin typeface="+mj-lt"/>
              </a:rPr>
              <a:t>PIs on NIH grants that might offer minority supplements to pursue these mechanisms and train the PIs on best practices of mentoring and supporting URM </a:t>
            </a:r>
            <a:r>
              <a:rPr lang="en-US" sz="1800" b="1" dirty="0" smtClean="0">
                <a:solidFill>
                  <a:schemeClr val="bg1"/>
                </a:solidFill>
                <a:latin typeface="+mj-lt"/>
              </a:rPr>
              <a:t>scholars.</a:t>
            </a:r>
            <a:endParaRPr lang="en-US" sz="1800" b="1" dirty="0">
              <a:solidFill>
                <a:schemeClr val="bg1"/>
              </a:solidFill>
              <a:latin typeface="+mj-lt"/>
            </a:endParaRPr>
          </a:p>
        </p:txBody>
      </p:sp>
      <p:sp>
        <p:nvSpPr>
          <p:cNvPr id="8" name="Content Placeholder 2"/>
          <p:cNvSpPr txBox="1">
            <a:spLocks/>
          </p:cNvSpPr>
          <p:nvPr/>
        </p:nvSpPr>
        <p:spPr>
          <a:xfrm>
            <a:off x="220683" y="1586098"/>
            <a:ext cx="8583881" cy="3424052"/>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eaLnBrk="1" hangingPunct="1">
              <a:spcBef>
                <a:spcPct val="0"/>
              </a:spcBef>
              <a:buNone/>
            </a:pPr>
            <a:r>
              <a:rPr lang="en-US" sz="2400" b="1" dirty="0" smtClean="0">
                <a:solidFill>
                  <a:srgbClr val="FF0000"/>
                </a:solidFill>
              </a:rPr>
              <a:t>Action Items</a:t>
            </a:r>
          </a:p>
          <a:p>
            <a:pPr eaLnBrk="1" fontAlgn="auto" hangingPunct="1">
              <a:spcBef>
                <a:spcPct val="0"/>
              </a:spcBef>
              <a:spcAft>
                <a:spcPts val="0"/>
              </a:spcAft>
              <a:buSzPct val="82000"/>
            </a:pPr>
            <a:r>
              <a:rPr lang="en-US" sz="1600" b="1" dirty="0" smtClean="0">
                <a:solidFill>
                  <a:srgbClr val="1F497D"/>
                </a:solidFill>
              </a:rPr>
              <a:t>Need to determine total population of URMs at UMMS that are eligible for Diversity Supplements</a:t>
            </a:r>
          </a:p>
          <a:p>
            <a:pPr marL="457200" lvl="0" indent="-457200" eaLnBrk="1" fontAlgn="auto" hangingPunct="1">
              <a:spcBef>
                <a:spcPts val="0"/>
              </a:spcBef>
              <a:spcAft>
                <a:spcPts val="0"/>
              </a:spcAft>
            </a:pPr>
            <a:r>
              <a:rPr lang="en-US" sz="1600" b="1" dirty="0">
                <a:solidFill>
                  <a:schemeClr val="tx2"/>
                </a:solidFill>
              </a:rPr>
              <a:t>Create a user-friendly one-stop webpage to provide information on Diversity Supplement applications that will include documentation/information </a:t>
            </a:r>
            <a:r>
              <a:rPr lang="en-US" sz="1600" b="1" dirty="0" smtClean="0">
                <a:solidFill>
                  <a:schemeClr val="tx2"/>
                </a:solidFill>
              </a:rPr>
              <a:t>on:</a:t>
            </a:r>
          </a:p>
          <a:p>
            <a:pPr marL="857250" lvl="1" indent="-457200" eaLnBrk="1" fontAlgn="auto" hangingPunct="1">
              <a:spcBef>
                <a:spcPts val="0"/>
              </a:spcBef>
              <a:spcAft>
                <a:spcPts val="0"/>
              </a:spcAft>
            </a:pPr>
            <a:r>
              <a:rPr lang="en-US" sz="1200" b="1" dirty="0" smtClean="0">
                <a:solidFill>
                  <a:schemeClr val="tx2"/>
                </a:solidFill>
              </a:rPr>
              <a:t>Submission </a:t>
            </a:r>
            <a:r>
              <a:rPr lang="en-US" sz="1200" b="1" dirty="0">
                <a:solidFill>
                  <a:schemeClr val="tx2"/>
                </a:solidFill>
              </a:rPr>
              <a:t>of Supplement </a:t>
            </a:r>
            <a:r>
              <a:rPr lang="en-US" sz="1200" b="1" dirty="0" smtClean="0">
                <a:solidFill>
                  <a:schemeClr val="tx2"/>
                </a:solidFill>
              </a:rPr>
              <a:t>Requests</a:t>
            </a:r>
          </a:p>
          <a:p>
            <a:pPr marL="857250" lvl="1" indent="-457200" eaLnBrk="1" fontAlgn="auto" hangingPunct="1">
              <a:spcBef>
                <a:spcPts val="0"/>
              </a:spcBef>
              <a:spcAft>
                <a:spcPts val="0"/>
              </a:spcAft>
            </a:pPr>
            <a:r>
              <a:rPr lang="en-US" sz="1200" b="1" dirty="0" smtClean="0">
                <a:solidFill>
                  <a:schemeClr val="tx2"/>
                </a:solidFill>
              </a:rPr>
              <a:t>Statement </a:t>
            </a:r>
            <a:r>
              <a:rPr lang="en-US" sz="1200" b="1" dirty="0">
                <a:solidFill>
                  <a:schemeClr val="tx2"/>
                </a:solidFill>
              </a:rPr>
              <a:t>by </a:t>
            </a:r>
            <a:r>
              <a:rPr lang="en-US" sz="1200" b="1" dirty="0" smtClean="0">
                <a:solidFill>
                  <a:schemeClr val="tx2"/>
                </a:solidFill>
              </a:rPr>
              <a:t>Sponsor</a:t>
            </a:r>
          </a:p>
          <a:p>
            <a:pPr marL="857250" lvl="1" indent="-457200" eaLnBrk="1" fontAlgn="auto" hangingPunct="1">
              <a:spcBef>
                <a:spcPts val="0"/>
              </a:spcBef>
              <a:spcAft>
                <a:spcPts val="0"/>
              </a:spcAft>
            </a:pPr>
            <a:r>
              <a:rPr lang="en-US" sz="1200" b="1" dirty="0" smtClean="0">
                <a:solidFill>
                  <a:schemeClr val="tx2"/>
                </a:solidFill>
              </a:rPr>
              <a:t>Sample </a:t>
            </a:r>
            <a:r>
              <a:rPr lang="en-US" sz="1200" b="1" dirty="0">
                <a:solidFill>
                  <a:schemeClr val="tx2"/>
                </a:solidFill>
              </a:rPr>
              <a:t>letter to </a:t>
            </a:r>
            <a:r>
              <a:rPr lang="en-US" sz="1200" b="1" dirty="0" smtClean="0">
                <a:solidFill>
                  <a:schemeClr val="tx2"/>
                </a:solidFill>
              </a:rPr>
              <a:t>NIH</a:t>
            </a:r>
          </a:p>
          <a:p>
            <a:pPr marL="857250" lvl="1" indent="-457200" eaLnBrk="1" fontAlgn="auto" hangingPunct="1">
              <a:spcBef>
                <a:spcPts val="0"/>
              </a:spcBef>
              <a:spcAft>
                <a:spcPts val="0"/>
              </a:spcAft>
            </a:pPr>
            <a:r>
              <a:rPr lang="en-US" sz="1200" b="1" dirty="0" smtClean="0">
                <a:solidFill>
                  <a:schemeClr val="tx2"/>
                </a:solidFill>
              </a:rPr>
              <a:t>Applicant’s statement</a:t>
            </a:r>
          </a:p>
          <a:p>
            <a:pPr marL="457200" lvl="0" indent="-457200" eaLnBrk="1" fontAlgn="auto" hangingPunct="1">
              <a:spcBef>
                <a:spcPts val="0"/>
              </a:spcBef>
              <a:spcAft>
                <a:spcPts val="0"/>
              </a:spcAft>
            </a:pPr>
            <a:r>
              <a:rPr lang="en-US" sz="1600" b="1" dirty="0">
                <a:solidFill>
                  <a:schemeClr val="tx2"/>
                </a:solidFill>
              </a:rPr>
              <a:t>Office of Research will host the page (link TBD)</a:t>
            </a:r>
          </a:p>
          <a:p>
            <a:pPr marL="457200" lvl="0" indent="-457200" eaLnBrk="1" fontAlgn="auto" hangingPunct="1">
              <a:spcBef>
                <a:spcPts val="0"/>
              </a:spcBef>
              <a:spcAft>
                <a:spcPts val="0"/>
              </a:spcAft>
            </a:pPr>
            <a:r>
              <a:rPr lang="en-US" sz="1600" b="1" dirty="0">
                <a:solidFill>
                  <a:schemeClr val="tx2"/>
                </a:solidFill>
              </a:rPr>
              <a:t>Generate URM early identification and matching process to maximize application opportunities</a:t>
            </a:r>
          </a:p>
          <a:p>
            <a:pPr marL="457200" lvl="0" indent="-457200" eaLnBrk="1" fontAlgn="auto" hangingPunct="1">
              <a:spcBef>
                <a:spcPts val="0"/>
              </a:spcBef>
              <a:spcAft>
                <a:spcPts val="0"/>
              </a:spcAft>
            </a:pPr>
            <a:r>
              <a:rPr lang="en-US" sz="1600" b="1" dirty="0">
                <a:solidFill>
                  <a:schemeClr val="tx2"/>
                </a:solidFill>
              </a:rPr>
              <a:t>Increase awareness during NIH and NSF Grant </a:t>
            </a:r>
            <a:r>
              <a:rPr lang="en-US" sz="1600" b="1" dirty="0" smtClean="0">
                <a:solidFill>
                  <a:schemeClr val="tx2"/>
                </a:solidFill>
              </a:rPr>
              <a:t>workshops </a:t>
            </a:r>
            <a:r>
              <a:rPr lang="en-US" sz="1600" b="1" dirty="0">
                <a:solidFill>
                  <a:schemeClr val="tx2"/>
                </a:solidFill>
              </a:rPr>
              <a:t>organized by MAAC, CEOD</a:t>
            </a:r>
          </a:p>
          <a:p>
            <a:pPr marL="457200" lvl="0" indent="-457200" eaLnBrk="1" fontAlgn="auto" hangingPunct="1">
              <a:spcBef>
                <a:spcPts val="0"/>
              </a:spcBef>
              <a:spcAft>
                <a:spcPts val="0"/>
              </a:spcAft>
            </a:pPr>
            <a:r>
              <a:rPr lang="en-US" sz="1600" b="1" dirty="0">
                <a:solidFill>
                  <a:schemeClr val="tx2"/>
                </a:solidFill>
              </a:rPr>
              <a:t>URM mentoring/training resources to </a:t>
            </a:r>
            <a:r>
              <a:rPr lang="en-US" sz="1600" b="1" dirty="0" smtClean="0">
                <a:solidFill>
                  <a:schemeClr val="tx2"/>
                </a:solidFill>
              </a:rPr>
              <a:t>investigators/PIs</a:t>
            </a:r>
            <a:endParaRPr lang="en-US" sz="1600" b="1" dirty="0">
              <a:solidFill>
                <a:srgbClr val="1F497D"/>
              </a:solidFill>
            </a:endParaRPr>
          </a:p>
          <a:p>
            <a:pPr marL="0" lvl="0" indent="0" eaLnBrk="1" hangingPunct="1">
              <a:spcBef>
                <a:spcPct val="0"/>
              </a:spcBef>
              <a:buNone/>
            </a:pPr>
            <a:endParaRPr lang="en-US" sz="2800" b="1" dirty="0">
              <a:solidFill>
                <a:srgbClr val="FF0000"/>
              </a:solidFill>
            </a:endParaRPr>
          </a:p>
          <a:p>
            <a:pPr eaLnBrk="1" fontAlgn="auto" hangingPunct="1">
              <a:spcAft>
                <a:spcPts val="0"/>
              </a:spcAft>
              <a:buSzPct val="82000"/>
            </a:pPr>
            <a:endParaRPr lang="en-US" sz="2000" b="1" dirty="0" smtClean="0">
              <a:solidFill>
                <a:schemeClr val="tx2"/>
              </a:solidFill>
              <a:latin typeface="+mj-lt"/>
            </a:endParaRPr>
          </a:p>
        </p:txBody>
      </p:sp>
    </p:spTree>
    <p:extLst>
      <p:ext uri="{BB962C8B-B14F-4D97-AF65-F5344CB8AC3E}">
        <p14:creationId xmlns:p14="http://schemas.microsoft.com/office/powerpoint/2010/main" val="7865857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10</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spcAft>
                <a:spcPts val="0"/>
              </a:spcAft>
            </a:pPr>
            <a:r>
              <a:rPr lang="en-US" sz="1800" b="1" dirty="0">
                <a:solidFill>
                  <a:schemeClr val="bg1"/>
                </a:solidFill>
              </a:rPr>
              <a:t>Increase involvement of faculty in the CEOD with incentives for leadership roles, </a:t>
            </a:r>
            <a:endParaRPr lang="en-US" sz="1800" b="1" dirty="0" smtClean="0">
              <a:solidFill>
                <a:schemeClr val="bg1"/>
              </a:solidFill>
            </a:endParaRPr>
          </a:p>
          <a:p>
            <a:pPr algn="ctr">
              <a:spcAft>
                <a:spcPts val="0"/>
              </a:spcAft>
            </a:pPr>
            <a:r>
              <a:rPr lang="en-US" sz="1800" b="1" dirty="0" smtClean="0">
                <a:solidFill>
                  <a:schemeClr val="bg1"/>
                </a:solidFill>
              </a:rPr>
              <a:t>particularly </a:t>
            </a:r>
            <a:r>
              <a:rPr lang="en-US" sz="1800" b="1" dirty="0">
                <a:solidFill>
                  <a:schemeClr val="bg1"/>
                </a:solidFill>
              </a:rPr>
              <a:t>as CEOD </a:t>
            </a:r>
            <a:r>
              <a:rPr lang="en-US" sz="1800" b="1" dirty="0" smtClean="0">
                <a:solidFill>
                  <a:schemeClr val="bg1"/>
                </a:solidFill>
              </a:rPr>
              <a:t>co-chair.</a:t>
            </a:r>
            <a:endParaRPr lang="en-US" sz="1800" b="1" dirty="0">
              <a:solidFill>
                <a:schemeClr val="bg1"/>
              </a:solidFill>
              <a:latin typeface="Calibri"/>
              <a:cs typeface="Calibri"/>
            </a:endParaRPr>
          </a:p>
        </p:txBody>
      </p:sp>
      <p:sp>
        <p:nvSpPr>
          <p:cNvPr id="6" name="Rectangle 5"/>
          <p:cNvSpPr/>
          <p:nvPr/>
        </p:nvSpPr>
        <p:spPr>
          <a:xfrm>
            <a:off x="457200" y="1504950"/>
            <a:ext cx="8229600" cy="2708434"/>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Current State</a:t>
            </a:r>
          </a:p>
          <a:p>
            <a:pPr marL="342900" indent="-173038">
              <a:spcAft>
                <a:spcPts val="1200"/>
              </a:spcAft>
              <a:buFont typeface="Arial" panose="020B0604020202020204" pitchFamily="34" charset="0"/>
              <a:buChar char="•"/>
            </a:pPr>
            <a:r>
              <a:rPr lang="en-US" sz="2000" b="1" dirty="0" smtClean="0">
                <a:solidFill>
                  <a:schemeClr val="tx2"/>
                </a:solidFill>
                <a:latin typeface="+mj-lt"/>
              </a:rPr>
              <a:t>14  Voting faculty members.</a:t>
            </a:r>
            <a:endParaRPr lang="en-US" sz="2000" b="1" dirty="0">
              <a:solidFill>
                <a:schemeClr val="tx2"/>
              </a:solidFill>
              <a:latin typeface="+mj-lt"/>
            </a:endParaRPr>
          </a:p>
          <a:p>
            <a:pPr marL="342900" indent="-173038">
              <a:spcAft>
                <a:spcPts val="1200"/>
              </a:spcAft>
              <a:buFont typeface="Arial" panose="020B0604020202020204" pitchFamily="34" charset="0"/>
              <a:buChar char="•"/>
            </a:pPr>
            <a:r>
              <a:rPr lang="en-US" sz="2000" b="1" dirty="0" smtClean="0">
                <a:solidFill>
                  <a:schemeClr val="tx2"/>
                </a:solidFill>
                <a:latin typeface="+mj-lt"/>
              </a:rPr>
              <a:t>18 Non-voting faculty members.</a:t>
            </a:r>
            <a:endParaRPr lang="en-US" sz="2000" b="1" dirty="0">
              <a:solidFill>
                <a:schemeClr val="tx2"/>
              </a:solidFill>
              <a:latin typeface="+mj-lt"/>
            </a:endParaRPr>
          </a:p>
          <a:p>
            <a:endParaRPr lang="en-US" sz="2000" b="1" dirty="0" smtClean="0">
              <a:solidFill>
                <a:schemeClr val="tx2"/>
              </a:solidFill>
              <a:latin typeface="+mj-lt"/>
              <a:cs typeface="Calibri"/>
            </a:endParaRPr>
          </a:p>
          <a:p>
            <a:r>
              <a:rPr lang="en-US" sz="2000" b="1" dirty="0" smtClean="0">
                <a:solidFill>
                  <a:srgbClr val="FF0000"/>
                </a:solidFill>
                <a:latin typeface="+mj-lt"/>
                <a:cs typeface="Calibri"/>
              </a:rPr>
              <a:t>Desired State</a:t>
            </a:r>
          </a:p>
          <a:p>
            <a:pPr marL="342900" indent="-173038">
              <a:spcAft>
                <a:spcPts val="1200"/>
              </a:spcAft>
              <a:buFont typeface="Arial" panose="020B0604020202020204" pitchFamily="34" charset="0"/>
              <a:buChar char="•"/>
            </a:pPr>
            <a:r>
              <a:rPr lang="en-US" sz="2000" b="1" dirty="0" smtClean="0">
                <a:solidFill>
                  <a:schemeClr val="tx2"/>
                </a:solidFill>
                <a:latin typeface="+mj-lt"/>
              </a:rPr>
              <a:t>Increase number of Faculty by 25%.</a:t>
            </a:r>
          </a:p>
          <a:p>
            <a:pPr marL="342900" indent="-173038">
              <a:spcAft>
                <a:spcPts val="1200"/>
              </a:spcAft>
              <a:buFont typeface="Arial" panose="020B0604020202020204" pitchFamily="34" charset="0"/>
              <a:buChar char="•"/>
            </a:pPr>
            <a:r>
              <a:rPr lang="en-US" sz="2000" b="1" dirty="0" smtClean="0">
                <a:solidFill>
                  <a:schemeClr val="tx2"/>
                </a:solidFill>
                <a:latin typeface="+mj-lt"/>
              </a:rPr>
              <a:t>Create a strong bench for possible faculty CEOD co-chairs</a:t>
            </a:r>
            <a:r>
              <a:rPr lang="en-US" sz="1800" dirty="0" smtClean="0"/>
              <a:t>.</a:t>
            </a:r>
          </a:p>
        </p:txBody>
      </p:sp>
    </p:spTree>
    <p:extLst>
      <p:ext uri="{BB962C8B-B14F-4D97-AF65-F5344CB8AC3E}">
        <p14:creationId xmlns:p14="http://schemas.microsoft.com/office/powerpoint/2010/main" val="35162248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10</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spcAft>
                <a:spcPts val="0"/>
              </a:spcAft>
            </a:pPr>
            <a:r>
              <a:rPr lang="en-US" sz="1800" b="1" dirty="0">
                <a:solidFill>
                  <a:schemeClr val="bg1"/>
                </a:solidFill>
              </a:rPr>
              <a:t>Increase involvement of faculty in the CEOD with incentives for leadership roles, </a:t>
            </a:r>
            <a:endParaRPr lang="en-US" sz="1800" b="1" dirty="0" smtClean="0">
              <a:solidFill>
                <a:schemeClr val="bg1"/>
              </a:solidFill>
            </a:endParaRPr>
          </a:p>
          <a:p>
            <a:pPr algn="ctr">
              <a:spcAft>
                <a:spcPts val="0"/>
              </a:spcAft>
            </a:pPr>
            <a:r>
              <a:rPr lang="en-US" sz="1800" b="1" dirty="0" smtClean="0">
                <a:solidFill>
                  <a:schemeClr val="bg1"/>
                </a:solidFill>
              </a:rPr>
              <a:t>particularly </a:t>
            </a:r>
            <a:r>
              <a:rPr lang="en-US" sz="1800" b="1" dirty="0">
                <a:solidFill>
                  <a:schemeClr val="bg1"/>
                </a:solidFill>
              </a:rPr>
              <a:t>as CEOD </a:t>
            </a:r>
            <a:r>
              <a:rPr lang="en-US" sz="1800" b="1" dirty="0" smtClean="0">
                <a:solidFill>
                  <a:schemeClr val="bg1"/>
                </a:solidFill>
              </a:rPr>
              <a:t>co-chair.</a:t>
            </a:r>
            <a:endParaRPr lang="en-US" sz="1800" b="1" dirty="0">
              <a:solidFill>
                <a:schemeClr val="bg1"/>
              </a:solidFill>
              <a:latin typeface="Calibri"/>
              <a:cs typeface="Calibri"/>
            </a:endParaRPr>
          </a:p>
        </p:txBody>
      </p:sp>
      <p:sp>
        <p:nvSpPr>
          <p:cNvPr id="6" name="Rectangle 5"/>
          <p:cNvSpPr/>
          <p:nvPr/>
        </p:nvSpPr>
        <p:spPr>
          <a:xfrm>
            <a:off x="457200" y="1559131"/>
            <a:ext cx="8229600" cy="2769989"/>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Implementation</a:t>
            </a:r>
          </a:p>
          <a:p>
            <a:pPr marL="342900" indent="-173038">
              <a:spcAft>
                <a:spcPts val="1200"/>
              </a:spcAft>
              <a:buFont typeface="Arial" panose="020B0604020202020204" pitchFamily="34" charset="0"/>
              <a:buChar char="•"/>
            </a:pPr>
            <a:r>
              <a:rPr lang="en-US" sz="2000" b="1" dirty="0" smtClean="0">
                <a:solidFill>
                  <a:schemeClr val="tx2"/>
                </a:solidFill>
                <a:latin typeface="+mj-lt"/>
              </a:rPr>
              <a:t>Identified 10+ faculty and are vetting other names to receive invitation letters from Dean Flotte.</a:t>
            </a:r>
          </a:p>
          <a:p>
            <a:pPr marL="342900" indent="-173038">
              <a:spcAft>
                <a:spcPts val="1200"/>
              </a:spcAft>
              <a:buFont typeface="Arial" panose="020B0604020202020204" pitchFamily="34" charset="0"/>
              <a:buChar char="•"/>
            </a:pPr>
            <a:r>
              <a:rPr lang="en-US" sz="2000" b="1" dirty="0" smtClean="0">
                <a:solidFill>
                  <a:schemeClr val="tx2"/>
                </a:solidFill>
                <a:latin typeface="+mj-lt"/>
              </a:rPr>
              <a:t>Identification of faculty co-chair for 2018.</a:t>
            </a:r>
          </a:p>
          <a:p>
            <a:pPr>
              <a:spcAft>
                <a:spcPts val="0"/>
              </a:spcAft>
            </a:pPr>
            <a:r>
              <a:rPr lang="en-US" sz="2000" b="1" dirty="0">
                <a:solidFill>
                  <a:srgbClr val="FF0000"/>
                </a:solidFill>
                <a:latin typeface="+mj-lt"/>
                <a:cs typeface="Calibri"/>
              </a:rPr>
              <a:t>Resources Required</a:t>
            </a:r>
          </a:p>
          <a:p>
            <a:pPr marL="347663" indent="-177800">
              <a:spcAft>
                <a:spcPts val="1200"/>
              </a:spcAft>
              <a:buFont typeface="Arial"/>
              <a:buChar char="•"/>
            </a:pPr>
            <a:r>
              <a:rPr lang="en-US" sz="2000" b="1" dirty="0" smtClean="0">
                <a:solidFill>
                  <a:schemeClr val="tx2"/>
                </a:solidFill>
                <a:latin typeface="+mj-lt"/>
              </a:rPr>
              <a:t>Continued leadership support.</a:t>
            </a:r>
            <a:endParaRPr lang="en-US" sz="2000" b="1" dirty="0">
              <a:solidFill>
                <a:schemeClr val="tx2"/>
              </a:solidFill>
              <a:latin typeface="+mj-lt"/>
            </a:endParaRPr>
          </a:p>
          <a:p>
            <a:pPr marL="342900" indent="-173038">
              <a:spcAft>
                <a:spcPts val="1200"/>
              </a:spcAft>
              <a:buFont typeface="Arial" panose="020B0604020202020204" pitchFamily="34" charset="0"/>
              <a:buChar char="•"/>
            </a:pPr>
            <a:endParaRPr lang="en-US" sz="2000" b="1" dirty="0" smtClean="0">
              <a:latin typeface="+mj-lt"/>
            </a:endParaRPr>
          </a:p>
        </p:txBody>
      </p:sp>
    </p:spTree>
    <p:extLst>
      <p:ext uri="{BB962C8B-B14F-4D97-AF65-F5344CB8AC3E}">
        <p14:creationId xmlns:p14="http://schemas.microsoft.com/office/powerpoint/2010/main" val="312890390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a:t>
            </a:r>
            <a:endParaRPr lang="en-US" sz="2800" b="1" i="1" dirty="0" smtClean="0">
              <a:solidFill>
                <a:schemeClr val="tx2"/>
              </a:solidFill>
              <a:effectLst/>
              <a:latin typeface="+mj-lt"/>
              <a:ea typeface="+mj-ea"/>
              <a:cs typeface="+mj-cs"/>
            </a:endParaRPr>
          </a:p>
        </p:txBody>
      </p:sp>
      <p:sp>
        <p:nvSpPr>
          <p:cNvPr id="7" name="Rectangle 6"/>
          <p:cNvSpPr/>
          <p:nvPr/>
        </p:nvSpPr>
        <p:spPr>
          <a:xfrm>
            <a:off x="251360" y="971550"/>
            <a:ext cx="8587839" cy="2308324"/>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3600" b="1" dirty="0" smtClean="0">
                <a:solidFill>
                  <a:schemeClr val="bg1"/>
                </a:solidFill>
                <a:latin typeface="+mj-lt"/>
              </a:rPr>
              <a:t>Establish an Ad Hoc Work Group on URM staff recruitment and retention that will run in parallel to the Executive Council’s Ad Hoc Work Group  </a:t>
            </a:r>
            <a:endParaRPr lang="en-US" sz="3600" b="1" dirty="0">
              <a:solidFill>
                <a:schemeClr val="bg1"/>
              </a:solidFill>
              <a:latin typeface="+mj-lt"/>
            </a:endParaRPr>
          </a:p>
        </p:txBody>
      </p:sp>
    </p:spTree>
    <p:extLst>
      <p:ext uri="{BB962C8B-B14F-4D97-AF65-F5344CB8AC3E}">
        <p14:creationId xmlns:p14="http://schemas.microsoft.com/office/powerpoint/2010/main" val="39274700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3" name="Rectangle 2"/>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4" name="Rectangle 3"/>
          <p:cNvSpPr/>
          <p:nvPr/>
        </p:nvSpPr>
        <p:spPr>
          <a:xfrm>
            <a:off x="251359" y="1432016"/>
            <a:ext cx="8740239" cy="3354765"/>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pPr algn="ctr"/>
            <a:r>
              <a:rPr lang="en-US" sz="2000" b="1" dirty="0" smtClean="0">
                <a:solidFill>
                  <a:srgbClr val="FF0000"/>
                </a:solidFill>
                <a:latin typeface="+mj-lt"/>
                <a:cs typeface="Calibri"/>
              </a:rPr>
              <a:t>Current State of UMMS Staff Hiring</a:t>
            </a:r>
          </a:p>
          <a:p>
            <a:endParaRPr lang="en-US" b="1" dirty="0" smtClean="0">
              <a:solidFill>
                <a:srgbClr val="FF0000"/>
              </a:solidFill>
              <a:latin typeface="+mj-lt"/>
              <a:cs typeface="Calibri"/>
            </a:endParaRPr>
          </a:p>
          <a:p>
            <a:endParaRPr lang="en-US" b="1" dirty="0">
              <a:solidFill>
                <a:srgbClr val="FF0000"/>
              </a:solidFill>
              <a:latin typeface="+mj-lt"/>
              <a:cs typeface="Calibri"/>
            </a:endParaRPr>
          </a:p>
          <a:p>
            <a:endParaRPr lang="en-US" b="1" dirty="0" smtClean="0">
              <a:solidFill>
                <a:srgbClr val="FF0000"/>
              </a:solidFill>
              <a:latin typeface="+mj-lt"/>
              <a:cs typeface="Calibri"/>
            </a:endParaRPr>
          </a:p>
          <a:p>
            <a:endParaRPr lang="en-US" b="1" dirty="0">
              <a:solidFill>
                <a:srgbClr val="FF0000"/>
              </a:solidFill>
              <a:latin typeface="+mj-lt"/>
              <a:cs typeface="Calibri"/>
            </a:endParaRPr>
          </a:p>
          <a:p>
            <a:endParaRPr lang="en-US" b="1" dirty="0" smtClean="0">
              <a:solidFill>
                <a:srgbClr val="FF0000"/>
              </a:solidFill>
              <a:latin typeface="+mj-lt"/>
              <a:cs typeface="Calibri"/>
            </a:endParaRPr>
          </a:p>
          <a:p>
            <a:endParaRPr lang="en-US" b="1" dirty="0" smtClean="0">
              <a:solidFill>
                <a:srgbClr val="FF0000"/>
              </a:solidFill>
              <a:latin typeface="+mj-lt"/>
              <a:cs typeface="Calibri"/>
            </a:endParaRPr>
          </a:p>
          <a:p>
            <a:endParaRPr lang="en-US" b="1" dirty="0" smtClean="0">
              <a:solidFill>
                <a:srgbClr val="FF0000"/>
              </a:solidFill>
              <a:latin typeface="+mj-lt"/>
              <a:cs typeface="Calibri"/>
            </a:endParaRPr>
          </a:p>
          <a:p>
            <a:endParaRPr lang="en-US" b="1" dirty="0" smtClean="0">
              <a:solidFill>
                <a:srgbClr val="FF0000"/>
              </a:solidFill>
              <a:latin typeface="+mj-lt"/>
              <a:cs typeface="Calibri"/>
            </a:endParaRPr>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9334"/>
            <a:ext cx="619256" cy="99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038600" y="1898532"/>
            <a:ext cx="5315159" cy="523220"/>
          </a:xfrm>
          <a:prstGeom prst="rect">
            <a:avLst/>
          </a:prstGeom>
        </p:spPr>
        <p:txBody>
          <a:bodyPr wrap="square">
            <a:spAutoFit/>
          </a:bodyPr>
          <a:lstStyle/>
          <a:p>
            <a:pPr algn="ctr"/>
            <a:r>
              <a:rPr lang="en-US" sz="1400" b="1" dirty="0">
                <a:latin typeface="+mn-lt"/>
              </a:rPr>
              <a:t>Diversity Interview to Hire Yield</a:t>
            </a:r>
          </a:p>
          <a:p>
            <a:pPr algn="ctr"/>
            <a:r>
              <a:rPr lang="en-US" sz="1400" b="1" dirty="0">
                <a:latin typeface="+mn-lt"/>
              </a:rPr>
              <a:t>7/1/15 – 6/30/2016</a:t>
            </a:r>
          </a:p>
        </p:txBody>
      </p:sp>
      <p:sp>
        <p:nvSpPr>
          <p:cNvPr id="16" name="Rectangle 15"/>
          <p:cNvSpPr/>
          <p:nvPr/>
        </p:nvSpPr>
        <p:spPr>
          <a:xfrm>
            <a:off x="914400" y="1816736"/>
            <a:ext cx="4572000" cy="523220"/>
          </a:xfrm>
          <a:prstGeom prst="rect">
            <a:avLst/>
          </a:prstGeom>
        </p:spPr>
        <p:txBody>
          <a:bodyPr>
            <a:spAutoFit/>
          </a:bodyPr>
          <a:lstStyle/>
          <a:p>
            <a:pPr algn="ctr"/>
            <a:r>
              <a:rPr lang="en-US" sz="1400" b="1" dirty="0">
                <a:latin typeface="+mn-lt"/>
              </a:rPr>
              <a:t>Diversity Interview to Hire Yield</a:t>
            </a:r>
          </a:p>
          <a:p>
            <a:pPr algn="ctr"/>
            <a:r>
              <a:rPr lang="en-US" sz="1400" b="1" dirty="0">
                <a:latin typeface="+mn-lt"/>
              </a:rPr>
              <a:t>7/1/14 – 6/30/15</a:t>
            </a:r>
          </a:p>
        </p:txBody>
      </p:sp>
      <p:sp>
        <p:nvSpPr>
          <p:cNvPr id="20" name="Flowchart: Process 19"/>
          <p:cNvSpPr/>
          <p:nvPr/>
        </p:nvSpPr>
        <p:spPr>
          <a:xfrm>
            <a:off x="5296371" y="2694939"/>
            <a:ext cx="3542828" cy="660980"/>
          </a:xfrm>
          <a:prstGeom prst="flowChartProcess">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439 Total Diversity Candidates Interviewed</a:t>
            </a:r>
            <a:endParaRPr lang="en-US" sz="1100" dirty="0">
              <a:effectLst/>
              <a:ea typeface="Calibri"/>
              <a:cs typeface="Times New Roman"/>
            </a:endParaRPr>
          </a:p>
          <a:p>
            <a:pPr marL="0" marR="0" algn="ctr">
              <a:lnSpc>
                <a:spcPct val="115000"/>
              </a:lnSpc>
              <a:spcBef>
                <a:spcPts val="0"/>
              </a:spcBef>
              <a:spcAft>
                <a:spcPts val="1000"/>
              </a:spcAft>
            </a:pPr>
            <a:r>
              <a:rPr lang="en-US" sz="1200" b="1" dirty="0">
                <a:effectLst/>
                <a:ea typeface="Calibri"/>
                <a:cs typeface="Times New Roman"/>
              </a:rPr>
              <a:t> </a:t>
            </a:r>
            <a:endParaRPr lang="en-US" sz="1100" dirty="0">
              <a:effectLst/>
              <a:ea typeface="Calibri"/>
              <a:cs typeface="Times New Roman"/>
            </a:endParaRPr>
          </a:p>
        </p:txBody>
      </p:sp>
      <p:sp>
        <p:nvSpPr>
          <p:cNvPr id="21" name="Flowchart: Process 20"/>
          <p:cNvSpPr/>
          <p:nvPr/>
        </p:nvSpPr>
        <p:spPr>
          <a:xfrm>
            <a:off x="5565370" y="3125735"/>
            <a:ext cx="3004829" cy="887377"/>
          </a:xfrm>
          <a:prstGeom prst="flowChartProcess">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249 Total Diversity Hires</a:t>
            </a:r>
            <a:endParaRPr lang="en-US" sz="1100" dirty="0">
              <a:effectLst/>
              <a:ea typeface="Calibri"/>
              <a:cs typeface="Times New Roman"/>
            </a:endParaRPr>
          </a:p>
          <a:p>
            <a:pPr marL="0" marR="0" algn="ctr">
              <a:lnSpc>
                <a:spcPct val="115000"/>
              </a:lnSpc>
              <a:spcBef>
                <a:spcPts val="0"/>
              </a:spcBef>
              <a:spcAft>
                <a:spcPts val="1000"/>
              </a:spcAft>
            </a:pPr>
            <a:r>
              <a:rPr lang="en-US" sz="1200" b="1" dirty="0">
                <a:effectLst/>
                <a:ea typeface="Calibri"/>
                <a:cs typeface="Times New Roman"/>
              </a:rPr>
              <a:t>(57% - Interviewed to Hiring Yield)</a:t>
            </a:r>
            <a:endParaRPr lang="en-US" sz="1100" dirty="0">
              <a:effectLst/>
              <a:ea typeface="Calibri"/>
              <a:cs typeface="Times New Roman"/>
            </a:endParaRPr>
          </a:p>
        </p:txBody>
      </p:sp>
      <p:pic>
        <p:nvPicPr>
          <p:cNvPr id="2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19" y="2963596"/>
            <a:ext cx="619256" cy="99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Flowchart: Process 23"/>
          <p:cNvSpPr/>
          <p:nvPr/>
        </p:nvSpPr>
        <p:spPr>
          <a:xfrm>
            <a:off x="1025986" y="2671438"/>
            <a:ext cx="3542828" cy="660980"/>
          </a:xfrm>
          <a:prstGeom prst="flowChartProcess">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smtClean="0">
                <a:effectLst/>
                <a:ea typeface="Calibri"/>
                <a:cs typeface="Times New Roman"/>
              </a:rPr>
              <a:t>445 </a:t>
            </a:r>
            <a:r>
              <a:rPr lang="en-US" sz="1400" b="1" dirty="0">
                <a:effectLst/>
                <a:ea typeface="Calibri"/>
                <a:cs typeface="Times New Roman"/>
              </a:rPr>
              <a:t>Total Diversity Candidates Interviewed</a:t>
            </a:r>
            <a:endParaRPr lang="en-US" sz="1100" dirty="0">
              <a:effectLst/>
              <a:ea typeface="Calibri"/>
              <a:cs typeface="Times New Roman"/>
            </a:endParaRPr>
          </a:p>
          <a:p>
            <a:pPr marL="0" marR="0" algn="ctr">
              <a:lnSpc>
                <a:spcPct val="115000"/>
              </a:lnSpc>
              <a:spcBef>
                <a:spcPts val="0"/>
              </a:spcBef>
              <a:spcAft>
                <a:spcPts val="1000"/>
              </a:spcAft>
            </a:pPr>
            <a:r>
              <a:rPr lang="en-US" sz="1200" b="1" dirty="0">
                <a:effectLst/>
                <a:ea typeface="Calibri"/>
                <a:cs typeface="Times New Roman"/>
              </a:rPr>
              <a:t> </a:t>
            </a:r>
            <a:endParaRPr lang="en-US" sz="1100" dirty="0">
              <a:effectLst/>
              <a:ea typeface="Calibri"/>
              <a:cs typeface="Times New Roman"/>
            </a:endParaRPr>
          </a:p>
        </p:txBody>
      </p:sp>
      <p:sp>
        <p:nvSpPr>
          <p:cNvPr id="25" name="Flowchart: Process 24"/>
          <p:cNvSpPr/>
          <p:nvPr/>
        </p:nvSpPr>
        <p:spPr>
          <a:xfrm>
            <a:off x="1294985" y="3109398"/>
            <a:ext cx="3004829" cy="887377"/>
          </a:xfrm>
          <a:prstGeom prst="flowChartProcess">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smtClean="0">
                <a:effectLst/>
                <a:ea typeface="Calibri"/>
                <a:cs typeface="Times New Roman"/>
              </a:rPr>
              <a:t>239 </a:t>
            </a:r>
            <a:r>
              <a:rPr lang="en-US" sz="1400" b="1" dirty="0">
                <a:effectLst/>
                <a:ea typeface="Calibri"/>
                <a:cs typeface="Times New Roman"/>
              </a:rPr>
              <a:t>Total Diversity Hires</a:t>
            </a:r>
            <a:endParaRPr lang="en-US" sz="1100" dirty="0">
              <a:effectLst/>
              <a:ea typeface="Calibri"/>
              <a:cs typeface="Times New Roman"/>
            </a:endParaRPr>
          </a:p>
          <a:p>
            <a:pPr marL="0" marR="0" algn="ctr">
              <a:lnSpc>
                <a:spcPct val="115000"/>
              </a:lnSpc>
              <a:spcBef>
                <a:spcPts val="0"/>
              </a:spcBef>
              <a:spcAft>
                <a:spcPts val="1000"/>
              </a:spcAft>
            </a:pPr>
            <a:r>
              <a:rPr lang="en-US" sz="1200" b="1" dirty="0">
                <a:effectLst/>
                <a:ea typeface="Calibri"/>
                <a:cs typeface="Times New Roman"/>
              </a:rPr>
              <a:t>(</a:t>
            </a:r>
            <a:r>
              <a:rPr lang="en-US" sz="1200" b="1" dirty="0" smtClean="0">
                <a:effectLst/>
                <a:ea typeface="Calibri"/>
                <a:cs typeface="Times New Roman"/>
              </a:rPr>
              <a:t>54% </a:t>
            </a:r>
            <a:r>
              <a:rPr lang="en-US" sz="1200" b="1" dirty="0">
                <a:effectLst/>
                <a:ea typeface="Calibri"/>
                <a:cs typeface="Times New Roman"/>
              </a:rPr>
              <a:t>- Interviewed to Hiring Yield)</a:t>
            </a:r>
            <a:endParaRPr lang="en-US" sz="1100" dirty="0">
              <a:effectLst/>
              <a:ea typeface="Calibri"/>
              <a:cs typeface="Times New Roman"/>
            </a:endParaRPr>
          </a:p>
        </p:txBody>
      </p:sp>
    </p:spTree>
    <p:extLst>
      <p:ext uri="{BB962C8B-B14F-4D97-AF65-F5344CB8AC3E}">
        <p14:creationId xmlns:p14="http://schemas.microsoft.com/office/powerpoint/2010/main" val="20860286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929057113"/>
              </p:ext>
            </p:extLst>
          </p:nvPr>
        </p:nvGraphicFramePr>
        <p:xfrm>
          <a:off x="457200" y="1975104"/>
          <a:ext cx="8229599" cy="2120646"/>
        </p:xfrm>
        <a:graphic>
          <a:graphicData uri="http://schemas.openxmlformats.org/drawingml/2006/table">
            <a:tbl>
              <a:tblPr firstRow="1" firstCol="1" bandRow="1"/>
              <a:tblGrid>
                <a:gridCol w="3694602"/>
                <a:gridCol w="2267185"/>
                <a:gridCol w="2267812"/>
              </a:tblGrid>
              <a:tr h="190406">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Race</a:t>
                      </a:r>
                      <a:endParaRPr lang="en-US" sz="1100" dirty="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 of Hires</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 of Overall Hires</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American Indian or Alaska Native (Not 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0.12%</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Asian (Not 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78</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9.15%</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Black or African American (Not 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4.58%</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62</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7.28%</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Opt Out</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192</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22.54%</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Two or More Races (Not 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1.64%</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White (Not Hispanic or Latino)</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466</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54.69%</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(blank)</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06">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Grand Total</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852</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190406">
                <a:tc gridSpan="3">
                  <a:txBody>
                    <a:bodyPr/>
                    <a:lstStyle/>
                    <a:p>
                      <a:pPr marL="0" marR="0" algn="ctr">
                        <a:lnSpc>
                          <a:spcPct val="115000"/>
                        </a:lnSpc>
                        <a:spcBef>
                          <a:spcPts val="0"/>
                        </a:spcBef>
                        <a:spcAft>
                          <a:spcPts val="0"/>
                        </a:spcAft>
                      </a:pPr>
                      <a:r>
                        <a:rPr lang="en-US" sz="1100" b="1" dirty="0">
                          <a:solidFill>
                            <a:srgbClr val="000000"/>
                          </a:solidFill>
                          <a:effectLst/>
                          <a:latin typeface="Calibri"/>
                          <a:ea typeface="Times New Roman"/>
                          <a:cs typeface="Times New Roman"/>
                        </a:rPr>
                        <a:t>% of Diversity Hires = 22.77%</a:t>
                      </a:r>
                      <a:endParaRPr lang="en-US" sz="1100" dirty="0">
                        <a:effectLst/>
                        <a:latin typeface="Calibri"/>
                        <a:ea typeface="Calibri"/>
                        <a:cs typeface="Times New Roman"/>
                      </a:endParaRPr>
                    </a:p>
                  </a:txBody>
                  <a:tcPr marL="67733" marR="6773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457200" y="1428750"/>
            <a:ext cx="8229600" cy="523220"/>
          </a:xfrm>
          <a:prstGeom prst="rect">
            <a:avLst/>
          </a:prstGeom>
        </p:spPr>
        <p:txBody>
          <a:bodyPr wrap="square">
            <a:spAutoFit/>
          </a:bodyPr>
          <a:lstStyle/>
          <a:p>
            <a:pPr lvl="0" algn="ctr"/>
            <a:r>
              <a:rPr lang="en-US" sz="2800" b="1" dirty="0" smtClean="0">
                <a:solidFill>
                  <a:srgbClr val="FF0000"/>
                </a:solidFill>
                <a:latin typeface="Calibri"/>
                <a:ea typeface="+mn-ea"/>
                <a:cs typeface="Calibri"/>
              </a:rPr>
              <a:t>2014 – 2015 Hires </a:t>
            </a:r>
            <a:endParaRPr lang="en-US" sz="2800" b="1" dirty="0">
              <a:solidFill>
                <a:srgbClr val="FF0000"/>
              </a:solidFill>
              <a:latin typeface="Calibri"/>
              <a:ea typeface="+mn-ea"/>
              <a:cs typeface="Calibri"/>
            </a:endParaRPr>
          </a:p>
        </p:txBody>
      </p:sp>
    </p:spTree>
    <p:extLst>
      <p:ext uri="{BB962C8B-B14F-4D97-AF65-F5344CB8AC3E}">
        <p14:creationId xmlns:p14="http://schemas.microsoft.com/office/powerpoint/2010/main" val="32949075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5905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graphicFrame>
        <p:nvGraphicFramePr>
          <p:cNvPr id="6" name="Chart 5"/>
          <p:cNvGraphicFramePr/>
          <p:nvPr>
            <p:extLst>
              <p:ext uri="{D42A27DB-BD31-4B8C-83A1-F6EECF244321}">
                <p14:modId xmlns:p14="http://schemas.microsoft.com/office/powerpoint/2010/main" val="778216496"/>
              </p:ext>
            </p:extLst>
          </p:nvPr>
        </p:nvGraphicFramePr>
        <p:xfrm>
          <a:off x="1066800" y="1352550"/>
          <a:ext cx="7010400" cy="368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3727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3" name="Rectangle 2"/>
          <p:cNvSpPr/>
          <p:nvPr/>
        </p:nvSpPr>
        <p:spPr>
          <a:xfrm>
            <a:off x="457200" y="1428750"/>
            <a:ext cx="8229600" cy="523220"/>
          </a:xfrm>
          <a:prstGeom prst="rect">
            <a:avLst/>
          </a:prstGeom>
        </p:spPr>
        <p:txBody>
          <a:bodyPr wrap="square">
            <a:spAutoFit/>
          </a:bodyPr>
          <a:lstStyle/>
          <a:p>
            <a:pPr lvl="0" algn="ctr"/>
            <a:r>
              <a:rPr lang="en-US" sz="2800" b="1" dirty="0" smtClean="0">
                <a:solidFill>
                  <a:srgbClr val="FF0000"/>
                </a:solidFill>
                <a:latin typeface="Calibri"/>
                <a:ea typeface="+mn-ea"/>
                <a:cs typeface="Calibri"/>
              </a:rPr>
              <a:t>2015 – 2016 Hires </a:t>
            </a:r>
            <a:endParaRPr lang="en-US" sz="2800" b="1" dirty="0">
              <a:solidFill>
                <a:srgbClr val="FF0000"/>
              </a:solidFill>
              <a:latin typeface="Calibri"/>
              <a:ea typeface="+mn-ea"/>
              <a:cs typeface="Calibri"/>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15" y="1984380"/>
            <a:ext cx="8499475"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90842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09550"/>
            <a:ext cx="9144000" cy="628650"/>
          </a:xfrm>
          <a:prstGeom prst="rect">
            <a:avLst/>
          </a:prstGeom>
        </p:spPr>
        <p:txBody>
          <a:bodyPr/>
          <a:lstStyle/>
          <a:p>
            <a:pPr algn="ctr"/>
            <a:r>
              <a:rPr lang="en-US" sz="36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rPr>
              <a:t>T</a:t>
            </a: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rPr>
              <a:t>hree Possible Ways to Move the Needle</a:t>
            </a:r>
            <a:r>
              <a:rPr lang="en-US" sz="3600" b="1" dirty="0" smtClean="0">
                <a:solidFill>
                  <a:schemeClr val="tx1"/>
                </a:solidFill>
              </a:rPr>
              <a:t> </a:t>
            </a:r>
          </a:p>
          <a:p>
            <a:pPr algn="ctr">
              <a:defRPr/>
            </a:pPr>
            <a:endParaRPr lang="en-US" sz="28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4116181981"/>
              </p:ext>
            </p:extLst>
          </p:nvPr>
        </p:nvGraphicFramePr>
        <p:xfrm>
          <a:off x="91440" y="590550"/>
          <a:ext cx="896112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457200" y="628651"/>
            <a:ext cx="8229600" cy="3394472"/>
          </a:xfrm>
          <a:noFill/>
        </p:spPr>
        <p:txBody>
          <a:bodyPr/>
          <a:lstStyle/>
          <a:p>
            <a:pPr lvl="0"/>
            <a:endParaRPr lang="en-US"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ndParaRPr>
          </a:p>
          <a:p>
            <a:pPr lvl="0"/>
            <a:r>
              <a:rPr lang="en-US"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Pipeline Programs</a:t>
            </a:r>
          </a:p>
          <a:p>
            <a:pPr lvl="0"/>
            <a:r>
              <a:rPr lang="en-US"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Recruitment</a:t>
            </a:r>
          </a:p>
          <a:p>
            <a:pPr lvl="0"/>
            <a:r>
              <a:rPr lang="en-US"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Sourcing</a:t>
            </a:r>
            <a:endParaRPr lang="en-US" b="1" dirty="0">
              <a:solidFill>
                <a:schemeClr val="tx1"/>
              </a:solidFill>
              <a:latin typeface="+mj-lt"/>
            </a:endParaRPr>
          </a:p>
          <a:p>
            <a:pPr marL="0" indent="0">
              <a:buNone/>
            </a:pPr>
            <a:endParaRPr lang="en-US" dirty="0">
              <a:solidFill>
                <a:schemeClr val="tx1"/>
              </a:solidFill>
            </a:endParaRPr>
          </a:p>
          <a:p>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1" y="971550"/>
            <a:ext cx="3460547" cy="2726271"/>
          </a:xfrm>
          <a:prstGeom prst="rect">
            <a:avLst/>
          </a:prstGeom>
        </p:spPr>
      </p:pic>
    </p:spTree>
    <p:extLst>
      <p:ext uri="{BB962C8B-B14F-4D97-AF65-F5344CB8AC3E}">
        <p14:creationId xmlns:p14="http://schemas.microsoft.com/office/powerpoint/2010/main" val="286611431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5905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graphicFrame>
        <p:nvGraphicFramePr>
          <p:cNvPr id="5" name="Chart 4"/>
          <p:cNvGraphicFramePr/>
          <p:nvPr>
            <p:extLst>
              <p:ext uri="{D42A27DB-BD31-4B8C-83A1-F6EECF244321}">
                <p14:modId xmlns:p14="http://schemas.microsoft.com/office/powerpoint/2010/main" val="2164786782"/>
              </p:ext>
            </p:extLst>
          </p:nvPr>
        </p:nvGraphicFramePr>
        <p:xfrm>
          <a:off x="1104900" y="1428750"/>
          <a:ext cx="6934200" cy="3619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32496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3" name="Rectangle 2"/>
          <p:cNvSpPr/>
          <p:nvPr/>
        </p:nvSpPr>
        <p:spPr>
          <a:xfrm>
            <a:off x="457200" y="1352550"/>
            <a:ext cx="8229600" cy="523220"/>
          </a:xfrm>
          <a:prstGeom prst="rect">
            <a:avLst/>
          </a:prstGeom>
        </p:spPr>
        <p:txBody>
          <a:bodyPr wrap="square">
            <a:spAutoFit/>
          </a:bodyPr>
          <a:lstStyle/>
          <a:p>
            <a:pPr lvl="0" algn="ctr"/>
            <a:r>
              <a:rPr lang="en-US" sz="2800" b="1" dirty="0" smtClean="0">
                <a:solidFill>
                  <a:srgbClr val="FF0000"/>
                </a:solidFill>
                <a:latin typeface="Calibri"/>
                <a:ea typeface="+mn-ea"/>
                <a:cs typeface="Calibri"/>
              </a:rPr>
              <a:t>% Differences from 2014-2015 to 2015-2016</a:t>
            </a:r>
            <a:endParaRPr lang="en-US" sz="2800" b="1" dirty="0">
              <a:solidFill>
                <a:srgbClr val="FF0000"/>
              </a:solidFill>
              <a:latin typeface="Calibri"/>
              <a:ea typeface="+mn-ea"/>
              <a:cs typeface="Calibri"/>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24" y="1809750"/>
            <a:ext cx="8596952" cy="244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2500" y="4161225"/>
            <a:ext cx="7239000" cy="9251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15000"/>
              </a:lnSpc>
              <a:spcBef>
                <a:spcPts val="0"/>
              </a:spcBef>
              <a:spcAft>
                <a:spcPts val="1000"/>
              </a:spcAft>
            </a:pPr>
            <a:r>
              <a:rPr lang="en-US" sz="1600" b="1" dirty="0">
                <a:solidFill>
                  <a:schemeClr val="tx2"/>
                </a:solidFill>
                <a:latin typeface="Calibri"/>
                <a:ea typeface="Calibri"/>
                <a:cs typeface="Times New Roman"/>
              </a:rPr>
              <a:t>We have made positive steps with hiring Black or African American individuals. Hiring of Hispanic or Latino individuals has declined since FY 2014-2015. As you can see, there has been positive diversity hiring trends year over year.</a:t>
            </a:r>
            <a:endParaRPr lang="en-US" sz="1400" b="1" dirty="0">
              <a:solidFill>
                <a:schemeClr val="tx2"/>
              </a:solidFill>
              <a:effectLst/>
              <a:latin typeface="Calibri"/>
              <a:ea typeface="Calibri"/>
              <a:cs typeface="Times New Roman"/>
            </a:endParaRPr>
          </a:p>
        </p:txBody>
      </p:sp>
    </p:spTree>
    <p:extLst>
      <p:ext uri="{BB962C8B-B14F-4D97-AF65-F5344CB8AC3E}">
        <p14:creationId xmlns:p14="http://schemas.microsoft.com/office/powerpoint/2010/main" val="366136232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11" name="Rectangle 10"/>
          <p:cNvSpPr/>
          <p:nvPr/>
        </p:nvSpPr>
        <p:spPr>
          <a:xfrm>
            <a:off x="251359" y="1439942"/>
            <a:ext cx="8587839" cy="3071610"/>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800" b="1" dirty="0" smtClean="0">
                <a:solidFill>
                  <a:srgbClr val="FF0000"/>
                </a:solidFill>
                <a:latin typeface="+mj-lt"/>
                <a:cs typeface="Calibri"/>
              </a:rPr>
              <a:t>Action Step #1</a:t>
            </a:r>
          </a:p>
          <a:p>
            <a:pPr marL="342900" marR="0" lvl="0" indent="-342900">
              <a:lnSpc>
                <a:spcPct val="115000"/>
              </a:lnSpc>
              <a:spcBef>
                <a:spcPts val="0"/>
              </a:spcBef>
              <a:spcAft>
                <a:spcPts val="0"/>
              </a:spcAft>
              <a:buFont typeface="Arial" panose="020B0604020202020204" pitchFamily="34" charset="0"/>
              <a:buChar char="•"/>
            </a:pPr>
            <a:r>
              <a:rPr lang="en-US" b="1" dirty="0">
                <a:solidFill>
                  <a:schemeClr val="tx2"/>
                </a:solidFill>
                <a:ea typeface="Calibri"/>
                <a:cs typeface="Times New Roman"/>
              </a:rPr>
              <a:t>HR Will Develop Talent Pools </a:t>
            </a:r>
            <a:r>
              <a:rPr lang="en-US" b="1" dirty="0" smtClean="0">
                <a:solidFill>
                  <a:schemeClr val="tx2"/>
                </a:solidFill>
                <a:ea typeface="Calibri"/>
                <a:cs typeface="Times New Roman"/>
              </a:rPr>
              <a:t>for:</a:t>
            </a:r>
            <a:endParaRPr lang="en-US" sz="1200" b="1" dirty="0" smtClean="0">
              <a:solidFill>
                <a:schemeClr val="tx2"/>
              </a:solidFill>
              <a:ea typeface="Calibri"/>
              <a:cs typeface="Times New Roman"/>
            </a:endParaRPr>
          </a:p>
          <a:p>
            <a:pPr marL="800100" lvl="1" indent="-342900">
              <a:lnSpc>
                <a:spcPct val="115000"/>
              </a:lnSpc>
              <a:spcBef>
                <a:spcPts val="0"/>
              </a:spcBef>
              <a:spcAft>
                <a:spcPts val="0"/>
              </a:spcAft>
              <a:buFont typeface="Arial" panose="020B0604020202020204" pitchFamily="34" charset="0"/>
              <a:buChar char="•"/>
            </a:pPr>
            <a:r>
              <a:rPr lang="en-US" b="1" dirty="0" smtClean="0">
                <a:solidFill>
                  <a:schemeClr val="tx2"/>
                </a:solidFill>
                <a:ea typeface="Calibri"/>
                <a:cs typeface="Times New Roman"/>
              </a:rPr>
              <a:t>URM</a:t>
            </a:r>
            <a:endParaRPr lang="en-US" sz="1200" b="1" dirty="0" smtClean="0">
              <a:solidFill>
                <a:schemeClr val="tx2"/>
              </a:solidFill>
              <a:ea typeface="Calibri"/>
              <a:cs typeface="Times New Roman"/>
            </a:endParaRPr>
          </a:p>
          <a:p>
            <a:pPr marL="800100" lvl="1" indent="-342900">
              <a:lnSpc>
                <a:spcPct val="115000"/>
              </a:lnSpc>
              <a:spcBef>
                <a:spcPts val="0"/>
              </a:spcBef>
              <a:spcAft>
                <a:spcPts val="0"/>
              </a:spcAft>
              <a:buFont typeface="Arial" panose="020B0604020202020204" pitchFamily="34" charset="0"/>
              <a:buChar char="•"/>
            </a:pPr>
            <a:r>
              <a:rPr lang="en-US" b="1" dirty="0" smtClean="0">
                <a:solidFill>
                  <a:schemeClr val="tx2"/>
                </a:solidFill>
                <a:ea typeface="Calibri"/>
                <a:cs typeface="Times New Roman"/>
              </a:rPr>
              <a:t>Disabled</a:t>
            </a:r>
            <a:endParaRPr lang="en-US" sz="1200" b="1" dirty="0" smtClean="0">
              <a:solidFill>
                <a:schemeClr val="tx2"/>
              </a:solidFill>
              <a:ea typeface="Calibri"/>
              <a:cs typeface="Times New Roman"/>
            </a:endParaRPr>
          </a:p>
          <a:p>
            <a:pPr marL="800100" lvl="1" indent="-342900">
              <a:lnSpc>
                <a:spcPct val="115000"/>
              </a:lnSpc>
              <a:spcBef>
                <a:spcPts val="0"/>
              </a:spcBef>
              <a:spcAft>
                <a:spcPts val="0"/>
              </a:spcAft>
              <a:buFont typeface="Arial" panose="020B0604020202020204" pitchFamily="34" charset="0"/>
              <a:buChar char="•"/>
            </a:pPr>
            <a:r>
              <a:rPr lang="en-US" b="1" dirty="0" smtClean="0">
                <a:solidFill>
                  <a:schemeClr val="tx2"/>
                </a:solidFill>
                <a:ea typeface="Calibri"/>
                <a:cs typeface="Times New Roman"/>
              </a:rPr>
              <a:t>Veterans</a:t>
            </a:r>
            <a:endParaRPr lang="en-US" sz="1600" b="1" dirty="0">
              <a:solidFill>
                <a:schemeClr val="tx2"/>
              </a:solidFill>
              <a:ea typeface="Calibri"/>
              <a:cs typeface="Times New Roman"/>
            </a:endParaRPr>
          </a:p>
          <a:p>
            <a:pPr marL="342900" marR="0" lvl="0" indent="-342900">
              <a:lnSpc>
                <a:spcPct val="115000"/>
              </a:lnSpc>
              <a:spcBef>
                <a:spcPts val="0"/>
              </a:spcBef>
              <a:spcAft>
                <a:spcPts val="0"/>
              </a:spcAft>
              <a:buFont typeface="Arial" panose="020B0604020202020204" pitchFamily="34" charset="0"/>
              <a:buChar char="•"/>
            </a:pPr>
            <a:r>
              <a:rPr lang="en-US" b="1" dirty="0">
                <a:solidFill>
                  <a:schemeClr val="tx2"/>
                </a:solidFill>
                <a:ea typeface="Calibri"/>
                <a:cs typeface="Times New Roman"/>
              </a:rPr>
              <a:t>DIO	to provide training for hiring managers on the topic of unconscious bias when </a:t>
            </a:r>
            <a:r>
              <a:rPr lang="en-US" b="1" dirty="0" smtClean="0">
                <a:solidFill>
                  <a:schemeClr val="tx2"/>
                </a:solidFill>
                <a:ea typeface="Calibri"/>
                <a:cs typeface="Times New Roman"/>
              </a:rPr>
              <a:t>hiring</a:t>
            </a:r>
            <a:endParaRPr lang="en-US" sz="1200" b="1" dirty="0">
              <a:solidFill>
                <a:schemeClr val="tx2"/>
              </a:solidFill>
              <a:ea typeface="Calibri"/>
              <a:cs typeface="Times New Roman"/>
            </a:endParaRPr>
          </a:p>
        </p:txBody>
      </p:sp>
    </p:spTree>
    <p:extLst>
      <p:ext uri="{BB962C8B-B14F-4D97-AF65-F5344CB8AC3E}">
        <p14:creationId xmlns:p14="http://schemas.microsoft.com/office/powerpoint/2010/main" val="54708912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11" name="Rectangle 10"/>
          <p:cNvSpPr/>
          <p:nvPr/>
        </p:nvSpPr>
        <p:spPr>
          <a:xfrm>
            <a:off x="251359" y="1439942"/>
            <a:ext cx="8587839" cy="3283976"/>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800" b="1" dirty="0" smtClean="0">
                <a:solidFill>
                  <a:srgbClr val="FF0000"/>
                </a:solidFill>
                <a:latin typeface="+mj-lt"/>
                <a:cs typeface="Calibri"/>
              </a:rPr>
              <a:t>Talent Pools Implementation Plan </a:t>
            </a:r>
          </a:p>
          <a:p>
            <a:pPr marL="342900" marR="0" lvl="0" indent="-342900">
              <a:lnSpc>
                <a:spcPct val="115000"/>
              </a:lnSpc>
              <a:spcBef>
                <a:spcPts val="0"/>
              </a:spcBef>
              <a:spcAft>
                <a:spcPts val="0"/>
              </a:spcAft>
              <a:buFont typeface="+mj-lt"/>
              <a:buAutoNum type="arabicPeriod"/>
            </a:pPr>
            <a:r>
              <a:rPr lang="en-US" sz="1400" b="1" dirty="0">
                <a:solidFill>
                  <a:schemeClr val="tx2"/>
                </a:solidFill>
                <a:ea typeface="Calibri"/>
                <a:cs typeface="Times New Roman"/>
              </a:rPr>
              <a:t>A weekly report is developed via our applicant tracking system to capture new applications for underrepresented </a:t>
            </a:r>
            <a:r>
              <a:rPr lang="en-US" sz="1400" b="1" dirty="0" smtClean="0">
                <a:solidFill>
                  <a:schemeClr val="tx2"/>
                </a:solidFill>
                <a:ea typeface="Calibri"/>
                <a:cs typeface="Times New Roman"/>
              </a:rPr>
              <a:t>candidates.</a:t>
            </a:r>
            <a:endParaRPr lang="en-US" sz="1100" b="1" dirty="0">
              <a:solidFill>
                <a:schemeClr val="tx2"/>
              </a:solidFill>
              <a:ea typeface="Calibri"/>
              <a:cs typeface="Times New Roman"/>
            </a:endParaRPr>
          </a:p>
          <a:p>
            <a:pPr marL="342900" marR="0" lvl="0" indent="-342900">
              <a:lnSpc>
                <a:spcPct val="115000"/>
              </a:lnSpc>
              <a:spcBef>
                <a:spcPts val="0"/>
              </a:spcBef>
              <a:spcAft>
                <a:spcPts val="0"/>
              </a:spcAft>
              <a:buFont typeface="+mj-lt"/>
              <a:buAutoNum type="arabicPeriod"/>
            </a:pPr>
            <a:r>
              <a:rPr lang="en-US" sz="1400" b="1" dirty="0">
                <a:solidFill>
                  <a:schemeClr val="tx2"/>
                </a:solidFill>
                <a:ea typeface="Calibri"/>
                <a:cs typeface="Times New Roman"/>
              </a:rPr>
              <a:t>The Champion(s) work with each recruiter to ensure the underrepresented candidates applications are reviewed and considered if they meet the minimum qualifications for the </a:t>
            </a:r>
            <a:r>
              <a:rPr lang="en-US" sz="1400" b="1" dirty="0" smtClean="0">
                <a:solidFill>
                  <a:schemeClr val="tx2"/>
                </a:solidFill>
                <a:ea typeface="Calibri"/>
                <a:cs typeface="Times New Roman"/>
              </a:rPr>
              <a:t>position.</a:t>
            </a:r>
            <a:endParaRPr lang="en-US" sz="1100" b="1" dirty="0">
              <a:solidFill>
                <a:schemeClr val="tx2"/>
              </a:solidFill>
              <a:ea typeface="Calibri"/>
              <a:cs typeface="Times New Roman"/>
            </a:endParaRPr>
          </a:p>
          <a:p>
            <a:pPr marL="342900" marR="0" lvl="0" indent="-342900">
              <a:lnSpc>
                <a:spcPct val="115000"/>
              </a:lnSpc>
              <a:spcBef>
                <a:spcPts val="0"/>
              </a:spcBef>
              <a:spcAft>
                <a:spcPts val="0"/>
              </a:spcAft>
              <a:buFont typeface="+mj-lt"/>
              <a:buAutoNum type="arabicPeriod"/>
            </a:pPr>
            <a:r>
              <a:rPr lang="en-US" sz="1400" b="1" dirty="0">
                <a:solidFill>
                  <a:schemeClr val="tx2"/>
                </a:solidFill>
                <a:ea typeface="Calibri"/>
                <a:cs typeface="Times New Roman"/>
              </a:rPr>
              <a:t>Both the Recruiters and Champions work together to identify potential matches for underrepresented candidates against all open requisitions.  (Matching process based on skills and qualifications</a:t>
            </a:r>
            <a:r>
              <a:rPr lang="en-US" sz="1400" b="1" dirty="0" smtClean="0">
                <a:solidFill>
                  <a:schemeClr val="tx2"/>
                </a:solidFill>
                <a:ea typeface="Calibri"/>
                <a:cs typeface="Times New Roman"/>
              </a:rPr>
              <a:t>).</a:t>
            </a:r>
            <a:endParaRPr lang="en-US" sz="1100" b="1" dirty="0">
              <a:solidFill>
                <a:schemeClr val="tx2"/>
              </a:solidFill>
              <a:ea typeface="Calibri"/>
              <a:cs typeface="Times New Roman"/>
            </a:endParaRPr>
          </a:p>
          <a:p>
            <a:pPr marL="342900" marR="0" lvl="0" indent="-342900">
              <a:lnSpc>
                <a:spcPct val="115000"/>
              </a:lnSpc>
              <a:spcBef>
                <a:spcPts val="0"/>
              </a:spcBef>
              <a:spcAft>
                <a:spcPts val="0"/>
              </a:spcAft>
              <a:buFont typeface="+mj-lt"/>
              <a:buAutoNum type="arabicPeriod"/>
            </a:pPr>
            <a:r>
              <a:rPr lang="en-US" sz="1400" b="1" dirty="0">
                <a:solidFill>
                  <a:schemeClr val="tx2"/>
                </a:solidFill>
                <a:ea typeface="Calibri"/>
                <a:cs typeface="Times New Roman"/>
              </a:rPr>
              <a:t>The weekly report is updated to capture 1) Reviewed Status, 2) Next Actions and 3) Comments that will assist with potential </a:t>
            </a:r>
            <a:r>
              <a:rPr lang="en-US" sz="1400" b="1" dirty="0" smtClean="0">
                <a:solidFill>
                  <a:schemeClr val="tx2"/>
                </a:solidFill>
                <a:ea typeface="Calibri"/>
                <a:cs typeface="Times New Roman"/>
              </a:rPr>
              <a:t>matches.</a:t>
            </a:r>
            <a:endParaRPr lang="en-US" sz="1100" b="1" dirty="0">
              <a:solidFill>
                <a:schemeClr val="tx2"/>
              </a:solidFill>
              <a:ea typeface="Calibri"/>
              <a:cs typeface="Times New Roman"/>
            </a:endParaRPr>
          </a:p>
          <a:p>
            <a:pPr marL="342900" marR="0" lvl="0" indent="-342900">
              <a:lnSpc>
                <a:spcPct val="115000"/>
              </a:lnSpc>
              <a:spcBef>
                <a:spcPts val="0"/>
              </a:spcBef>
              <a:spcAft>
                <a:spcPts val="0"/>
              </a:spcAft>
              <a:buFont typeface="+mj-lt"/>
              <a:buAutoNum type="arabicPeriod"/>
            </a:pPr>
            <a:r>
              <a:rPr lang="en-US" sz="1400" b="1" dirty="0">
                <a:solidFill>
                  <a:schemeClr val="tx2"/>
                </a:solidFill>
                <a:ea typeface="Calibri"/>
                <a:cs typeface="Times New Roman"/>
              </a:rPr>
              <a:t>The weekly reports are then continuously reviewed to maximize future potential matches to increase underrepresented hiring.</a:t>
            </a:r>
            <a:endParaRPr lang="en-US" sz="1100" b="1" dirty="0">
              <a:solidFill>
                <a:schemeClr val="tx2"/>
              </a:solidFill>
              <a:ea typeface="Calibri"/>
              <a:cs typeface="Times New Roman"/>
            </a:endParaRPr>
          </a:p>
          <a:p>
            <a:pPr marL="342900" marR="0" lvl="0" indent="-342900">
              <a:lnSpc>
                <a:spcPct val="115000"/>
              </a:lnSpc>
              <a:spcBef>
                <a:spcPts val="0"/>
              </a:spcBef>
              <a:spcAft>
                <a:spcPts val="1000"/>
              </a:spcAft>
              <a:buFont typeface="+mj-lt"/>
              <a:buAutoNum type="arabicPeriod"/>
            </a:pPr>
            <a:r>
              <a:rPr lang="en-US" sz="1400" b="1" dirty="0">
                <a:solidFill>
                  <a:schemeClr val="tx2"/>
                </a:solidFill>
                <a:ea typeface="Calibri"/>
                <a:cs typeface="Times New Roman"/>
              </a:rPr>
              <a:t>The recruiter informs the hiring manager that they have received a diverse pool of candidates.</a:t>
            </a:r>
            <a:endParaRPr lang="en-US" sz="1100" b="1" dirty="0">
              <a:solidFill>
                <a:schemeClr val="tx2"/>
              </a:solidFill>
              <a:ea typeface="Calibri"/>
              <a:cs typeface="Times New Roman"/>
            </a:endParaRPr>
          </a:p>
        </p:txBody>
      </p:sp>
    </p:spTree>
    <p:extLst>
      <p:ext uri="{BB962C8B-B14F-4D97-AF65-F5344CB8AC3E}">
        <p14:creationId xmlns:p14="http://schemas.microsoft.com/office/powerpoint/2010/main" val="214691306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11" name="Rectangle 10"/>
          <p:cNvSpPr/>
          <p:nvPr/>
        </p:nvSpPr>
        <p:spPr>
          <a:xfrm>
            <a:off x="251359" y="1439942"/>
            <a:ext cx="8587839" cy="280076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3200" b="1" dirty="0" smtClean="0">
                <a:solidFill>
                  <a:srgbClr val="FF0000"/>
                </a:solidFill>
                <a:latin typeface="+mj-lt"/>
                <a:cs typeface="Calibri"/>
              </a:rPr>
              <a:t>Action Step #2</a:t>
            </a:r>
          </a:p>
          <a:p>
            <a:pPr lvl="0"/>
            <a:r>
              <a:rPr lang="en-US" sz="3200" b="1" dirty="0" smtClean="0">
                <a:solidFill>
                  <a:schemeClr val="tx2"/>
                </a:solidFill>
              </a:rPr>
              <a:t>Unconscious Bias Hiring Training</a:t>
            </a:r>
          </a:p>
          <a:p>
            <a:pPr lvl="0"/>
            <a:endParaRPr lang="en-US" sz="2800" b="1" dirty="0" smtClean="0">
              <a:solidFill>
                <a:schemeClr val="tx2"/>
              </a:solidFill>
            </a:endParaRPr>
          </a:p>
          <a:p>
            <a:pPr marL="342900" lvl="0" indent="-342900">
              <a:buFont typeface="Arial" panose="020B0604020202020204" pitchFamily="34" charset="0"/>
              <a:buChar char="•"/>
            </a:pPr>
            <a:r>
              <a:rPr lang="en-US" sz="2800" b="1" dirty="0" smtClean="0">
                <a:solidFill>
                  <a:schemeClr val="tx2"/>
                </a:solidFill>
              </a:rPr>
              <a:t>DIO </a:t>
            </a:r>
            <a:r>
              <a:rPr lang="en-US" sz="2800" b="1" dirty="0">
                <a:solidFill>
                  <a:schemeClr val="tx2"/>
                </a:solidFill>
              </a:rPr>
              <a:t>Developing Training program for Hiring </a:t>
            </a:r>
            <a:r>
              <a:rPr lang="en-US" sz="2800" b="1" dirty="0" smtClean="0">
                <a:solidFill>
                  <a:schemeClr val="tx2"/>
                </a:solidFill>
              </a:rPr>
              <a:t>Managers</a:t>
            </a:r>
          </a:p>
          <a:p>
            <a:pPr lvl="0"/>
            <a:endParaRPr lang="en-US" sz="2800" b="1" dirty="0" smtClean="0">
              <a:solidFill>
                <a:schemeClr val="tx2"/>
              </a:solidFill>
            </a:endParaRPr>
          </a:p>
          <a:p>
            <a:pPr marL="342900" lvl="0" indent="-342900">
              <a:buFont typeface="Arial" panose="020B0604020202020204" pitchFamily="34" charset="0"/>
              <a:buChar char="•"/>
            </a:pPr>
            <a:r>
              <a:rPr lang="en-US" sz="2800" b="1" dirty="0" smtClean="0">
                <a:solidFill>
                  <a:schemeClr val="tx2"/>
                </a:solidFill>
              </a:rPr>
              <a:t>Work </a:t>
            </a:r>
            <a:r>
              <a:rPr lang="en-US" sz="2800" b="1" dirty="0">
                <a:solidFill>
                  <a:schemeClr val="tx2"/>
                </a:solidFill>
              </a:rPr>
              <a:t>with DIO to implement training</a:t>
            </a:r>
          </a:p>
        </p:txBody>
      </p:sp>
    </p:spTree>
    <p:extLst>
      <p:ext uri="{BB962C8B-B14F-4D97-AF65-F5344CB8AC3E}">
        <p14:creationId xmlns:p14="http://schemas.microsoft.com/office/powerpoint/2010/main" val="27019220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solidFill>
                  <a:schemeClr val="tx2"/>
                </a:solidFill>
                <a:latin typeface="+mj-lt"/>
                <a:ea typeface="+mj-ea"/>
                <a:cs typeface="+mj-cs"/>
              </a:rPr>
              <a:t>Recommendation # 11 Report-Out</a:t>
            </a:r>
            <a:endParaRPr lang="en-US" sz="2800" b="1" i="1" dirty="0" smtClean="0">
              <a:solidFill>
                <a:schemeClr val="tx2"/>
              </a:solidFill>
              <a:effectLst/>
              <a:latin typeface="+mj-lt"/>
              <a:ea typeface="+mj-ea"/>
              <a:cs typeface="+mj-cs"/>
            </a:endParaRPr>
          </a:p>
        </p:txBody>
      </p:sp>
      <p:sp>
        <p:nvSpPr>
          <p:cNvPr id="7" name="Rectangle 6"/>
          <p:cNvSpPr/>
          <p:nvPr/>
        </p:nvSpPr>
        <p:spPr>
          <a:xfrm>
            <a:off x="251360" y="666750"/>
            <a:ext cx="8587839" cy="646331"/>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dirty="0" smtClean="0">
                <a:solidFill>
                  <a:schemeClr val="bg1"/>
                </a:solidFill>
                <a:latin typeface="+mj-lt"/>
              </a:rPr>
              <a:t>Establish an Ad Hoc Work Group on URM staff recruitment and retention that will run in parallel to the Executive Council’s Ad Hoc Work Group  </a:t>
            </a:r>
            <a:endParaRPr lang="en-US" sz="1800" b="1" dirty="0">
              <a:solidFill>
                <a:schemeClr val="bg1"/>
              </a:solidFill>
              <a:latin typeface="+mj-lt"/>
            </a:endParaRPr>
          </a:p>
        </p:txBody>
      </p:sp>
      <p:sp>
        <p:nvSpPr>
          <p:cNvPr id="11" name="Rectangle 10"/>
          <p:cNvSpPr/>
          <p:nvPr/>
        </p:nvSpPr>
        <p:spPr>
          <a:xfrm>
            <a:off x="251359" y="1439942"/>
            <a:ext cx="8587839" cy="2985433"/>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3200" b="1" dirty="0" smtClean="0">
                <a:solidFill>
                  <a:srgbClr val="FF0000"/>
                </a:solidFill>
                <a:latin typeface="+mj-lt"/>
                <a:cs typeface="Calibri"/>
              </a:rPr>
              <a:t>Existing &amp; Potential New Resources</a:t>
            </a:r>
          </a:p>
          <a:p>
            <a:pPr marL="457200" lvl="0" indent="-457200">
              <a:buFont typeface="Arial" panose="020B0604020202020204" pitchFamily="34" charset="0"/>
              <a:buChar char="•"/>
            </a:pPr>
            <a:r>
              <a:rPr lang="en-US" sz="3200" b="1" dirty="0" smtClean="0">
                <a:solidFill>
                  <a:schemeClr val="tx2"/>
                </a:solidFill>
              </a:rPr>
              <a:t>Talent team has the required people resources to accomplish the URM goals for UMMS staff</a:t>
            </a:r>
          </a:p>
          <a:p>
            <a:pPr lvl="0"/>
            <a:endParaRPr lang="en-US" sz="3200" b="1" dirty="0" smtClean="0">
              <a:solidFill>
                <a:schemeClr val="tx2"/>
              </a:solidFill>
            </a:endParaRPr>
          </a:p>
          <a:p>
            <a:pPr marL="457200" lvl="0" indent="-457200">
              <a:buFont typeface="Arial" panose="020B0604020202020204" pitchFamily="34" charset="0"/>
              <a:buChar char="•"/>
            </a:pPr>
            <a:r>
              <a:rPr lang="en-US" sz="3200" b="1" dirty="0" smtClean="0">
                <a:solidFill>
                  <a:schemeClr val="tx2"/>
                </a:solidFill>
              </a:rPr>
              <a:t>Additional resources needed</a:t>
            </a:r>
          </a:p>
          <a:p>
            <a:pPr marL="914400" lvl="1" indent="-457200">
              <a:buFont typeface="Arial" panose="020B0604020202020204" pitchFamily="34" charset="0"/>
              <a:buChar char="•"/>
            </a:pPr>
            <a:r>
              <a:rPr lang="en-US" sz="2800" b="1" dirty="0" smtClean="0">
                <a:solidFill>
                  <a:schemeClr val="tx2"/>
                </a:solidFill>
              </a:rPr>
              <a:t>Funding to attend niche job and career fairs</a:t>
            </a:r>
            <a:r>
              <a:rPr lang="en-US" sz="2800" b="1" dirty="0">
                <a:solidFill>
                  <a:schemeClr val="tx2"/>
                </a:solidFill>
              </a:rPr>
              <a:t>	</a:t>
            </a:r>
          </a:p>
        </p:txBody>
      </p:sp>
    </p:spTree>
    <p:extLst>
      <p:ext uri="{BB962C8B-B14F-4D97-AF65-F5344CB8AC3E}">
        <p14:creationId xmlns:p14="http://schemas.microsoft.com/office/powerpoint/2010/main" val="5460275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3299" y="1123950"/>
            <a:ext cx="8779382" cy="990600"/>
          </a:xfrm>
          <a:prstGeom prst="rect">
            <a:avLst/>
          </a:prstGeom>
          <a:effectLst>
            <a:outerShdw blurRad="40000" dist="23000" dir="5400000" rotWithShape="0">
              <a:srgbClr val="000000">
                <a:alpha val="35000"/>
              </a:srgbClr>
            </a:outerShdw>
            <a:softEdge rad="12700"/>
          </a:effectLst>
        </p:spPr>
        <p:style>
          <a:lnRef idx="0">
            <a:schemeClr val="accent1"/>
          </a:lnRef>
          <a:fillRef idx="1003">
            <a:schemeClr val="dk2"/>
          </a:fillRef>
          <a:effectRef idx="3">
            <a:schemeClr val="accent1"/>
          </a:effectRef>
          <a:fontRef idx="minor">
            <a:schemeClr val="lt1"/>
          </a:fontRef>
        </p:style>
        <p:txBody>
          <a:bodyPr anchor="ctr" anchorCtr="0"/>
          <a:lstStyle/>
          <a:p>
            <a:pPr algn="ctr">
              <a:defRPr/>
            </a:pPr>
            <a:r>
              <a:rPr lang="en-US" sz="4400" b="1" dirty="0" smtClean="0">
                <a:solidFill>
                  <a:schemeClr val="bg1"/>
                </a:solidFill>
                <a:latin typeface="+mj-lt"/>
                <a:ea typeface="+mj-ea"/>
                <a:cs typeface="+mj-cs"/>
              </a:rPr>
              <a:t>Concluding Remarks / Next Steps</a:t>
            </a:r>
          </a:p>
        </p:txBody>
      </p:sp>
    </p:spTree>
    <p:extLst>
      <p:ext uri="{BB962C8B-B14F-4D97-AF65-F5344CB8AC3E}">
        <p14:creationId xmlns:p14="http://schemas.microsoft.com/office/powerpoint/2010/main" val="20267688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209550"/>
            <a:ext cx="9144000" cy="985838"/>
          </a:xfrm>
        </p:spPr>
        <p:txBody>
          <a:bodyPr>
            <a:noAutofit/>
          </a:bodyPr>
          <a:lstStyle/>
          <a:p>
            <a:pPr algn="ctr"/>
            <a:r>
              <a:rPr lang="en-US" sz="4400" b="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UMMS Diversity Summit II</a:t>
            </a:r>
            <a:r>
              <a:rPr lang="en-US" sz="4400" b="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
            </a:r>
            <a:br>
              <a:rPr lang="en-US" sz="4400" b="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br>
            <a: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Implementing the Recommendations of the Executive Council’s </a:t>
            </a:r>
            <a:b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br>
            <a:r>
              <a:rPr lang="en-US" sz="2000" b="1" i="1" dirty="0" smtClean="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Ad </a:t>
            </a:r>
            <a:r>
              <a:rPr lang="en-US" sz="2000" b="1" i="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rPr>
              <a:t>Hoc Workgroup on Underrepresented Minorities in Academic Health Sciences </a:t>
            </a:r>
            <a:endParaRPr lang="en-US" sz="1600" b="1" i="1" dirty="0">
              <a:ln>
                <a:solidFill>
                  <a:schemeClr val="bg1"/>
                </a:solidFill>
              </a:ln>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ndParaRPr>
          </a:p>
        </p:txBody>
      </p:sp>
      <p:sp>
        <p:nvSpPr>
          <p:cNvPr id="6" name="TextBox 5"/>
          <p:cNvSpPr txBox="1"/>
          <p:nvPr/>
        </p:nvSpPr>
        <p:spPr>
          <a:xfrm>
            <a:off x="0" y="1428750"/>
            <a:ext cx="9144000" cy="1846659"/>
          </a:xfrm>
          <a:prstGeom prst="rect">
            <a:avLst/>
          </a:prstGeom>
          <a:noFill/>
          <a:ln>
            <a:noFill/>
          </a:ln>
        </p:spPr>
        <p:txBody>
          <a:bodyPr wrap="square" rtlCol="0">
            <a:spAutoFit/>
          </a:bodyPr>
          <a:lstStyle/>
          <a:p>
            <a:pPr algn="ctr">
              <a:lnSpc>
                <a:spcPct val="150000"/>
              </a:lnSpc>
            </a:pPr>
            <a:r>
              <a:rPr lang="en-US" sz="4000" b="1" dirty="0" smtClean="0">
                <a:ln w="10541" cmpd="sng">
                  <a:solidFill>
                    <a:prstClr val="white"/>
                  </a:solidFill>
                  <a:prstDash val="solid"/>
                </a:ln>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50000" t="50000" r="50000" b="50000"/>
                  </a:path>
                  <a:tileRect/>
                </a:gradFill>
                <a:latin typeface="Calibri"/>
              </a:rPr>
              <a:t>THANK YOU</a:t>
            </a:r>
            <a:endParaRPr lang="en-US" sz="4000" b="1" dirty="0">
              <a:ln w="10541" cmpd="sng">
                <a:solidFill>
                  <a:prstClr val="white"/>
                </a:solidFill>
                <a:prstDash val="solid"/>
              </a:ln>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50000" t="50000" r="50000" b="50000"/>
                </a:path>
                <a:tileRect/>
              </a:gradFill>
              <a:latin typeface="Calibri"/>
            </a:endParaRPr>
          </a:p>
          <a:p>
            <a:pPr algn="ctr">
              <a:lnSpc>
                <a:spcPct val="150000"/>
              </a:lnSpc>
            </a:pPr>
            <a:r>
              <a:rPr lang="en-US" sz="3600" dirty="0" smtClean="0">
                <a:ln w="10541" cmpd="sng">
                  <a:noFill/>
                  <a:prstDash val="solid"/>
                </a:ln>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50000" t="50000" r="50000" b="50000"/>
                  </a:path>
                  <a:tileRect/>
                </a:gradFill>
                <a:latin typeface="Calibri"/>
              </a:rPr>
              <a:t>2</a:t>
            </a:r>
            <a:r>
              <a:rPr lang="en-US" sz="3600" baseline="30000" dirty="0" smtClean="0">
                <a:ln w="10541" cmpd="sng">
                  <a:noFill/>
                  <a:prstDash val="solid"/>
                </a:ln>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50000" t="50000" r="50000" b="50000"/>
                  </a:path>
                  <a:tileRect/>
                </a:gradFill>
                <a:latin typeface="Calibri"/>
              </a:rPr>
              <a:t>nd</a:t>
            </a:r>
            <a:r>
              <a:rPr lang="en-US" sz="3600" dirty="0" smtClean="0">
                <a:ln w="10541" cmpd="sng">
                  <a:noFill/>
                  <a:prstDash val="solid"/>
                </a:ln>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50000" t="50000" r="50000" b="50000"/>
                  </a:path>
                  <a:tileRect/>
                </a:gradFill>
                <a:latin typeface="Calibri"/>
              </a:rPr>
              <a:t> Meeting | 11-02-16 | ASC CUBE</a:t>
            </a:r>
          </a:p>
        </p:txBody>
      </p:sp>
    </p:spTree>
    <p:extLst>
      <p:ext uri="{BB962C8B-B14F-4D97-AF65-F5344CB8AC3E}">
        <p14:creationId xmlns:p14="http://schemas.microsoft.com/office/powerpoint/2010/main" val="35134312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mj-lt"/>
                <a:ea typeface="+mj-ea"/>
                <a:cs typeface="+mj-cs"/>
              </a:rPr>
              <a:t>Recommendation # 1</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mj-lt"/>
              <a:ea typeface="+mj-ea"/>
              <a:cs typeface="+mj-cs"/>
            </a:endParaRPr>
          </a:p>
        </p:txBody>
      </p:sp>
      <p:sp>
        <p:nvSpPr>
          <p:cNvPr id="7" name="Rectangle 6"/>
          <p:cNvSpPr/>
          <p:nvPr/>
        </p:nvSpPr>
        <p:spPr>
          <a:xfrm>
            <a:off x="828675" y="590550"/>
            <a:ext cx="7486650" cy="923330"/>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algn="ctr"/>
            <a:r>
              <a:rPr lang="en-US" sz="1800" b="1" i="1" dirty="0" smtClean="0">
                <a:solidFill>
                  <a:schemeClr val="bg1"/>
                </a:solidFill>
                <a:latin typeface="+mj-lt"/>
              </a:rPr>
              <a:t>Enhance </a:t>
            </a:r>
            <a:r>
              <a:rPr lang="en-US" sz="1800" b="1" i="1" dirty="0">
                <a:solidFill>
                  <a:schemeClr val="bg1"/>
                </a:solidFill>
                <a:latin typeface="+mj-lt"/>
              </a:rPr>
              <a:t>institutional capacity for creating an inclusive culture through shared direction for our approach, accurate presentations of our current state, and collective understanding of conceptual </a:t>
            </a:r>
            <a:r>
              <a:rPr lang="en-US" sz="1800" b="1" i="1" dirty="0" smtClean="0">
                <a:solidFill>
                  <a:schemeClr val="bg1"/>
                </a:solidFill>
                <a:latin typeface="+mj-lt"/>
              </a:rPr>
              <a:t>frameworks.</a:t>
            </a:r>
            <a:endParaRPr lang="en-US" sz="1800" b="1" i="1" dirty="0">
              <a:solidFill>
                <a:schemeClr val="bg1"/>
              </a:solidFill>
              <a:latin typeface="+mj-lt"/>
            </a:endParaRPr>
          </a:p>
        </p:txBody>
      </p:sp>
      <p:sp>
        <p:nvSpPr>
          <p:cNvPr id="12" name="Rectangle 11"/>
          <p:cNvSpPr/>
          <p:nvPr/>
        </p:nvSpPr>
        <p:spPr>
          <a:xfrm>
            <a:off x="333375" y="1581150"/>
            <a:ext cx="8477250" cy="2893100"/>
          </a:xfrm>
          <a:prstGeom prst="rect">
            <a:avLst/>
          </a:prstGeom>
          <a:ln>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lt1"/>
          </a:fillRef>
          <a:effectRef idx="0">
            <a:scrgbClr r="0" g="0" b="0"/>
          </a:effectRef>
          <a:fontRef idx="major"/>
        </p:style>
        <p:txBody>
          <a:bodyPr wrap="square">
            <a:spAutoFit/>
          </a:bodyPr>
          <a:lstStyle/>
          <a:p>
            <a:endParaRPr lang="en-US" sz="1400" b="1" dirty="0">
              <a:solidFill>
                <a:schemeClr val="tx2"/>
              </a:solidFill>
            </a:endParaRPr>
          </a:p>
          <a:p>
            <a:pPr marL="228600" indent="-228600">
              <a:buFont typeface="+mj-lt"/>
              <a:buAutoNum type="alphaLcParenR"/>
            </a:pPr>
            <a:r>
              <a:rPr lang="en-US" sz="1400" b="1" dirty="0">
                <a:solidFill>
                  <a:schemeClr val="tx2"/>
                </a:solidFill>
              </a:rPr>
              <a:t>Leverage leadership support to move forward cultural competence education for faculty and students aligned with our mission.</a:t>
            </a:r>
          </a:p>
          <a:p>
            <a:pPr marL="228600" indent="-228600">
              <a:buFont typeface="+mj-lt"/>
              <a:buAutoNum type="alphaLcParenR"/>
            </a:pPr>
            <a:r>
              <a:rPr lang="en-US" sz="1400" b="1" dirty="0">
                <a:solidFill>
                  <a:schemeClr val="tx2"/>
                </a:solidFill>
              </a:rPr>
              <a:t>Continue educational sessions, rooted in a scientific approach, for faculty, staff and students on unconscious bias, stereotype threat, microaggressions and microinequities with integrated goals, objectives, and metrics. Include some of these sessions as a mandatory part of on-boarding </a:t>
            </a:r>
            <a:r>
              <a:rPr lang="en-US" sz="1400" b="1" dirty="0" smtClean="0">
                <a:solidFill>
                  <a:schemeClr val="tx2"/>
                </a:solidFill>
              </a:rPr>
              <a:t>training.</a:t>
            </a:r>
            <a:endParaRPr lang="en-US" sz="1400" b="1" dirty="0">
              <a:solidFill>
                <a:schemeClr val="tx2"/>
              </a:solidFill>
            </a:endParaRPr>
          </a:p>
          <a:p>
            <a:pPr marL="228600" indent="-228600">
              <a:buFont typeface="+mj-lt"/>
              <a:buAutoNum type="alphaLcParenR"/>
            </a:pPr>
            <a:r>
              <a:rPr lang="en-US" sz="1400" b="1" dirty="0">
                <a:solidFill>
                  <a:schemeClr val="tx2"/>
                </a:solidFill>
              </a:rPr>
              <a:t>Encourage/train supervisors on how to include discussions of the diversity efforts sections of annual performance evaluations.    </a:t>
            </a:r>
          </a:p>
          <a:p>
            <a:pPr marL="228600" indent="-228600">
              <a:buFont typeface="+mj-lt"/>
              <a:buAutoNum type="alphaLcParenR"/>
            </a:pPr>
            <a:r>
              <a:rPr lang="en-US" sz="1400" b="1" dirty="0">
                <a:solidFill>
                  <a:schemeClr val="tx2"/>
                </a:solidFill>
              </a:rPr>
              <a:t>Mandate leadership development for learning community mentors on best practices and current trends in diversity in medical education.</a:t>
            </a:r>
          </a:p>
          <a:p>
            <a:pPr marL="228600" indent="-228600">
              <a:buFont typeface="+mj-lt"/>
              <a:buAutoNum type="alphaLcParenR"/>
            </a:pPr>
            <a:r>
              <a:rPr lang="en-US" sz="1400" b="1" dirty="0">
                <a:solidFill>
                  <a:schemeClr val="tx2"/>
                </a:solidFill>
              </a:rPr>
              <a:t>Create and maintain </a:t>
            </a:r>
            <a:r>
              <a:rPr lang="en-US" sz="1400" b="1" dirty="0" smtClean="0">
                <a:solidFill>
                  <a:schemeClr val="tx2"/>
                </a:solidFill>
              </a:rPr>
              <a:t>an updated </a:t>
            </a:r>
            <a:r>
              <a:rPr lang="en-US" sz="1400" b="1" dirty="0">
                <a:solidFill>
                  <a:schemeClr val="tx2"/>
                </a:solidFill>
              </a:rPr>
              <a:t>data bank of  our current faculty and student profiles and some of their relationships  (e.g., ratio of URM faculty to overall students population; ratio of URM student profile to physician workforce</a:t>
            </a:r>
            <a:r>
              <a:rPr lang="en-US" sz="1400" b="1" dirty="0" smtClean="0">
                <a:solidFill>
                  <a:schemeClr val="tx2"/>
                </a:solidFill>
              </a:rPr>
              <a:t>).</a:t>
            </a:r>
            <a:r>
              <a:rPr lang="en-US" sz="1400" b="1" dirty="0" smtClean="0">
                <a:solidFill>
                  <a:schemeClr val="bg1"/>
                </a:solidFill>
              </a:rPr>
              <a:t>data </a:t>
            </a:r>
            <a:r>
              <a:rPr lang="en-US" sz="1400" b="1" dirty="0">
                <a:solidFill>
                  <a:schemeClr val="bg1"/>
                </a:solidFill>
              </a:rPr>
              <a:t>bank of  our current faculty and student profiles and some of their relationships  </a:t>
            </a:r>
          </a:p>
        </p:txBody>
      </p:sp>
    </p:spTree>
    <p:extLst>
      <p:ext uri="{BB962C8B-B14F-4D97-AF65-F5344CB8AC3E}">
        <p14:creationId xmlns:p14="http://schemas.microsoft.com/office/powerpoint/2010/main" val="299144433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1a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584775"/>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a:pPr>
            <a:r>
              <a:rPr lang="en-US" sz="1600" b="1" dirty="0" smtClean="0">
                <a:solidFill>
                  <a:schemeClr val="bg1"/>
                </a:solidFill>
                <a:latin typeface="Calibri"/>
                <a:cs typeface="Calibri"/>
              </a:rPr>
              <a:t>Leverage </a:t>
            </a:r>
            <a:r>
              <a:rPr lang="en-US" sz="1600" b="1" dirty="0">
                <a:solidFill>
                  <a:schemeClr val="bg1"/>
                </a:solidFill>
                <a:latin typeface="Calibri"/>
                <a:cs typeface="Calibri"/>
              </a:rPr>
              <a:t>leadership support to move forward cultural competence education for faculty and students aligned with our mission</a:t>
            </a:r>
            <a:r>
              <a:rPr lang="en-US" sz="1600" b="1" dirty="0" smtClean="0">
                <a:solidFill>
                  <a:schemeClr val="bg1"/>
                </a:solidFill>
                <a:latin typeface="Calibri"/>
                <a:cs typeface="Calibri"/>
              </a:rPr>
              <a:t>.</a:t>
            </a:r>
            <a:endParaRPr lang="en-US" sz="1600" b="1" dirty="0">
              <a:solidFill>
                <a:schemeClr val="bg1"/>
              </a:solidFill>
              <a:latin typeface="Calibri"/>
              <a:cs typeface="Calibri"/>
            </a:endParaRPr>
          </a:p>
        </p:txBody>
      </p:sp>
      <p:sp>
        <p:nvSpPr>
          <p:cNvPr id="6" name="Rectangle 5"/>
          <p:cNvSpPr/>
          <p:nvPr/>
        </p:nvSpPr>
        <p:spPr>
          <a:xfrm>
            <a:off x="457200" y="1352550"/>
            <a:ext cx="8229600" cy="292387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b="1" dirty="0" smtClean="0">
                <a:solidFill>
                  <a:srgbClr val="FF0000"/>
                </a:solidFill>
                <a:latin typeface="+mj-lt"/>
                <a:cs typeface="Calibri"/>
              </a:rPr>
              <a:t>Current State</a:t>
            </a:r>
          </a:p>
          <a:p>
            <a:pPr marL="342900" indent="-173038">
              <a:spcAft>
                <a:spcPts val="1200"/>
              </a:spcAft>
              <a:buFont typeface="Arial" panose="020B0604020202020204" pitchFamily="34" charset="0"/>
              <a:buChar char="•"/>
            </a:pPr>
            <a:r>
              <a:rPr lang="en-US" sz="2000" b="1" dirty="0" smtClean="0">
                <a:solidFill>
                  <a:schemeClr val="tx2"/>
                </a:solidFill>
                <a:latin typeface="+mj-lt"/>
              </a:rPr>
              <a:t>Students  in all three schools receive training on Cultural Competence.</a:t>
            </a:r>
          </a:p>
          <a:p>
            <a:pPr marL="342900" indent="-173038">
              <a:spcAft>
                <a:spcPts val="1200"/>
              </a:spcAft>
              <a:buFont typeface="Arial" panose="020B0604020202020204" pitchFamily="34" charset="0"/>
              <a:buChar char="•"/>
            </a:pPr>
            <a:r>
              <a:rPr lang="en-US" sz="2000" b="1" dirty="0" smtClean="0">
                <a:solidFill>
                  <a:schemeClr val="tx2"/>
                </a:solidFill>
                <a:latin typeface="+mj-lt"/>
              </a:rPr>
              <a:t>Presentations have been conducted by DIO on Cultural Competence in multiple venues: Faculty Council</a:t>
            </a:r>
            <a:r>
              <a:rPr lang="en-US" sz="2000" b="1" dirty="0">
                <a:solidFill>
                  <a:schemeClr val="tx2"/>
                </a:solidFill>
                <a:latin typeface="+mj-lt"/>
              </a:rPr>
              <a:t>, </a:t>
            </a:r>
            <a:r>
              <a:rPr lang="en-US" sz="2000" b="1" dirty="0" smtClean="0">
                <a:solidFill>
                  <a:schemeClr val="tx2"/>
                </a:solidFill>
                <a:latin typeface="+mj-lt"/>
              </a:rPr>
              <a:t>UMMHC leaders, and the </a:t>
            </a:r>
            <a:r>
              <a:rPr lang="en-US" sz="2000" b="1" dirty="0">
                <a:solidFill>
                  <a:schemeClr val="tx2"/>
                </a:solidFill>
                <a:latin typeface="+mj-lt"/>
              </a:rPr>
              <a:t>Education </a:t>
            </a:r>
            <a:r>
              <a:rPr lang="en-US" sz="2000" b="1" dirty="0" smtClean="0">
                <a:solidFill>
                  <a:schemeClr val="tx2"/>
                </a:solidFill>
                <a:latin typeface="+mj-lt"/>
              </a:rPr>
              <a:t>Retreat.</a:t>
            </a:r>
            <a:endParaRPr lang="en-US" sz="2000" b="1" dirty="0">
              <a:solidFill>
                <a:schemeClr val="tx2"/>
              </a:solidFill>
              <a:latin typeface="+mj-lt"/>
              <a:cs typeface="Calibri"/>
            </a:endParaRPr>
          </a:p>
          <a:p>
            <a:pPr marL="342900" indent="-173038">
              <a:spcAft>
                <a:spcPts val="1200"/>
              </a:spcAft>
              <a:buFont typeface="Arial" panose="020B0604020202020204" pitchFamily="34" charset="0"/>
              <a:buChar char="•"/>
            </a:pPr>
            <a:r>
              <a:rPr lang="en-US" sz="2000" b="1" dirty="0" smtClean="0">
                <a:solidFill>
                  <a:schemeClr val="tx2"/>
                </a:solidFill>
                <a:latin typeface="+mj-lt"/>
              </a:rPr>
              <a:t>Faculty lack knowledge and skills in Cultural Competence compared to what is being taught to students;  faculty need to know how to lead and facilitate discussions of Cultural Competence.</a:t>
            </a:r>
          </a:p>
        </p:txBody>
      </p:sp>
    </p:spTree>
    <p:extLst>
      <p:ext uri="{BB962C8B-B14F-4D97-AF65-F5344CB8AC3E}">
        <p14:creationId xmlns:p14="http://schemas.microsoft.com/office/powerpoint/2010/main" val="33795444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9050"/>
            <a:ext cx="9144000" cy="895350"/>
          </a:xfrm>
          <a:prstGeom prst="rect">
            <a:avLst/>
          </a:prstGeom>
        </p:spPr>
        <p:txBody>
          <a:bodyPr/>
          <a:lstStyle/>
          <a:p>
            <a:pPr algn="ctr">
              <a:defRPr/>
            </a:pPr>
            <a:r>
              <a:rPr lang="en-US" sz="36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atin typeface="Calibri"/>
                <a:ea typeface="+mj-ea"/>
                <a:cs typeface="Calibri"/>
              </a:rPr>
              <a:t>Recommendation # 1a Report-Out</a:t>
            </a:r>
            <a:endParaRPr lang="en-US" sz="2800" b="1" i="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effectLst/>
              <a:latin typeface="Calibri"/>
              <a:ea typeface="+mj-ea"/>
              <a:cs typeface="Calibri"/>
            </a:endParaRPr>
          </a:p>
        </p:txBody>
      </p:sp>
      <p:sp>
        <p:nvSpPr>
          <p:cNvPr id="7" name="Rectangle 6"/>
          <p:cNvSpPr/>
          <p:nvPr/>
        </p:nvSpPr>
        <p:spPr>
          <a:xfrm>
            <a:off x="457200" y="666750"/>
            <a:ext cx="8229600" cy="584775"/>
          </a:xfrm>
          <a:prstGeom prst="rect">
            <a:avLst/>
          </a:prstGeom>
          <a:ln>
            <a:solidFill>
              <a:schemeClr val="bg1"/>
            </a:solidFill>
          </a:ln>
          <a:effectLst>
            <a:outerShdw blurRad="40000" dist="23000" dir="5400000" rotWithShape="0">
              <a:srgbClr val="000000">
                <a:alpha val="35000"/>
              </a:srgbClr>
            </a:outerShdw>
          </a:effectLst>
        </p:spPr>
        <p:style>
          <a:lnRef idx="1">
            <a:schemeClr val="accent1"/>
          </a:lnRef>
          <a:fillRef idx="1003">
            <a:schemeClr val="dk2"/>
          </a:fillRef>
          <a:effectRef idx="2">
            <a:schemeClr val="accent1"/>
          </a:effectRef>
          <a:fontRef idx="minor">
            <a:schemeClr val="lt1"/>
          </a:fontRef>
        </p:style>
        <p:txBody>
          <a:bodyPr wrap="square">
            <a:spAutoFit/>
          </a:bodyPr>
          <a:lstStyle/>
          <a:p>
            <a:pPr marL="228600" indent="-228600">
              <a:buFont typeface="+mj-lt"/>
              <a:buAutoNum type="alphaLcParenR"/>
            </a:pPr>
            <a:r>
              <a:rPr lang="en-US" sz="1600" b="1" dirty="0" smtClean="0">
                <a:solidFill>
                  <a:schemeClr val="bg1"/>
                </a:solidFill>
                <a:latin typeface="Calibri"/>
                <a:cs typeface="Calibri"/>
              </a:rPr>
              <a:t>Leverage </a:t>
            </a:r>
            <a:r>
              <a:rPr lang="en-US" sz="1600" b="1" dirty="0">
                <a:solidFill>
                  <a:schemeClr val="bg1"/>
                </a:solidFill>
                <a:latin typeface="Calibri"/>
                <a:cs typeface="Calibri"/>
              </a:rPr>
              <a:t>leadership support to move forward cultural competence education for faculty and students aligned with our mission</a:t>
            </a:r>
            <a:r>
              <a:rPr lang="en-US" sz="1600" b="1" dirty="0" smtClean="0">
                <a:solidFill>
                  <a:schemeClr val="bg1"/>
                </a:solidFill>
                <a:latin typeface="Calibri"/>
                <a:cs typeface="Calibri"/>
              </a:rPr>
              <a:t>.</a:t>
            </a:r>
            <a:endParaRPr lang="en-US" sz="1600" b="1" dirty="0">
              <a:solidFill>
                <a:schemeClr val="bg1"/>
              </a:solidFill>
              <a:latin typeface="Calibri"/>
              <a:cs typeface="Calibri"/>
            </a:endParaRPr>
          </a:p>
        </p:txBody>
      </p:sp>
      <p:sp>
        <p:nvSpPr>
          <p:cNvPr id="6" name="Rectangle 5"/>
          <p:cNvSpPr/>
          <p:nvPr/>
        </p:nvSpPr>
        <p:spPr>
          <a:xfrm>
            <a:off x="457200" y="1352550"/>
            <a:ext cx="8229600" cy="2923877"/>
          </a:xfrm>
          <a:prstGeom prst="rect">
            <a:avLst/>
          </a:prstGeom>
          <a:ln/>
        </p:spPr>
        <p:style>
          <a:lnRef idx="1">
            <a:schemeClr val="accent1"/>
          </a:lnRef>
          <a:fillRef idx="1001">
            <a:schemeClr val="lt1"/>
          </a:fillRef>
          <a:effectRef idx="1">
            <a:schemeClr val="accent1"/>
          </a:effectRef>
          <a:fontRef idx="minor">
            <a:schemeClr val="dk1"/>
          </a:fontRef>
        </p:style>
        <p:txBody>
          <a:bodyPr wrap="square">
            <a:spAutoFit/>
          </a:bodyPr>
          <a:lstStyle/>
          <a:p>
            <a:r>
              <a:rPr lang="en-US" sz="2000" b="1" dirty="0" smtClean="0">
                <a:solidFill>
                  <a:srgbClr val="FF0000"/>
                </a:solidFill>
                <a:latin typeface="+mj-lt"/>
                <a:cs typeface="Calibri"/>
              </a:rPr>
              <a:t>Desired State</a:t>
            </a:r>
          </a:p>
          <a:p>
            <a:pPr marL="342900" indent="-173038">
              <a:spcAft>
                <a:spcPts val="1200"/>
              </a:spcAft>
              <a:buFont typeface="Arial" panose="020B0604020202020204" pitchFamily="34" charset="0"/>
              <a:buChar char="•"/>
            </a:pPr>
            <a:r>
              <a:rPr lang="en-US" sz="1800" b="1" dirty="0" smtClean="0">
                <a:solidFill>
                  <a:schemeClr val="tx2"/>
                </a:solidFill>
                <a:latin typeface="+mj-lt"/>
              </a:rPr>
              <a:t>All UMMS faculty, students, trainees, and staff will have a common understanding of Cultural Competence and unconscious bias, and the skills, knowledge and behaviors to establish and sustain an inclusive culture.</a:t>
            </a:r>
          </a:p>
          <a:p>
            <a:pPr marL="342900" indent="-173038">
              <a:spcAft>
                <a:spcPts val="1200"/>
              </a:spcAft>
              <a:buFont typeface="Arial" panose="020B0604020202020204" pitchFamily="34" charset="0"/>
              <a:buChar char="•"/>
            </a:pPr>
            <a:r>
              <a:rPr lang="en-US" sz="1800" b="1" dirty="0" smtClean="0">
                <a:solidFill>
                  <a:schemeClr val="tx2"/>
                </a:solidFill>
                <a:latin typeface="+mj-lt"/>
              </a:rPr>
              <a:t>This will require </a:t>
            </a:r>
            <a:r>
              <a:rPr lang="en-US" sz="1800" b="1" i="1" dirty="0" smtClean="0">
                <a:solidFill>
                  <a:schemeClr val="tx2"/>
                </a:solidFill>
                <a:latin typeface="+mj-lt"/>
              </a:rPr>
              <a:t>alignment</a:t>
            </a:r>
            <a:r>
              <a:rPr lang="en-US" sz="1800" b="1" dirty="0" smtClean="0">
                <a:solidFill>
                  <a:schemeClr val="tx2"/>
                </a:solidFill>
                <a:latin typeface="+mj-lt"/>
              </a:rPr>
              <a:t> of faculty education and student education in cultural competence and unconscious bias. </a:t>
            </a:r>
          </a:p>
          <a:p>
            <a:pPr marL="342900" indent="-173038">
              <a:spcAft>
                <a:spcPts val="1200"/>
              </a:spcAft>
              <a:buFont typeface="Arial" panose="020B0604020202020204" pitchFamily="34" charset="0"/>
              <a:buChar char="•"/>
            </a:pPr>
            <a:r>
              <a:rPr lang="en-US" sz="1800" b="1" dirty="0" smtClean="0">
                <a:solidFill>
                  <a:schemeClr val="tx2"/>
                </a:solidFill>
                <a:latin typeface="+mj-lt"/>
              </a:rPr>
              <a:t>Development and implementation of a campus-wide comprehensive educational program in Cultural Competence and unconscious bias for faculty and students is a necessary step to achieve this desired state.</a:t>
            </a:r>
          </a:p>
        </p:txBody>
      </p:sp>
    </p:spTree>
    <p:extLst>
      <p:ext uri="{BB962C8B-B14F-4D97-AF65-F5344CB8AC3E}">
        <p14:creationId xmlns:p14="http://schemas.microsoft.com/office/powerpoint/2010/main" val="334672137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MASS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UMASS_Presentation_Template</Template>
  <TotalTime>74052</TotalTime>
  <Words>6087</Words>
  <Application>Microsoft Office PowerPoint</Application>
  <PresentationFormat>On-screen Show (16:9)</PresentationFormat>
  <Paragraphs>597</Paragraphs>
  <Slides>67</Slides>
  <Notes>8</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UMASS_Presentation_Template</vt:lpstr>
      <vt:lpstr>Office Theme</vt:lpstr>
      <vt:lpstr>1_Office Theme</vt:lpstr>
      <vt:lpstr>UMMS Diversity Summit II Implementing the Recommendations of the Executive Council’s  Ad Hoc Workgroup on Underrepresented Minorities in Academic Health Sciences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 # 6 Report-Out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UMMS Diversity Summit II Implementing the Recommendations of the Executive Council’s  Ad Hoc Workgroup on Underrepresented Minorities in Academic Health Sciences </vt:lpstr>
    </vt:vector>
  </TitlesOfParts>
  <Company>Umass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umass</dc:creator>
  <cp:lastModifiedBy>Brown, Holly</cp:lastModifiedBy>
  <cp:revision>2419</cp:revision>
  <cp:lastPrinted>2016-11-01T21:43:00Z</cp:lastPrinted>
  <dcterms:created xsi:type="dcterms:W3CDTF">2011-01-28T19:21:02Z</dcterms:created>
  <dcterms:modified xsi:type="dcterms:W3CDTF">2016-11-02T20:45:38Z</dcterms:modified>
</cp:coreProperties>
</file>