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9" r:id="rId4"/>
    <p:sldId id="260" r:id="rId5"/>
    <p:sldId id="258" r:id="rId6"/>
    <p:sldId id="274" r:id="rId7"/>
    <p:sldId id="280" r:id="rId8"/>
    <p:sldId id="273" r:id="rId9"/>
    <p:sldId id="262" r:id="rId10"/>
    <p:sldId id="261" r:id="rId11"/>
    <p:sldId id="263" r:id="rId12"/>
    <p:sldId id="264" r:id="rId13"/>
    <p:sldId id="281" r:id="rId14"/>
    <p:sldId id="266" r:id="rId15"/>
    <p:sldId id="275" r:id="rId16"/>
    <p:sldId id="276" r:id="rId17"/>
    <p:sldId id="271" r:id="rId18"/>
    <p:sldId id="277" r:id="rId19"/>
    <p:sldId id="278" r:id="rId20"/>
    <p:sldId id="26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72A83-8ACA-44D5-AEA8-6A5F62D3E526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424EF-4C66-46CC-827D-8FF4FE647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424EF-4C66-46CC-827D-8FF4FE647B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8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6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8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8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8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0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9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17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0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CE3E0-75A3-4AB1-B4E8-902FE8F339C5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55EC1-AA4B-4B53-B14F-D00842CBE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hyperlink" Target="mailto:Teresa.Sousa@umassmed.edu" TargetMode="External"/><Relationship Id="rId5" Type="http://schemas.openxmlformats.org/officeDocument/2006/relationships/hyperlink" Target="http://www.umassmed.edu/ccts/human-research/hrpp-qaqi/" TargetMode="External"/><Relationship Id="rId4" Type="http://schemas.openxmlformats.org/officeDocument/2006/relationships/hyperlink" Target="http://www.fda.gov/downloads/RegulatoryInformation/Guidances/UCM126553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Preparing for an FDA Clinical Investigator Inspection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56" y="1524000"/>
            <a:ext cx="4158343" cy="3880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9028" y="5404348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Terry Sousa, RN, MSN, CCRC, CIP</a:t>
            </a:r>
          </a:p>
          <a:p>
            <a:pPr algn="ctr"/>
            <a:r>
              <a:rPr lang="en-US" sz="2000" dirty="0" smtClean="0"/>
              <a:t>Manager, Quality Improvement</a:t>
            </a:r>
          </a:p>
          <a:p>
            <a:pPr algn="ctr"/>
            <a:r>
              <a:rPr lang="en-US" sz="2000" dirty="0" smtClean="0"/>
              <a:t>Office of Clinical Research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1"/>
    </mc:Choice>
    <mc:Fallback xmlns="">
      <p:transition spd="slow" advTm="2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Notify the appropriate parties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8571" y="1143000"/>
            <a:ext cx="6781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Contact IRB – complete an RNI on the </a:t>
            </a:r>
            <a:r>
              <a:rPr lang="en-US" sz="2400" dirty="0" err="1" smtClean="0"/>
              <a:t>eIRB</a:t>
            </a:r>
            <a:r>
              <a:rPr lang="en-US" sz="2400" dirty="0" smtClean="0"/>
              <a:t>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Call the Sponsor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Office of Clinical Research – contact Meg Johnson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Investigational Pharmacy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Institutional officials as appropriate</a:t>
            </a:r>
          </a:p>
          <a:p>
            <a:endParaRPr lang="en-US" dirty="0"/>
          </a:p>
        </p:txBody>
      </p:sp>
      <p:pic>
        <p:nvPicPr>
          <p:cNvPr id="1026" name="Picture 2" descr="H:\Preparing for FDA audit\Good news and bad new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3207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49"/>
    </mc:Choice>
    <mc:Fallback xmlns="">
      <p:transition spd="slow" advTm="39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FDA Arrives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89692"/>
            <a:ext cx="4367893" cy="2446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1430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Stay cool and calm</a:t>
            </a:r>
          </a:p>
          <a:p>
            <a:pPr algn="ctr"/>
            <a:r>
              <a:rPr lang="en-US" sz="2400" dirty="0" smtClean="0"/>
              <a:t>Be courteous and responsive to FDA personnel</a:t>
            </a:r>
          </a:p>
          <a:p>
            <a:pPr algn="ctr"/>
            <a:r>
              <a:rPr lang="en-US" sz="2400" dirty="0" smtClean="0"/>
              <a:t>First impressions mean everything, be professional!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2"/>
    </mc:Choice>
    <mc:Fallback xmlns="">
      <p:transition spd="slow" advTm="1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Beginning of the audit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716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Form 482 – Notification of Inspection (allows the field inspector the right to enter and inspect the clinical 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Inspector will show you his credentials. Ask for them if they are not provided.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248567"/>
            <a:ext cx="5398973" cy="21848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20"/>
    </mc:Choice>
    <mc:Fallback xmlns="">
      <p:transition spd="slow" advTm="1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During the Audit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429000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000" dirty="0"/>
              <a:t>Retrieve information as requested. Let them ask for what they need, offer no more.</a:t>
            </a:r>
          </a:p>
          <a:p>
            <a:pPr marL="285750" indent="-285750"/>
            <a:r>
              <a:rPr lang="en-US" sz="2000" dirty="0"/>
              <a:t>Have someone available on hand, but don’t hover</a:t>
            </a:r>
          </a:p>
          <a:p>
            <a:pPr marL="285750" indent="-285750"/>
            <a:r>
              <a:rPr lang="en-US" sz="2000" dirty="0"/>
              <a:t>Set them up in a quiet conference room or space</a:t>
            </a:r>
          </a:p>
          <a:p>
            <a:pPr marL="285750" indent="-285750"/>
            <a:r>
              <a:rPr lang="en-US" sz="2000" dirty="0"/>
              <a:t>Be prepared to provide a tour of the facility</a:t>
            </a:r>
          </a:p>
          <a:p>
            <a:pPr marL="285750" indent="-285750"/>
            <a:r>
              <a:rPr lang="en-US" sz="2000" dirty="0"/>
              <a:t>Realize the inspector may have done a Google search on study progress and clinicaltrials.gov registration</a:t>
            </a:r>
            <a:r>
              <a:rPr lang="en-US" sz="2000" dirty="0" smtClean="0"/>
              <a:t>.</a:t>
            </a:r>
          </a:p>
          <a:p>
            <a:pPr marL="285750" indent="-285750"/>
            <a:r>
              <a:rPr lang="en-US" sz="2000" dirty="0"/>
              <a:t>Take notes of what the inspector is auditing. If asked to make copies, make a copy for yourself</a:t>
            </a:r>
          </a:p>
          <a:p>
            <a:pPr marL="285750" indent="-285750"/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114800"/>
            <a:ext cx="2667000" cy="2667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0"/>
    </mc:Choice>
    <mc:Fallback xmlns="">
      <p:transition spd="slow" advTm="5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b="1" dirty="0" smtClean="0"/>
              <a:t>End of Each Day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23257" y="12954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</a:t>
            </a:r>
            <a:r>
              <a:rPr lang="en-US" sz="2000" dirty="0" smtClean="0"/>
              <a:t>ou may ask about the progress of the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Take this opportunity to ask questions or to clarify misunderstandings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Make sure everything is returned back to you on the final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14" y="2895600"/>
            <a:ext cx="5024286" cy="36936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2"/>
    </mc:Choice>
    <mc:Fallback xmlns="">
      <p:transition spd="slow" advTm="1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Inspection Conclusion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377077"/>
            <a:ext cx="708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Field Inspector conducts a closeout meeting with the clinical investigator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Field Inspector may issue a Form 483 Inspectional Observations, which sites significant deviation from the regulations.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Form 483 sites the inspector’s opinion and does not represent a final FDA determination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657600"/>
            <a:ext cx="4052348" cy="30236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1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7"/>
    </mc:Choice>
    <mc:Fallback xmlns="">
      <p:transition spd="slow" advTm="2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Common Deficiencies</a:t>
            </a:r>
            <a:br>
              <a:rPr lang="en-US" b="1" dirty="0" smtClean="0"/>
            </a:br>
            <a:r>
              <a:rPr lang="en-US" sz="3600" b="1" dirty="0" smtClean="0"/>
              <a:t>that may prompt a Form 483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Failure to follow the investigational plan/protocol</a:t>
            </a:r>
          </a:p>
          <a:p>
            <a:r>
              <a:rPr lang="en-US" dirty="0" smtClean="0"/>
              <a:t>Failure to maintain case histories</a:t>
            </a:r>
          </a:p>
          <a:p>
            <a:r>
              <a:rPr lang="en-US" dirty="0" smtClean="0"/>
              <a:t>Inadequate drug/device accountability</a:t>
            </a:r>
          </a:p>
          <a:p>
            <a:r>
              <a:rPr lang="en-US" dirty="0" smtClean="0"/>
              <a:t>Failure to obtain adequate informed consent</a:t>
            </a:r>
          </a:p>
          <a:p>
            <a:r>
              <a:rPr lang="en-US" dirty="0" smtClean="0"/>
              <a:t>Inadequate SAE reporting</a:t>
            </a:r>
          </a:p>
          <a:p>
            <a:r>
              <a:rPr lang="en-US" dirty="0" smtClean="0"/>
              <a:t>Failure to submit progress reports</a:t>
            </a:r>
          </a:p>
          <a:p>
            <a:r>
              <a:rPr lang="en-US" dirty="0" smtClean="0"/>
              <a:t>Failure to follow IRB approval requirements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0"/>
    </mc:Choice>
    <mc:Fallback xmlns="">
      <p:transition spd="slow" advTm="3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got a Form 483?!? Now what?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47798"/>
            <a:ext cx="4261172" cy="51720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4"/>
    </mc:Choice>
    <mc:Fallback xmlns="">
      <p:transition spd="slow" advTm="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Inspection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i="1" dirty="0" smtClean="0"/>
              <a:t>Take time with the inspector at the conclusion of the inspection to review the Form 483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Gain an understanding of observations noted and assure their accuracy</a:t>
            </a:r>
          </a:p>
          <a:p>
            <a:pPr lvl="1"/>
            <a:r>
              <a:rPr lang="en-US" dirty="0" smtClean="0"/>
              <a:t>Understand the broader message the agency is sending (</a:t>
            </a:r>
            <a:r>
              <a:rPr lang="en-US" dirty="0" err="1" smtClean="0"/>
              <a:t>ie</a:t>
            </a:r>
            <a:r>
              <a:rPr lang="en-US" dirty="0" smtClean="0"/>
              <a:t> is the investigator supervising the study appropriately?)</a:t>
            </a:r>
          </a:p>
          <a:p>
            <a:pPr lvl="1"/>
            <a:r>
              <a:rPr lang="en-US" dirty="0" smtClean="0"/>
              <a:t>Identify and discuss any errors in observations</a:t>
            </a:r>
          </a:p>
          <a:p>
            <a:pPr lvl="1"/>
            <a:r>
              <a:rPr lang="en-US" dirty="0" smtClean="0"/>
              <a:t>Ask questions! Don’t be defensive.</a:t>
            </a:r>
          </a:p>
          <a:p>
            <a:pPr lvl="1"/>
            <a:r>
              <a:rPr lang="en-US" dirty="0" smtClean="0"/>
              <a:t>Demonstrate awareness of applicable regulations</a:t>
            </a:r>
          </a:p>
          <a:p>
            <a:r>
              <a:rPr lang="en-US" i="1" dirty="0" smtClean="0"/>
              <a:t>Respond formally in writing </a:t>
            </a:r>
            <a:endParaRPr lang="en-US" dirty="0" smtClean="0"/>
          </a:p>
          <a:p>
            <a:pPr lvl="1"/>
            <a:r>
              <a:rPr lang="en-US" dirty="0" smtClean="0"/>
              <a:t>Not required, but FDA highly recommends and it demonstrates good practice</a:t>
            </a:r>
          </a:p>
          <a:p>
            <a:pPr lvl="1"/>
            <a:r>
              <a:rPr lang="en-US" dirty="0" smtClean="0"/>
              <a:t>Respond within 15 days or the agency does not have to consider the response in their decisions for subsequent actions</a:t>
            </a:r>
          </a:p>
          <a:p>
            <a:pPr lvl="1"/>
            <a:r>
              <a:rPr lang="en-US" dirty="0" smtClean="0"/>
              <a:t>If convincing information is provided regarding an observation, it may be deleted from the 483.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5"/>
    </mc:Choice>
    <mc:Fallback xmlns="">
      <p:transition spd="slow" advTm="47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Post Inspection Process (cont’d)</a:t>
            </a:r>
            <a:br>
              <a:rPr lang="en-US" dirty="0" smtClean="0"/>
            </a:br>
            <a:r>
              <a:rPr lang="en-US" sz="3100" dirty="0" smtClean="0"/>
              <a:t>Escalation of the findings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Upon returning to the FDA District Office, the inspection team writes an Establishment Inspection Report (EIR) which elaborates and expands on the inspection observations.</a:t>
            </a:r>
          </a:p>
          <a:p>
            <a:r>
              <a:rPr lang="en-US" sz="2400" dirty="0" smtClean="0"/>
              <a:t>The EIR is reviewed, and if the conditions it describes are serious enough in the minds of the reviewing officials, a Warning Letter may follow.</a:t>
            </a:r>
          </a:p>
          <a:p>
            <a:r>
              <a:rPr lang="en-US" sz="2400" dirty="0" smtClean="0"/>
              <a:t>A Warning Letter indicates that higher level FDA officials have reviewed the inspection findings and conclude serious violations may exist.</a:t>
            </a:r>
          </a:p>
          <a:p>
            <a:r>
              <a:rPr lang="en-US" sz="2400" dirty="0" smtClean="0"/>
              <a:t>A poorly written 483 response may increase the likelihood of a subsequent Warning Letter.</a:t>
            </a:r>
          </a:p>
          <a:p>
            <a:r>
              <a:rPr lang="en-US" sz="2400" dirty="0" smtClean="0"/>
              <a:t>Warning Letters are issued for significant violations that may lead to enforcement action if not promptly and adequately addressed.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6"/>
    </mc:Choice>
    <mc:Fallback xmlns="">
      <p:transition spd="slow" advTm="3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FDA called! We’re being audited!!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2943225" cy="441483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3"/>
    </mc:Choice>
    <mc:Fallback xmlns="">
      <p:transition spd="slow" advTm="2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buck stops with the Investigator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5580"/>
            <a:ext cx="5928360" cy="506482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4"/>
    </mc:Choice>
    <mc:Fallback xmlns="">
      <p:transition spd="slow" advTm="1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8829" y="228599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4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981200"/>
            <a:ext cx="7315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Information Sheet Guidance for IRB’s, Clinical Investigators, and Sponsors. </a:t>
            </a:r>
          </a:p>
          <a:p>
            <a:pPr algn="ctr"/>
            <a:r>
              <a:rPr lang="en-US" b="1" dirty="0" smtClean="0"/>
              <a:t>FDA Inspections of Clinical Investigators.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www.fda.gov/downloads/RegulatoryInformation/Guidances/UCM126553.pdf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UMass QI Self Assessment tools: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http://www.umassmed.edu/ccts/human-research/hrpp-qaqi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QI Manager, Office of Clinical Research</a:t>
            </a:r>
            <a:endParaRPr lang="en-US" dirty="0"/>
          </a:p>
          <a:p>
            <a:r>
              <a:rPr lang="en-US" dirty="0" smtClean="0">
                <a:hlinkClick r:id="rId6"/>
              </a:rPr>
              <a:t>Teresa.Sousa@umassmed.edu</a:t>
            </a:r>
            <a:endParaRPr lang="en-US" dirty="0" smtClean="0"/>
          </a:p>
          <a:p>
            <a:r>
              <a:rPr lang="en-US" dirty="0" smtClean="0"/>
              <a:t>508 856-1960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9"/>
    </mc:Choice>
    <mc:Fallback xmlns="">
      <p:transition spd="slow" advTm="2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“You </a:t>
            </a:r>
            <a:r>
              <a:rPr lang="en-US" sz="1800" dirty="0"/>
              <a:t>-- close these investigations, You -- Hide those protocols, and You -- Get the person who wrote the response to the last audit."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54183"/>
            <a:ext cx="4343400" cy="52120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7"/>
    </mc:Choice>
    <mc:Fallback xmlns="">
      <p:transition spd="slow" advTm="1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Don’t Panic!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057400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Understand the purpose of an FDA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Notify the appropriate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Preparation is easy if you are ready for an audit at all times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6"/>
    </mc:Choice>
    <mc:Fallback xmlns="">
      <p:transition spd="slow" advTm="2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Why me, why now?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81198"/>
            <a:ext cx="4953000" cy="343041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2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3"/>
    </mc:Choice>
    <mc:Fallback xmlns="">
      <p:transition spd="slow" advTm="11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71" y="152400"/>
            <a:ext cx="8229600" cy="857908"/>
          </a:xfrm>
        </p:spPr>
        <p:txBody>
          <a:bodyPr/>
          <a:lstStyle/>
          <a:p>
            <a:r>
              <a:rPr lang="en-US" b="1" dirty="0" smtClean="0"/>
              <a:t>Purpose of FDA inspection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3771" y="1010308"/>
            <a:ext cx="754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“The FDA inspection is designed to determine compliance with FDA regulations and statutory requirements governing the use of investigational products and human subject protection.”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Pre-inspection announcement usually occurs within 5 days of site visit. This is a courtesy. FDA may conduct unannounced inspections.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996580"/>
            <a:ext cx="4038600" cy="34439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2"/>
    </mc:Choice>
    <mc:Fallback xmlns="">
      <p:transition spd="slow" advTm="2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Types of Inspections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62400"/>
          </a:xfrm>
        </p:spPr>
        <p:txBody>
          <a:bodyPr/>
          <a:lstStyle/>
          <a:p>
            <a:pPr marL="285750" indent="-285750"/>
            <a:r>
              <a:rPr lang="en-US" dirty="0"/>
              <a:t>Surveillance inspections – also known as routine inspections: to verify </a:t>
            </a:r>
            <a:r>
              <a:rPr lang="en-US" dirty="0" smtClean="0"/>
              <a:t>accuracy and reliability of data </a:t>
            </a:r>
            <a:r>
              <a:rPr lang="en-US" dirty="0"/>
              <a:t>sent to FDA </a:t>
            </a:r>
            <a:endParaRPr lang="en-US" dirty="0" smtClean="0"/>
          </a:p>
          <a:p>
            <a:pPr marL="285750" indent="-285750"/>
            <a:r>
              <a:rPr lang="en-US" dirty="0" smtClean="0"/>
              <a:t>For-cause </a:t>
            </a:r>
            <a:r>
              <a:rPr lang="en-US" dirty="0"/>
              <a:t>inspection: As a result of complaint, sponsor concerns, termination of a clinical site, inconsistencies or inaccuracies in data submitted as part of an application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2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9"/>
    </mc:Choice>
    <mc:Fallback xmlns="">
      <p:transition spd="slow" advTm="3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inspection typically involves: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924800" cy="4449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Interviewing site personnel</a:t>
            </a:r>
          </a:p>
          <a:p>
            <a:r>
              <a:rPr lang="en-US" sz="2800" dirty="0" smtClean="0"/>
              <a:t>Comparing site data with sponsor or FDA data</a:t>
            </a:r>
          </a:p>
          <a:p>
            <a:r>
              <a:rPr lang="en-US" sz="2800" dirty="0" smtClean="0"/>
              <a:t>Evaluating systems to protect human subjects</a:t>
            </a:r>
          </a:p>
          <a:p>
            <a:r>
              <a:rPr lang="en-US" sz="2800" dirty="0" smtClean="0"/>
              <a:t>Determining adherence to the investigational plan</a:t>
            </a:r>
          </a:p>
          <a:p>
            <a:r>
              <a:rPr lang="en-US" sz="2800" dirty="0" smtClean="0"/>
              <a:t>Touring the investigational site including IDS</a:t>
            </a:r>
          </a:p>
          <a:p>
            <a:r>
              <a:rPr lang="en-US" sz="2800" dirty="0" smtClean="0"/>
              <a:t>Copying documents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38600"/>
            <a:ext cx="3193775" cy="24485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6"/>
    </mc:Choice>
    <mc:Fallback xmlns="">
      <p:transition spd="slow" advTm="3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Preparing for the Audit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1486" y="827314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 the IRB policies and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 the protocol like the back of your </a:t>
            </a:r>
            <a:r>
              <a:rPr lang="en-US" dirty="0" smtClean="0"/>
              <a:t>hand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Documents should be organized, complete and readily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Maintain all correspondence: letters, faxes, emails, phone contacts, memos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Obtain access to electronic records – print  documents if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Take sticky notes off files, clean up and de-clutter all study binders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Perform a self assessment by completing the QI Checklist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your site has SOP’s, the FDA will likely review those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80" y="3135638"/>
            <a:ext cx="6344698" cy="37005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9"/>
    </mc:Choice>
    <mc:Fallback xmlns="">
      <p:transition spd="slow" advTm="6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910</Words>
  <Application>Microsoft Office PowerPoint</Application>
  <PresentationFormat>On-screen Show (4:3)</PresentationFormat>
  <Paragraphs>104</Paragraphs>
  <Slides>21</Slides>
  <Notes>1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Preparing for an FDA Clinical Investigator Inspection </vt:lpstr>
      <vt:lpstr>The FDA called! We’re being audited!!</vt:lpstr>
      <vt:lpstr>“You -- close these investigations, You -- Hide those protocols, and You -- Get the person who wrote the response to the last audit."</vt:lpstr>
      <vt:lpstr>Don’t Panic!</vt:lpstr>
      <vt:lpstr>Why me, why now?</vt:lpstr>
      <vt:lpstr>Purpose of FDA inspection</vt:lpstr>
      <vt:lpstr>Types of Inspections </vt:lpstr>
      <vt:lpstr>The inspection typically involves:</vt:lpstr>
      <vt:lpstr>Preparing for the Audit </vt:lpstr>
      <vt:lpstr>Notify the appropriate parties </vt:lpstr>
      <vt:lpstr>FDA Arrives </vt:lpstr>
      <vt:lpstr>Beginning of the audit</vt:lpstr>
      <vt:lpstr>During the Audit</vt:lpstr>
      <vt:lpstr>End of Each Day</vt:lpstr>
      <vt:lpstr>Inspection Conclusion</vt:lpstr>
      <vt:lpstr>Common Deficiencies that may prompt a Form 483 </vt:lpstr>
      <vt:lpstr>I got a Form 483?!? Now what?</vt:lpstr>
      <vt:lpstr>Post Inspection Process</vt:lpstr>
      <vt:lpstr>Post Inspection Process (cont’d) Escalation of the findings</vt:lpstr>
      <vt:lpstr>The buck stops with the Investigator</vt:lpstr>
      <vt:lpstr>References</vt:lpstr>
    </vt:vector>
  </TitlesOfParts>
  <Company>UMASS Medical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an FDA Audit</dc:title>
  <dc:creator>Byars, Teresa</dc:creator>
  <cp:lastModifiedBy>Pagano-Therrien, Jesica</cp:lastModifiedBy>
  <cp:revision>65</cp:revision>
  <dcterms:created xsi:type="dcterms:W3CDTF">2015-02-17T14:11:35Z</dcterms:created>
  <dcterms:modified xsi:type="dcterms:W3CDTF">2015-07-02T16:50:39Z</dcterms:modified>
</cp:coreProperties>
</file>