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520" r:id="rId3"/>
    <p:sldId id="510" r:id="rId4"/>
    <p:sldId id="517" r:id="rId5"/>
    <p:sldId id="522" r:id="rId6"/>
    <p:sldId id="531" r:id="rId7"/>
    <p:sldId id="500" r:id="rId8"/>
    <p:sldId id="523" r:id="rId9"/>
    <p:sldId id="521" r:id="rId10"/>
    <p:sldId id="534" r:id="rId11"/>
    <p:sldId id="533" r:id="rId12"/>
    <p:sldId id="537" r:id="rId13"/>
    <p:sldId id="539" r:id="rId14"/>
    <p:sldId id="541" r:id="rId15"/>
    <p:sldId id="546" r:id="rId16"/>
    <p:sldId id="548" r:id="rId17"/>
    <p:sldId id="542" r:id="rId18"/>
    <p:sldId id="529" r:id="rId19"/>
    <p:sldId id="532" r:id="rId20"/>
    <p:sldId id="528" r:id="rId2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C1D"/>
    <a:srgbClr val="5B88AD"/>
    <a:srgbClr val="8FAEC7"/>
    <a:srgbClr val="FF9999"/>
    <a:srgbClr val="6B9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03" autoAdjust="0"/>
  </p:normalViewPr>
  <p:slideViewPr>
    <p:cSldViewPr snapToGrid="0" snapToObjects="1">
      <p:cViewPr>
        <p:scale>
          <a:sx n="100" d="100"/>
          <a:sy n="100" d="100"/>
        </p:scale>
        <p:origin x="2170" y="13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979" cy="46736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1"/>
            <a:ext cx="3043979" cy="467363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632AFB04-3396-4BB2-BD16-5A29DDEC7956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9"/>
            <a:ext cx="3043979" cy="46736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9"/>
            <a:ext cx="3043979" cy="467363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A9341764-A3C7-4839-A600-CD5F2B2A5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734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1"/>
          </a:xfrm>
          <a:prstGeom prst="rect">
            <a:avLst/>
          </a:prstGeom>
        </p:spPr>
        <p:txBody>
          <a:bodyPr vert="horz" lIns="93308" tIns="46654" rIns="93308" bIns="46654" rtlCol="0"/>
          <a:lstStyle>
            <a:lvl1pPr algn="r">
              <a:defRPr sz="1200"/>
            </a:lvl1pPr>
          </a:lstStyle>
          <a:p>
            <a:fld id="{6F25D1E2-72B0-498D-B97F-A46F08251894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8" tIns="46654" rIns="93308" bIns="466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3308" tIns="46654" rIns="93308" bIns="466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0"/>
          </a:xfrm>
          <a:prstGeom prst="rect">
            <a:avLst/>
          </a:prstGeom>
        </p:spPr>
        <p:txBody>
          <a:bodyPr vert="horz" lIns="93308" tIns="46654" rIns="93308" bIns="46654" rtlCol="0" anchor="b"/>
          <a:lstStyle>
            <a:lvl1pPr algn="r">
              <a:defRPr sz="1200"/>
            </a:lvl1pPr>
          </a:lstStyle>
          <a:p>
            <a:fld id="{83B8CBCD-2AF3-499C-84BE-1DA495893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66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nds.nih.gov/funding/areas/translational_research/CREATE-bio.htm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66B5E2-3C61-42FC-8ABA-AD706D73D11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8CBCD-2AF3-499C-84BE-1DA4958930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6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8CBCD-2AF3-499C-84BE-1DA4958930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4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8CBCD-2AF3-499C-84BE-1DA4958930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2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8CBCD-2AF3-499C-84BE-1DA4958930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24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8CBCD-2AF3-499C-84BE-1DA4958930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17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8CBCD-2AF3-499C-84BE-1DA4958930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03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IGNITE:</a:t>
            </a:r>
            <a:r>
              <a:rPr lang="en-US" b="1" baseline="0" dirty="0" smtClean="0"/>
              <a:t>  </a:t>
            </a:r>
            <a:r>
              <a:rPr lang="en-US" b="1" dirty="0" smtClean="0"/>
              <a:t>Innovation Grants to Nurture Initial Translational Efforts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CREATE: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Cooperative Research to Enable and Advance Translational Enterprises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8CBCD-2AF3-499C-84BE-1DA4958930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28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8CBCD-2AF3-499C-84BE-1DA4958930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2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0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2" name="Title Placeholder 1"/>
          <p:cNvSpPr txBox="1">
            <a:spLocks/>
          </p:cNvSpPr>
          <p:nvPr userDrawn="1"/>
        </p:nvSpPr>
        <p:spPr>
          <a:xfrm>
            <a:off x="2444750" y="3955987"/>
            <a:ext cx="8229600" cy="382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3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0" y="648428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B4377-25B8-EB48-9EBF-4E425AD82EB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5" name="Group 44"/>
          <p:cNvGrpSpPr/>
          <p:nvPr userDrawn="1"/>
        </p:nvGrpSpPr>
        <p:grpSpPr>
          <a:xfrm>
            <a:off x="0" y="-5542"/>
            <a:ext cx="9151822" cy="764995"/>
            <a:chOff x="0" y="-5542"/>
            <a:chExt cx="9151822" cy="764995"/>
          </a:xfrm>
        </p:grpSpPr>
        <p:grpSp>
          <p:nvGrpSpPr>
            <p:cNvPr id="46" name="Group 45"/>
            <p:cNvGrpSpPr/>
            <p:nvPr/>
          </p:nvGrpSpPr>
          <p:grpSpPr>
            <a:xfrm>
              <a:off x="3840801" y="-5536"/>
              <a:ext cx="1613381" cy="764989"/>
              <a:chOff x="5594456" y="-2"/>
              <a:chExt cx="1504845" cy="620391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5594456" y="-2"/>
                <a:ext cx="806345" cy="620390"/>
                <a:chOff x="6019906" y="1367160"/>
                <a:chExt cx="806345" cy="620390"/>
              </a:xfrm>
            </p:grpSpPr>
            <p:pic>
              <p:nvPicPr>
                <p:cNvPr id="74" name="Picture 73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019906" y="1367161"/>
                  <a:ext cx="457094" cy="620389"/>
                </a:xfrm>
                <a:prstGeom prst="rect">
                  <a:avLst/>
                </a:prstGeom>
              </p:spPr>
            </p:pic>
            <p:pic>
              <p:nvPicPr>
                <p:cNvPr id="75" name="Picture 74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01690" y="1367160"/>
                  <a:ext cx="424561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71" name="Group 70"/>
              <p:cNvGrpSpPr/>
              <p:nvPr/>
            </p:nvGrpSpPr>
            <p:grpSpPr>
              <a:xfrm>
                <a:off x="6400800" y="-1"/>
                <a:ext cx="698501" cy="620390"/>
                <a:chOff x="6127750" y="1367160"/>
                <a:chExt cx="698501" cy="620390"/>
              </a:xfrm>
            </p:grpSpPr>
            <p:pic>
              <p:nvPicPr>
                <p:cNvPr id="72" name="Picture 71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419723" cy="620389"/>
                </a:xfrm>
                <a:prstGeom prst="rect">
                  <a:avLst/>
                </a:prstGeom>
              </p:spPr>
            </p:pic>
            <p:pic>
              <p:nvPicPr>
                <p:cNvPr id="73" name="Picture 72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03567" y="1367160"/>
                  <a:ext cx="422684" cy="620389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Picture 46" descr="ials-banner_PowerPoint_B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9" r="35857"/>
            <a:stretch/>
          </p:blipFill>
          <p:spPr>
            <a:xfrm>
              <a:off x="6019800" y="-5536"/>
              <a:ext cx="3132022" cy="764989"/>
            </a:xfrm>
            <a:prstGeom prst="rect">
              <a:avLst/>
            </a:prstGeom>
          </p:spPr>
        </p:pic>
        <p:pic>
          <p:nvPicPr>
            <p:cNvPr id="48" name="Picture 47" descr="ials-banner_PowerPoint_B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207"/>
            <a:stretch/>
          </p:blipFill>
          <p:spPr>
            <a:xfrm>
              <a:off x="5454182" y="-5536"/>
              <a:ext cx="571594" cy="764989"/>
            </a:xfrm>
            <a:prstGeom prst="rect">
              <a:avLst/>
            </a:prstGeom>
          </p:spPr>
        </p:pic>
        <p:grpSp>
          <p:nvGrpSpPr>
            <p:cNvPr id="49" name="Group 48"/>
            <p:cNvGrpSpPr/>
            <p:nvPr userDrawn="1"/>
          </p:nvGrpSpPr>
          <p:grpSpPr>
            <a:xfrm>
              <a:off x="2456654" y="-5538"/>
              <a:ext cx="1497758" cy="764989"/>
              <a:chOff x="5702300" y="-2"/>
              <a:chExt cx="1397000" cy="620391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5702300" y="-2"/>
                <a:ext cx="698501" cy="620390"/>
                <a:chOff x="6127750" y="1367160"/>
                <a:chExt cx="698501" cy="620390"/>
              </a:xfrm>
            </p:grpSpPr>
            <p:pic>
              <p:nvPicPr>
                <p:cNvPr id="68" name="Picture 67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69" name="Picture 68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377626" y="1367160"/>
                  <a:ext cx="448625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65" name="Group 64"/>
              <p:cNvGrpSpPr/>
              <p:nvPr/>
            </p:nvGrpSpPr>
            <p:grpSpPr>
              <a:xfrm>
                <a:off x="6303301" y="-1"/>
                <a:ext cx="795999" cy="620390"/>
                <a:chOff x="6030251" y="1367160"/>
                <a:chExt cx="795999" cy="620390"/>
              </a:xfrm>
            </p:grpSpPr>
            <p:pic>
              <p:nvPicPr>
                <p:cNvPr id="66" name="Picture 65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030251" y="1367161"/>
                  <a:ext cx="520183" cy="620389"/>
                </a:xfrm>
                <a:prstGeom prst="rect">
                  <a:avLst/>
                </a:prstGeom>
              </p:spPr>
            </p:pic>
            <p:pic>
              <p:nvPicPr>
                <p:cNvPr id="67" name="Picture 66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0" name="Group 49"/>
            <p:cNvGrpSpPr/>
            <p:nvPr userDrawn="1"/>
          </p:nvGrpSpPr>
          <p:grpSpPr>
            <a:xfrm>
              <a:off x="956886" y="-5540"/>
              <a:ext cx="1578498" cy="764989"/>
              <a:chOff x="5702300" y="-2"/>
              <a:chExt cx="1472308" cy="620391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5702300" y="-2"/>
                <a:ext cx="698500" cy="620390"/>
                <a:chOff x="6127750" y="1367160"/>
                <a:chExt cx="698500" cy="620390"/>
              </a:xfrm>
            </p:grpSpPr>
            <p:pic>
              <p:nvPicPr>
                <p:cNvPr id="62" name="Picture 61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63" name="Picture 62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59" name="Group 58"/>
              <p:cNvGrpSpPr/>
              <p:nvPr/>
            </p:nvGrpSpPr>
            <p:grpSpPr>
              <a:xfrm>
                <a:off x="6400800" y="-1"/>
                <a:ext cx="773808" cy="620390"/>
                <a:chOff x="6127750" y="1367160"/>
                <a:chExt cx="773808" cy="620390"/>
              </a:xfrm>
            </p:grpSpPr>
            <p:pic>
              <p:nvPicPr>
                <p:cNvPr id="60" name="Picture 59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61" name="Picture 60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424558" cy="62038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1" name="Group 50"/>
            <p:cNvGrpSpPr/>
            <p:nvPr userDrawn="1"/>
          </p:nvGrpSpPr>
          <p:grpSpPr>
            <a:xfrm>
              <a:off x="0" y="-5542"/>
              <a:ext cx="1497758" cy="764989"/>
              <a:chOff x="5702300" y="-2"/>
              <a:chExt cx="1397000" cy="620391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5702300" y="-2"/>
                <a:ext cx="698500" cy="620390"/>
                <a:chOff x="6127750" y="1367160"/>
                <a:chExt cx="698500" cy="620390"/>
              </a:xfrm>
            </p:grpSpPr>
            <p:pic>
              <p:nvPicPr>
                <p:cNvPr id="56" name="Picture 55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57" name="Picture 56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53" name="Group 52"/>
              <p:cNvGrpSpPr/>
              <p:nvPr/>
            </p:nvGrpSpPr>
            <p:grpSpPr>
              <a:xfrm>
                <a:off x="6400799" y="-1"/>
                <a:ext cx="698501" cy="620390"/>
                <a:chOff x="6127749" y="1367160"/>
                <a:chExt cx="698501" cy="620390"/>
              </a:xfrm>
            </p:grpSpPr>
            <p:pic>
              <p:nvPicPr>
                <p:cNvPr id="54" name="Picture 53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49" y="1367161"/>
                  <a:ext cx="467956" cy="620389"/>
                </a:xfrm>
                <a:prstGeom prst="rect">
                  <a:avLst/>
                </a:prstGeom>
              </p:spPr>
            </p:pic>
            <p:pic>
              <p:nvPicPr>
                <p:cNvPr id="55" name="Picture 54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76" name="Title Placeholder 1"/>
          <p:cNvSpPr txBox="1">
            <a:spLocks/>
          </p:cNvSpPr>
          <p:nvPr userDrawn="1"/>
        </p:nvSpPr>
        <p:spPr>
          <a:xfrm>
            <a:off x="57720" y="185286"/>
            <a:ext cx="8229600" cy="382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1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sic 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wordmark2 blk-maroon202C_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1" y="6638723"/>
            <a:ext cx="1311729" cy="165181"/>
          </a:xfrm>
          <a:prstGeom prst="rect">
            <a:avLst/>
          </a:prstGeom>
        </p:spPr>
      </p:pic>
      <p:sp>
        <p:nvSpPr>
          <p:cNvPr id="4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3812" y="6621341"/>
            <a:ext cx="457200" cy="23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B4377-25B8-EB48-9EBF-4E425AD82E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3" name="Group 42"/>
          <p:cNvGrpSpPr/>
          <p:nvPr userDrawn="1"/>
        </p:nvGrpSpPr>
        <p:grpSpPr>
          <a:xfrm>
            <a:off x="0" y="-5542"/>
            <a:ext cx="9151822" cy="764995"/>
            <a:chOff x="0" y="-5542"/>
            <a:chExt cx="9151822" cy="764995"/>
          </a:xfrm>
        </p:grpSpPr>
        <p:grpSp>
          <p:nvGrpSpPr>
            <p:cNvPr id="44" name="Group 43"/>
            <p:cNvGrpSpPr/>
            <p:nvPr/>
          </p:nvGrpSpPr>
          <p:grpSpPr>
            <a:xfrm>
              <a:off x="3840801" y="-5536"/>
              <a:ext cx="1613381" cy="764989"/>
              <a:chOff x="5594456" y="-2"/>
              <a:chExt cx="1504845" cy="620391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594456" y="-2"/>
                <a:ext cx="806345" cy="620390"/>
                <a:chOff x="6019906" y="1367160"/>
                <a:chExt cx="806345" cy="620390"/>
              </a:xfrm>
            </p:grpSpPr>
            <p:pic>
              <p:nvPicPr>
                <p:cNvPr id="72" name="Picture 71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019906" y="1367161"/>
                  <a:ext cx="457094" cy="620389"/>
                </a:xfrm>
                <a:prstGeom prst="rect">
                  <a:avLst/>
                </a:prstGeom>
              </p:spPr>
            </p:pic>
            <p:pic>
              <p:nvPicPr>
                <p:cNvPr id="73" name="Picture 72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01690" y="1367160"/>
                  <a:ext cx="424561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69" name="Group 68"/>
              <p:cNvGrpSpPr/>
              <p:nvPr/>
            </p:nvGrpSpPr>
            <p:grpSpPr>
              <a:xfrm>
                <a:off x="6400800" y="-1"/>
                <a:ext cx="698501" cy="620390"/>
                <a:chOff x="6127750" y="1367160"/>
                <a:chExt cx="698501" cy="620390"/>
              </a:xfrm>
            </p:grpSpPr>
            <p:pic>
              <p:nvPicPr>
                <p:cNvPr id="70" name="Picture 69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419723" cy="620389"/>
                </a:xfrm>
                <a:prstGeom prst="rect">
                  <a:avLst/>
                </a:prstGeom>
              </p:spPr>
            </p:pic>
            <p:pic>
              <p:nvPicPr>
                <p:cNvPr id="71" name="Picture 70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03567" y="1367160"/>
                  <a:ext cx="422684" cy="620389"/>
                </a:xfrm>
                <a:prstGeom prst="rect">
                  <a:avLst/>
                </a:prstGeom>
              </p:spPr>
            </p:pic>
          </p:grpSp>
        </p:grpSp>
        <p:pic>
          <p:nvPicPr>
            <p:cNvPr id="45" name="Picture 44" descr="ials-banner_PowerPoint_B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9" r="35857"/>
            <a:stretch/>
          </p:blipFill>
          <p:spPr>
            <a:xfrm>
              <a:off x="6019800" y="-5536"/>
              <a:ext cx="3132022" cy="764989"/>
            </a:xfrm>
            <a:prstGeom prst="rect">
              <a:avLst/>
            </a:prstGeom>
          </p:spPr>
        </p:pic>
        <p:pic>
          <p:nvPicPr>
            <p:cNvPr id="46" name="Picture 45" descr="ials-banner_PowerPoint_B.jpg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207"/>
            <a:stretch/>
          </p:blipFill>
          <p:spPr>
            <a:xfrm>
              <a:off x="5454182" y="-5536"/>
              <a:ext cx="571594" cy="764989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 userDrawn="1"/>
          </p:nvGrpSpPr>
          <p:grpSpPr>
            <a:xfrm>
              <a:off x="2456654" y="-5538"/>
              <a:ext cx="1497758" cy="764989"/>
              <a:chOff x="5702300" y="-2"/>
              <a:chExt cx="1397000" cy="620391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5702300" y="-2"/>
                <a:ext cx="698501" cy="620390"/>
                <a:chOff x="6127750" y="1367160"/>
                <a:chExt cx="698501" cy="620390"/>
              </a:xfrm>
            </p:grpSpPr>
            <p:pic>
              <p:nvPicPr>
                <p:cNvPr id="66" name="Picture 65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67" name="Picture 66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377626" y="1367160"/>
                  <a:ext cx="448625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63" name="Group 62"/>
              <p:cNvGrpSpPr/>
              <p:nvPr/>
            </p:nvGrpSpPr>
            <p:grpSpPr>
              <a:xfrm>
                <a:off x="6303301" y="-1"/>
                <a:ext cx="795999" cy="620390"/>
                <a:chOff x="6030251" y="1367160"/>
                <a:chExt cx="795999" cy="620390"/>
              </a:xfrm>
            </p:grpSpPr>
            <p:pic>
              <p:nvPicPr>
                <p:cNvPr id="64" name="Picture 63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030251" y="1367161"/>
                  <a:ext cx="520183" cy="620389"/>
                </a:xfrm>
                <a:prstGeom prst="rect">
                  <a:avLst/>
                </a:prstGeom>
              </p:spPr>
            </p:pic>
            <p:pic>
              <p:nvPicPr>
                <p:cNvPr id="65" name="Picture 64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8" name="Group 47"/>
            <p:cNvGrpSpPr/>
            <p:nvPr userDrawn="1"/>
          </p:nvGrpSpPr>
          <p:grpSpPr>
            <a:xfrm>
              <a:off x="956886" y="-5540"/>
              <a:ext cx="1578498" cy="764989"/>
              <a:chOff x="5702300" y="-2"/>
              <a:chExt cx="1472308" cy="620391"/>
            </a:xfrm>
          </p:grpSpPr>
          <p:grpSp>
            <p:nvGrpSpPr>
              <p:cNvPr id="56" name="Group 55"/>
              <p:cNvGrpSpPr/>
              <p:nvPr/>
            </p:nvGrpSpPr>
            <p:grpSpPr>
              <a:xfrm>
                <a:off x="5702300" y="-2"/>
                <a:ext cx="698500" cy="620390"/>
                <a:chOff x="6127750" y="1367160"/>
                <a:chExt cx="698500" cy="620390"/>
              </a:xfrm>
            </p:grpSpPr>
            <p:pic>
              <p:nvPicPr>
                <p:cNvPr id="60" name="Picture 59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61" name="Picture 60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57" name="Group 56"/>
              <p:cNvGrpSpPr/>
              <p:nvPr/>
            </p:nvGrpSpPr>
            <p:grpSpPr>
              <a:xfrm>
                <a:off x="6400800" y="-1"/>
                <a:ext cx="773808" cy="620390"/>
                <a:chOff x="6127750" y="1367160"/>
                <a:chExt cx="773808" cy="620390"/>
              </a:xfrm>
            </p:grpSpPr>
            <p:pic>
              <p:nvPicPr>
                <p:cNvPr id="58" name="Picture 57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59" name="Picture 58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424558" cy="62038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9" name="Group 48"/>
            <p:cNvGrpSpPr/>
            <p:nvPr userDrawn="1"/>
          </p:nvGrpSpPr>
          <p:grpSpPr>
            <a:xfrm>
              <a:off x="0" y="-5542"/>
              <a:ext cx="1497758" cy="764989"/>
              <a:chOff x="5702300" y="-2"/>
              <a:chExt cx="1397000" cy="620391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5702300" y="-2"/>
                <a:ext cx="698500" cy="620390"/>
                <a:chOff x="6127750" y="1367160"/>
                <a:chExt cx="698500" cy="620390"/>
              </a:xfrm>
            </p:grpSpPr>
            <p:pic>
              <p:nvPicPr>
                <p:cNvPr id="54" name="Picture 53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55" name="Picture 54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51" name="Group 50"/>
              <p:cNvGrpSpPr/>
              <p:nvPr/>
            </p:nvGrpSpPr>
            <p:grpSpPr>
              <a:xfrm>
                <a:off x="6400799" y="-1"/>
                <a:ext cx="698501" cy="620390"/>
                <a:chOff x="6127749" y="1367160"/>
                <a:chExt cx="698501" cy="620390"/>
              </a:xfrm>
            </p:grpSpPr>
            <p:pic>
              <p:nvPicPr>
                <p:cNvPr id="52" name="Picture 51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49" y="1367161"/>
                  <a:ext cx="467956" cy="620389"/>
                </a:xfrm>
                <a:prstGeom prst="rect">
                  <a:avLst/>
                </a:prstGeom>
              </p:spPr>
            </p:pic>
            <p:pic>
              <p:nvPicPr>
                <p:cNvPr id="53" name="Picture 52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8532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84284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B4377-25B8-EB48-9EBF-4E425AD82E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965A2-D1D4-4BE9-BB0B-C170CEFB2D8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387FEB-C3CF-43A4-BEC3-C3A78BB16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1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81" y="159543"/>
            <a:ext cx="4209073" cy="5047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22338"/>
            <a:ext cx="8154988" cy="554037"/>
          </a:xfrm>
        </p:spPr>
        <p:txBody>
          <a:bodyPr>
            <a:normAutofit/>
          </a:bodyPr>
          <a:lstStyle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800"/>
            </a:lvl2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7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81" y="159543"/>
            <a:ext cx="4209073" cy="5047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22338"/>
            <a:ext cx="8154988" cy="554037"/>
          </a:xfrm>
        </p:spPr>
        <p:txBody>
          <a:bodyPr>
            <a:normAutofit/>
          </a:bodyPr>
          <a:lstStyle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800"/>
            </a:lvl2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5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B41769-E2CB-124F-B27A-90875AA4F363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09B656-A865-0744-9D5A-674BD6288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6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81" y="159543"/>
            <a:ext cx="4209073" cy="5047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22338"/>
            <a:ext cx="8154988" cy="554037"/>
          </a:xfrm>
        </p:spPr>
        <p:txBody>
          <a:bodyPr>
            <a:normAutofit/>
          </a:bodyPr>
          <a:lstStyle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800"/>
            </a:lvl2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7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81" y="159543"/>
            <a:ext cx="4209073" cy="50476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922338"/>
            <a:ext cx="8154988" cy="554037"/>
          </a:xfrm>
        </p:spPr>
        <p:txBody>
          <a:bodyPr>
            <a:normAutofit/>
          </a:bodyPr>
          <a:lstStyle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2800"/>
            </a:lvl2pPr>
          </a:lstStyle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8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umass.edu/IALS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0" y="-5542"/>
            <a:ext cx="9151822" cy="764995"/>
            <a:chOff x="0" y="-5542"/>
            <a:chExt cx="9151822" cy="764995"/>
          </a:xfrm>
        </p:grpSpPr>
        <p:grpSp>
          <p:nvGrpSpPr>
            <p:cNvPr id="66" name="Group 65"/>
            <p:cNvGrpSpPr/>
            <p:nvPr/>
          </p:nvGrpSpPr>
          <p:grpSpPr>
            <a:xfrm>
              <a:off x="3840801" y="-5536"/>
              <a:ext cx="1613381" cy="764989"/>
              <a:chOff x="5594456" y="-2"/>
              <a:chExt cx="1504845" cy="620391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5594456" y="-2"/>
                <a:ext cx="806345" cy="620390"/>
                <a:chOff x="6019906" y="1367160"/>
                <a:chExt cx="806345" cy="620390"/>
              </a:xfrm>
            </p:grpSpPr>
            <p:pic>
              <p:nvPicPr>
                <p:cNvPr id="94" name="Picture 93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019906" y="1367161"/>
                  <a:ext cx="457094" cy="620389"/>
                </a:xfrm>
                <a:prstGeom prst="rect">
                  <a:avLst/>
                </a:prstGeom>
              </p:spPr>
            </p:pic>
            <p:pic>
              <p:nvPicPr>
                <p:cNvPr id="95" name="Picture 94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01690" y="1367160"/>
                  <a:ext cx="424561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91" name="Group 90"/>
              <p:cNvGrpSpPr/>
              <p:nvPr/>
            </p:nvGrpSpPr>
            <p:grpSpPr>
              <a:xfrm>
                <a:off x="6400800" y="-1"/>
                <a:ext cx="698501" cy="620390"/>
                <a:chOff x="6127750" y="1367160"/>
                <a:chExt cx="698501" cy="620390"/>
              </a:xfrm>
            </p:grpSpPr>
            <p:pic>
              <p:nvPicPr>
                <p:cNvPr id="92" name="Picture 91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419723" cy="620389"/>
                </a:xfrm>
                <a:prstGeom prst="rect">
                  <a:avLst/>
                </a:prstGeom>
              </p:spPr>
            </p:pic>
            <p:pic>
              <p:nvPicPr>
                <p:cNvPr id="93" name="Picture 92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03567" y="1367160"/>
                  <a:ext cx="422684" cy="620389"/>
                </a:xfrm>
                <a:prstGeom prst="rect">
                  <a:avLst/>
                </a:prstGeom>
              </p:spPr>
            </p:pic>
          </p:grpSp>
        </p:grpSp>
        <p:pic>
          <p:nvPicPr>
            <p:cNvPr id="67" name="Picture 66" descr="ials-banner_PowerPoint_B.jpg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9" r="35857"/>
            <a:stretch/>
          </p:blipFill>
          <p:spPr>
            <a:xfrm>
              <a:off x="6019800" y="-5536"/>
              <a:ext cx="3132022" cy="764989"/>
            </a:xfrm>
            <a:prstGeom prst="rect">
              <a:avLst/>
            </a:prstGeom>
          </p:spPr>
        </p:pic>
        <p:pic>
          <p:nvPicPr>
            <p:cNvPr id="68" name="Picture 67" descr="ials-banner_PowerPoint_B.jpg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207"/>
            <a:stretch/>
          </p:blipFill>
          <p:spPr>
            <a:xfrm>
              <a:off x="5454182" y="-5536"/>
              <a:ext cx="571594" cy="764989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 userDrawn="1"/>
          </p:nvGrpSpPr>
          <p:grpSpPr>
            <a:xfrm>
              <a:off x="2456654" y="-5538"/>
              <a:ext cx="1497758" cy="764989"/>
              <a:chOff x="5702300" y="-2"/>
              <a:chExt cx="1397000" cy="620391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5702300" y="-2"/>
                <a:ext cx="698501" cy="620390"/>
                <a:chOff x="6127750" y="1367160"/>
                <a:chExt cx="698501" cy="620390"/>
              </a:xfrm>
            </p:grpSpPr>
            <p:pic>
              <p:nvPicPr>
                <p:cNvPr id="88" name="Picture 87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89" name="Picture 88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377626" y="1367160"/>
                  <a:ext cx="448625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85" name="Group 84"/>
              <p:cNvGrpSpPr/>
              <p:nvPr/>
            </p:nvGrpSpPr>
            <p:grpSpPr>
              <a:xfrm>
                <a:off x="6303301" y="-1"/>
                <a:ext cx="795999" cy="620390"/>
                <a:chOff x="6030251" y="1367160"/>
                <a:chExt cx="795999" cy="620390"/>
              </a:xfrm>
            </p:grpSpPr>
            <p:pic>
              <p:nvPicPr>
                <p:cNvPr id="86" name="Picture 85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030251" y="1367161"/>
                  <a:ext cx="520183" cy="620389"/>
                </a:xfrm>
                <a:prstGeom prst="rect">
                  <a:avLst/>
                </a:prstGeom>
              </p:spPr>
            </p:pic>
            <p:pic>
              <p:nvPicPr>
                <p:cNvPr id="87" name="Picture 86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0" name="Group 69"/>
            <p:cNvGrpSpPr/>
            <p:nvPr userDrawn="1"/>
          </p:nvGrpSpPr>
          <p:grpSpPr>
            <a:xfrm>
              <a:off x="956886" y="-5540"/>
              <a:ext cx="1578498" cy="764989"/>
              <a:chOff x="5702300" y="-2"/>
              <a:chExt cx="1472308" cy="620391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5702300" y="-2"/>
                <a:ext cx="698500" cy="620390"/>
                <a:chOff x="6127750" y="1367160"/>
                <a:chExt cx="698500" cy="620390"/>
              </a:xfrm>
            </p:grpSpPr>
            <p:pic>
              <p:nvPicPr>
                <p:cNvPr id="82" name="Picture 81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83" name="Picture 82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79" name="Group 78"/>
              <p:cNvGrpSpPr/>
              <p:nvPr/>
            </p:nvGrpSpPr>
            <p:grpSpPr>
              <a:xfrm>
                <a:off x="6400800" y="-1"/>
                <a:ext cx="773808" cy="620390"/>
                <a:chOff x="6127750" y="1367160"/>
                <a:chExt cx="773808" cy="620390"/>
              </a:xfrm>
            </p:grpSpPr>
            <p:pic>
              <p:nvPicPr>
                <p:cNvPr id="80" name="Picture 79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81" name="Picture 80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424558" cy="62038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1" name="Group 70"/>
            <p:cNvGrpSpPr/>
            <p:nvPr userDrawn="1"/>
          </p:nvGrpSpPr>
          <p:grpSpPr>
            <a:xfrm>
              <a:off x="0" y="-5542"/>
              <a:ext cx="1497758" cy="764989"/>
              <a:chOff x="5702300" y="-2"/>
              <a:chExt cx="1397000" cy="620391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5702300" y="-2"/>
                <a:ext cx="698500" cy="620390"/>
                <a:chOff x="6127750" y="1367160"/>
                <a:chExt cx="698500" cy="620390"/>
              </a:xfrm>
            </p:grpSpPr>
            <p:pic>
              <p:nvPicPr>
                <p:cNvPr id="76" name="Picture 75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77" name="Picture 76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73" name="Group 72"/>
              <p:cNvGrpSpPr/>
              <p:nvPr/>
            </p:nvGrpSpPr>
            <p:grpSpPr>
              <a:xfrm>
                <a:off x="6400799" y="-1"/>
                <a:ext cx="698501" cy="620390"/>
                <a:chOff x="6127749" y="1367160"/>
                <a:chExt cx="698501" cy="620390"/>
              </a:xfrm>
            </p:grpSpPr>
            <p:pic>
              <p:nvPicPr>
                <p:cNvPr id="74" name="Picture 73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49" y="1367161"/>
                  <a:ext cx="467956" cy="620389"/>
                </a:xfrm>
                <a:prstGeom prst="rect">
                  <a:avLst/>
                </a:prstGeom>
              </p:spPr>
            </p:pic>
            <p:pic>
              <p:nvPicPr>
                <p:cNvPr id="75" name="Picture 74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99" name="Picture 98" descr="ials-banner_PowerPoint_B.jpg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9" r="35857"/>
          <a:stretch/>
        </p:blipFill>
        <p:spPr>
          <a:xfrm>
            <a:off x="6019800" y="-5536"/>
            <a:ext cx="3132022" cy="76498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-5542"/>
            <a:ext cx="6025776" cy="764995"/>
            <a:chOff x="0" y="-5542"/>
            <a:chExt cx="6025776" cy="764995"/>
          </a:xfrm>
        </p:grpSpPr>
        <p:grpSp>
          <p:nvGrpSpPr>
            <p:cNvPr id="98" name="Group 97"/>
            <p:cNvGrpSpPr/>
            <p:nvPr/>
          </p:nvGrpSpPr>
          <p:grpSpPr>
            <a:xfrm>
              <a:off x="3840801" y="-5536"/>
              <a:ext cx="1613381" cy="764989"/>
              <a:chOff x="5594456" y="-2"/>
              <a:chExt cx="1504845" cy="620391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5594456" y="-2"/>
                <a:ext cx="806345" cy="620390"/>
                <a:chOff x="6019906" y="1367160"/>
                <a:chExt cx="806345" cy="620390"/>
              </a:xfrm>
            </p:grpSpPr>
            <p:pic>
              <p:nvPicPr>
                <p:cNvPr id="126" name="Picture 125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019906" y="1367161"/>
                  <a:ext cx="457094" cy="620389"/>
                </a:xfrm>
                <a:prstGeom prst="rect">
                  <a:avLst/>
                </a:prstGeom>
              </p:spPr>
            </p:pic>
            <p:pic>
              <p:nvPicPr>
                <p:cNvPr id="127" name="Picture 126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01690" y="1367160"/>
                  <a:ext cx="424561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123" name="Group 122"/>
              <p:cNvGrpSpPr/>
              <p:nvPr/>
            </p:nvGrpSpPr>
            <p:grpSpPr>
              <a:xfrm>
                <a:off x="6400800" y="-1"/>
                <a:ext cx="698501" cy="620390"/>
                <a:chOff x="6127750" y="1367160"/>
                <a:chExt cx="698501" cy="620390"/>
              </a:xfrm>
            </p:grpSpPr>
            <p:pic>
              <p:nvPicPr>
                <p:cNvPr id="124" name="Picture 123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419723" cy="620389"/>
                </a:xfrm>
                <a:prstGeom prst="rect">
                  <a:avLst/>
                </a:prstGeom>
              </p:spPr>
            </p:pic>
            <p:pic>
              <p:nvPicPr>
                <p:cNvPr id="125" name="Picture 124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03567" y="1367160"/>
                  <a:ext cx="422684" cy="62038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0" name="Picture 99" descr="ials-banner_PowerPoint_B.jpg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207"/>
            <a:stretch/>
          </p:blipFill>
          <p:spPr>
            <a:xfrm>
              <a:off x="5454182" y="-5536"/>
              <a:ext cx="571594" cy="764989"/>
            </a:xfrm>
            <a:prstGeom prst="rect">
              <a:avLst/>
            </a:prstGeom>
          </p:spPr>
        </p:pic>
        <p:grpSp>
          <p:nvGrpSpPr>
            <p:cNvPr id="101" name="Group 100"/>
            <p:cNvGrpSpPr/>
            <p:nvPr userDrawn="1"/>
          </p:nvGrpSpPr>
          <p:grpSpPr>
            <a:xfrm>
              <a:off x="2456654" y="-5538"/>
              <a:ext cx="1497758" cy="764989"/>
              <a:chOff x="5702300" y="-2"/>
              <a:chExt cx="1397000" cy="620391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5702300" y="-2"/>
                <a:ext cx="698501" cy="620390"/>
                <a:chOff x="6127750" y="1367160"/>
                <a:chExt cx="698501" cy="620390"/>
              </a:xfrm>
            </p:grpSpPr>
            <p:pic>
              <p:nvPicPr>
                <p:cNvPr id="120" name="Picture 119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121" name="Picture 120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377626" y="1367160"/>
                  <a:ext cx="448625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6303301" y="-1"/>
                <a:ext cx="795999" cy="620390"/>
                <a:chOff x="6030251" y="1367160"/>
                <a:chExt cx="795999" cy="620390"/>
              </a:xfrm>
            </p:grpSpPr>
            <p:pic>
              <p:nvPicPr>
                <p:cNvPr id="118" name="Picture 117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030251" y="1367161"/>
                  <a:ext cx="520183" cy="620389"/>
                </a:xfrm>
                <a:prstGeom prst="rect">
                  <a:avLst/>
                </a:prstGeom>
              </p:spPr>
            </p:pic>
            <p:pic>
              <p:nvPicPr>
                <p:cNvPr id="119" name="Picture 118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2" name="Group 101"/>
            <p:cNvGrpSpPr/>
            <p:nvPr userDrawn="1"/>
          </p:nvGrpSpPr>
          <p:grpSpPr>
            <a:xfrm>
              <a:off x="956886" y="-5540"/>
              <a:ext cx="1578498" cy="764989"/>
              <a:chOff x="5702300" y="-2"/>
              <a:chExt cx="1472308" cy="620391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5702300" y="-2"/>
                <a:ext cx="698500" cy="620390"/>
                <a:chOff x="6127750" y="1367160"/>
                <a:chExt cx="698500" cy="620390"/>
              </a:xfrm>
            </p:grpSpPr>
            <p:pic>
              <p:nvPicPr>
                <p:cNvPr id="114" name="Picture 113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115" name="Picture 114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111" name="Group 110"/>
              <p:cNvGrpSpPr/>
              <p:nvPr/>
            </p:nvGrpSpPr>
            <p:grpSpPr>
              <a:xfrm>
                <a:off x="6400800" y="-1"/>
                <a:ext cx="773808" cy="620390"/>
                <a:chOff x="6127750" y="1367160"/>
                <a:chExt cx="773808" cy="620390"/>
              </a:xfrm>
            </p:grpSpPr>
            <p:pic>
              <p:nvPicPr>
                <p:cNvPr id="112" name="Picture 111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113" name="Picture 112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424558" cy="62038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3" name="Group 102"/>
            <p:cNvGrpSpPr/>
            <p:nvPr userDrawn="1"/>
          </p:nvGrpSpPr>
          <p:grpSpPr>
            <a:xfrm>
              <a:off x="0" y="-5542"/>
              <a:ext cx="1497758" cy="764989"/>
              <a:chOff x="5702300" y="-2"/>
              <a:chExt cx="1397000" cy="620391"/>
            </a:xfrm>
          </p:grpSpPr>
          <p:grpSp>
            <p:nvGrpSpPr>
              <p:cNvPr id="104" name="Group 103"/>
              <p:cNvGrpSpPr/>
              <p:nvPr/>
            </p:nvGrpSpPr>
            <p:grpSpPr>
              <a:xfrm>
                <a:off x="5702300" y="-2"/>
                <a:ext cx="698500" cy="620390"/>
                <a:chOff x="6127750" y="1367160"/>
                <a:chExt cx="698500" cy="620390"/>
              </a:xfrm>
            </p:grpSpPr>
            <p:pic>
              <p:nvPicPr>
                <p:cNvPr id="108" name="Picture 107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50" y="1367161"/>
                  <a:ext cx="349250" cy="620389"/>
                </a:xfrm>
                <a:prstGeom prst="rect">
                  <a:avLst/>
                </a:prstGeom>
              </p:spPr>
            </p:pic>
            <p:pic>
              <p:nvPicPr>
                <p:cNvPr id="109" name="Picture 108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  <p:grpSp>
            <p:nvGrpSpPr>
              <p:cNvPr id="105" name="Group 104"/>
              <p:cNvGrpSpPr/>
              <p:nvPr/>
            </p:nvGrpSpPr>
            <p:grpSpPr>
              <a:xfrm>
                <a:off x="6400799" y="-1"/>
                <a:ext cx="698501" cy="620390"/>
                <a:chOff x="6127749" y="1367160"/>
                <a:chExt cx="698501" cy="620390"/>
              </a:xfrm>
            </p:grpSpPr>
            <p:pic>
              <p:nvPicPr>
                <p:cNvPr id="106" name="Picture 105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127749" y="1367161"/>
                  <a:ext cx="467956" cy="620389"/>
                </a:xfrm>
                <a:prstGeom prst="rect">
                  <a:avLst/>
                </a:prstGeom>
              </p:spPr>
            </p:pic>
            <p:pic>
              <p:nvPicPr>
                <p:cNvPr id="107" name="Picture 106" descr="ials-banner_PowerPoint_B.jpg"/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3875"/>
                <a:stretch/>
              </p:blipFill>
              <p:spPr>
                <a:xfrm>
                  <a:off x="6477000" y="1367160"/>
                  <a:ext cx="349250" cy="620389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31" name="Picture 130" descr="wordmark2 blk-maroon202C_1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141" y="6638723"/>
            <a:ext cx="1311729" cy="165181"/>
          </a:xfrm>
          <a:prstGeom prst="rect">
            <a:avLst/>
          </a:prstGeom>
        </p:spPr>
      </p:pic>
      <p:sp>
        <p:nvSpPr>
          <p:cNvPr id="132" name="Slide Number Placeholder 5"/>
          <p:cNvSpPr txBox="1">
            <a:spLocks/>
          </p:cNvSpPr>
          <p:nvPr userDrawn="1"/>
        </p:nvSpPr>
        <p:spPr>
          <a:xfrm>
            <a:off x="4543812" y="6621341"/>
            <a:ext cx="457200" cy="236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6B4377-25B8-EB48-9EBF-4E425AD82E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7" name="TextBox 96"/>
          <p:cNvSpPr txBox="1"/>
          <p:nvPr userDrawn="1"/>
        </p:nvSpPr>
        <p:spPr>
          <a:xfrm>
            <a:off x="23753" y="6626429"/>
            <a:ext cx="46907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800" dirty="0" smtClean="0"/>
              <a:t>IALS</a:t>
            </a:r>
            <a:r>
              <a:rPr lang="en-US" sz="800" baseline="0" dirty="0" smtClean="0"/>
              <a:t> </a:t>
            </a:r>
            <a:r>
              <a:rPr lang="en-US" sz="800" dirty="0" smtClean="0"/>
              <a:t>Reinhart 8/29/16 – </a:t>
            </a:r>
            <a:r>
              <a:rPr lang="en-US" sz="800" dirty="0" smtClean="0">
                <a:hlinkClick r:id="rId13"/>
              </a:rPr>
              <a:t>www.umass.edu/IALS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3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77" r:id="rId4"/>
    <p:sldLayoutId id="2147483679" r:id="rId5"/>
    <p:sldLayoutId id="2147483682" r:id="rId6"/>
    <p:sldLayoutId id="2147483683" r:id="rId7"/>
    <p:sldLayoutId id="2147483684" r:id="rId8"/>
    <p:sldLayoutId id="214748368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8626A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buClr>
          <a:srgbClr val="1C596E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jpeg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5.pn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Relationship Id="rId14" Type="http://schemas.openxmlformats.org/officeDocument/2006/relationships/image" Target="../media/image37.jpeg"/><Relationship Id="rId22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mass.edu/ia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ials@umass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7210" y="6510155"/>
            <a:ext cx="2646803" cy="28851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dirty="0" smtClean="0"/>
              <a:t>Peter H Reinhart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627" y="2435997"/>
            <a:ext cx="845056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ts val="600"/>
              </a:spcBef>
            </a:pPr>
            <a:r>
              <a:rPr lang="en-US" sz="4500" b="1" dirty="0">
                <a:solidFill>
                  <a:schemeClr val="tx2">
                    <a:lumMod val="75000"/>
                  </a:schemeClr>
                </a:solidFill>
              </a:rPr>
              <a:t>Translating Basic Discoveries </a:t>
            </a:r>
            <a:endParaRPr lang="en-US" sz="4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1" algn="ctr">
              <a:spcBef>
                <a:spcPts val="600"/>
              </a:spcBef>
            </a:pPr>
            <a:r>
              <a:rPr lang="en-US" sz="4500" b="1" dirty="0" smtClean="0">
                <a:solidFill>
                  <a:schemeClr val="tx2">
                    <a:lumMod val="75000"/>
                  </a:schemeClr>
                </a:solidFill>
              </a:rPr>
              <a:t>into </a:t>
            </a:r>
          </a:p>
          <a:p>
            <a:pPr marL="0" lvl="1" algn="ctr">
              <a:spcBef>
                <a:spcPts val="600"/>
              </a:spcBef>
            </a:pPr>
            <a:r>
              <a:rPr lang="en-US" sz="4500" b="1" dirty="0" smtClean="0">
                <a:solidFill>
                  <a:schemeClr val="tx2">
                    <a:lumMod val="75000"/>
                  </a:schemeClr>
                </a:solidFill>
              </a:rPr>
              <a:t>Applied Technologies</a:t>
            </a:r>
          </a:p>
          <a:p>
            <a:pPr marL="0" lvl="1" algn="ctr">
              <a:spcBef>
                <a:spcPts val="600"/>
              </a:spcBef>
            </a:pPr>
            <a:r>
              <a:rPr lang="en-US" sz="4500" b="1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</a:p>
          <a:p>
            <a:pPr marL="0" lvl="1" algn="ctr">
              <a:spcBef>
                <a:spcPts val="600"/>
              </a:spcBef>
            </a:pPr>
            <a:r>
              <a:rPr lang="en-US" sz="45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500" b="1" dirty="0">
                <a:solidFill>
                  <a:schemeClr val="tx2">
                    <a:lumMod val="75000"/>
                  </a:schemeClr>
                </a:solidFill>
              </a:rPr>
              <a:t>Product </a:t>
            </a:r>
            <a:r>
              <a:rPr lang="en-US" sz="4500" b="1" dirty="0" smtClean="0">
                <a:solidFill>
                  <a:schemeClr val="tx2">
                    <a:lumMod val="75000"/>
                  </a:schemeClr>
                </a:solidFill>
              </a:rPr>
              <a:t>Candidates</a:t>
            </a:r>
            <a:endParaRPr lang="en-US" sz="45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Picture 5" descr="ials-banner_PowerPoint_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9" r="35857"/>
          <a:stretch/>
        </p:blipFill>
        <p:spPr>
          <a:xfrm>
            <a:off x="0" y="-5536"/>
            <a:ext cx="9151822" cy="223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23581" y="-1067"/>
            <a:ext cx="5392210" cy="824345"/>
          </a:xfrm>
        </p:spPr>
        <p:txBody>
          <a:bodyPr/>
          <a:lstStyle/>
          <a:p>
            <a:r>
              <a:rPr lang="en-US" dirty="0" smtClean="0"/>
              <a:t>Developing a Strategy and Portfolio</a:t>
            </a:r>
            <a:br>
              <a:rPr lang="en-US" dirty="0" smtClean="0"/>
            </a:br>
            <a:r>
              <a:rPr lang="en-US" sz="2000" dirty="0" smtClean="0"/>
              <a:t>IALS Industry Advisors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355" y="840924"/>
            <a:ext cx="2540000" cy="172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53160" y="819908"/>
            <a:ext cx="309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Charles “Chuck” Sherwood</a:t>
            </a:r>
          </a:p>
          <a:p>
            <a:pPr algn="r"/>
            <a:r>
              <a:rPr lang="en-US" sz="2000" dirty="0" smtClean="0"/>
              <a:t>CEO, Anika therapeutics</a:t>
            </a:r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30" y="1597342"/>
            <a:ext cx="1771650" cy="2214563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087495" y="2837716"/>
            <a:ext cx="3093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Will Melton </a:t>
            </a:r>
          </a:p>
          <a:p>
            <a:pPr algn="r"/>
            <a:r>
              <a:rPr lang="en-US" sz="2000" dirty="0" smtClean="0"/>
              <a:t>Exec Dir, </a:t>
            </a:r>
          </a:p>
          <a:p>
            <a:pPr algn="r"/>
            <a:r>
              <a:rPr lang="en-US" sz="2000" dirty="0" smtClean="0"/>
              <a:t>Development (ret)</a:t>
            </a:r>
            <a:endParaRPr lang="en-US" sz="2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8" y="1597342"/>
            <a:ext cx="1850832" cy="24934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2550938" y="3470759"/>
            <a:ext cx="209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Steve Richter</a:t>
            </a:r>
          </a:p>
          <a:p>
            <a:r>
              <a:rPr lang="en-US" sz="2000" dirty="0" err="1" smtClean="0"/>
              <a:t>Avista</a:t>
            </a:r>
            <a:r>
              <a:rPr lang="en-US" sz="2000" dirty="0" smtClean="0"/>
              <a:t> / </a:t>
            </a:r>
            <a:r>
              <a:rPr lang="en-US" sz="2000" dirty="0" err="1" smtClean="0"/>
              <a:t>Microtest</a:t>
            </a:r>
            <a:endParaRPr lang="en-US" sz="20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45" b="6826"/>
          <a:stretch/>
        </p:blipFill>
        <p:spPr>
          <a:xfrm>
            <a:off x="4724400" y="4144870"/>
            <a:ext cx="1965960" cy="208026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904355" y="5517244"/>
            <a:ext cx="209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Robert Gottlieb</a:t>
            </a:r>
          </a:p>
          <a:p>
            <a:r>
              <a:rPr lang="en-US" sz="2000" dirty="0" smtClean="0"/>
              <a:t>Co-Bio Consulting</a:t>
            </a:r>
            <a:endParaRPr lang="en-US" sz="20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6" y="4283458"/>
            <a:ext cx="1438813" cy="2033522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2318609" y="4739810"/>
            <a:ext cx="2091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Mark Trusheim</a:t>
            </a:r>
          </a:p>
          <a:p>
            <a:r>
              <a:rPr lang="en-US" sz="2000" dirty="0" smtClean="0"/>
              <a:t>Co-Bio Consulting</a:t>
            </a:r>
            <a:endParaRPr lang="en-US" sz="2000" dirty="0"/>
          </a:p>
        </p:txBody>
      </p:sp>
      <p:pic>
        <p:nvPicPr>
          <p:cNvPr id="70" name="Picture 69" descr="AnikaLogo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6019" y="823278"/>
            <a:ext cx="1267836" cy="48714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Picture 70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288" y="2096943"/>
            <a:ext cx="1371600" cy="54864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83" y="1490057"/>
            <a:ext cx="1329444" cy="57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5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7881" y="14763"/>
            <a:ext cx="5392210" cy="730229"/>
          </a:xfrm>
        </p:spPr>
        <p:txBody>
          <a:bodyPr/>
          <a:lstStyle/>
          <a:p>
            <a:r>
              <a:rPr lang="en-US" dirty="0" smtClean="0"/>
              <a:t>Pressure Test Project Ideas…</a:t>
            </a:r>
            <a:br>
              <a:rPr lang="en-US" dirty="0" smtClean="0"/>
            </a:br>
            <a:r>
              <a:rPr lang="en-US" sz="2000" dirty="0" smtClean="0"/>
              <a:t>Center Industry Advisors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-2620" y="819452"/>
            <a:ext cx="1369220" cy="1753872"/>
            <a:chOff x="10894" y="998700"/>
            <a:chExt cx="1369220" cy="1753872"/>
          </a:xfrm>
        </p:grpSpPr>
        <p:pic>
          <p:nvPicPr>
            <p:cNvPr id="19" name="Picture 18" descr="http://www.alkermes.com/assets/management-team/mNamchuk_head.pn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00" y="998700"/>
              <a:ext cx="1200806" cy="12484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10894" y="2229352"/>
              <a:ext cx="136922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Mark Namchuk</a:t>
              </a:r>
              <a:r>
                <a:rPr lang="en-US" sz="1400" dirty="0"/>
                <a:t>, </a:t>
              </a:r>
              <a:endParaRPr lang="en-US" sz="1400" dirty="0" smtClean="0"/>
            </a:p>
            <a:p>
              <a:pPr algn="ctr"/>
              <a:r>
                <a:rPr lang="en-US" sz="1400" dirty="0" err="1" smtClean="0"/>
                <a:t>Alkermes</a:t>
              </a:r>
              <a:endParaRPr lang="en-US" sz="1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5394" y="2811708"/>
            <a:ext cx="1308124" cy="1699732"/>
            <a:chOff x="145406" y="2792348"/>
            <a:chExt cx="1396645" cy="1814503"/>
          </a:xfrm>
        </p:grpSpPr>
        <p:pic>
          <p:nvPicPr>
            <p:cNvPr id="21" name="Picture 20" descr="https://media.licdn.com/media/p/3/005/0a7/11b/1f8a46a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81" y="2792348"/>
              <a:ext cx="1304170" cy="12830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Rectangle 2"/>
            <p:cNvSpPr/>
            <p:nvPr/>
          </p:nvSpPr>
          <p:spPr>
            <a:xfrm>
              <a:off x="145406" y="4083631"/>
              <a:ext cx="13833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/>
                <a:t>Richard </a:t>
              </a:r>
              <a:r>
                <a:rPr lang="en-US" sz="1400" b="1" dirty="0" smtClean="0"/>
                <a:t>Gregory</a:t>
              </a:r>
            </a:p>
            <a:p>
              <a:r>
                <a:rPr lang="en-US" sz="1400" dirty="0" smtClean="0"/>
                <a:t>Immunogen</a:t>
              </a:r>
              <a:endParaRPr lang="en-US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36000" y="1032952"/>
            <a:ext cx="1275892" cy="1707269"/>
            <a:chOff x="425173" y="5053057"/>
            <a:chExt cx="1362232" cy="1822549"/>
          </a:xfrm>
        </p:grpSpPr>
        <p:pic>
          <p:nvPicPr>
            <p:cNvPr id="23" name="Picture 22" descr="http://www.ubiquitinconference.com/images/committee/NjNx1.jp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33" y="5053057"/>
              <a:ext cx="930636" cy="1336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425173" y="6352386"/>
              <a:ext cx="136223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/>
                <a:t>“Larry” R. Dick, </a:t>
              </a:r>
              <a:endParaRPr lang="en-US" sz="1400" b="1" dirty="0" smtClean="0"/>
            </a:p>
            <a:p>
              <a:pPr algn="ctr"/>
              <a:r>
                <a:rPr lang="en-US" sz="1400" dirty="0" smtClean="0"/>
                <a:t>Takeda</a:t>
              </a:r>
              <a:endParaRPr lang="en-US" sz="1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12228" y="867139"/>
            <a:ext cx="1763671" cy="1844032"/>
            <a:chOff x="-27532" y="1308100"/>
            <a:chExt cx="1883019" cy="1968547"/>
          </a:xfrm>
        </p:grpSpPr>
        <p:pic>
          <p:nvPicPr>
            <p:cNvPr id="15" name="Picture 14" descr="https://s3.amazonaws.com/spoke-profiles-prod-assets/avatars/210x210h/5742531032b07da64b5b49746a1d1ff4059f8665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81" y="1308100"/>
              <a:ext cx="1273419" cy="122860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-27532" y="2488106"/>
              <a:ext cx="1883019" cy="788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“</a:t>
              </a:r>
              <a:r>
                <a:rPr lang="en-US" sz="1400" b="1" dirty="0"/>
                <a:t>Ronnie” Farquhar</a:t>
              </a:r>
            </a:p>
            <a:p>
              <a:pPr algn="ctr"/>
              <a:r>
                <a:rPr lang="en-US" sz="1400" dirty="0"/>
                <a:t>Morningside Ventures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93435" y="2799001"/>
            <a:ext cx="1665308" cy="1809080"/>
            <a:chOff x="-1710" y="3221556"/>
            <a:chExt cx="1778000" cy="1931235"/>
          </a:xfrm>
        </p:grpSpPr>
        <p:pic>
          <p:nvPicPr>
            <p:cNvPr id="25" name="Picture 24" descr="http://precisionbiosciences.com/wp-content/uploads/2016/01/bio_gene_liau_012_bw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096" y="3221556"/>
              <a:ext cx="1372005" cy="14863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-1710" y="4629571"/>
              <a:ext cx="1778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Gene </a:t>
              </a:r>
              <a:r>
                <a:rPr lang="en-US" sz="1400" b="1" dirty="0" err="1"/>
                <a:t>Liau</a:t>
              </a:r>
              <a:endParaRPr lang="en-US" sz="1400" b="1" dirty="0"/>
            </a:p>
            <a:p>
              <a:pPr algn="ctr"/>
              <a:r>
                <a:rPr lang="en-US" sz="1400" dirty="0"/>
                <a:t>Precision </a:t>
              </a:r>
              <a:r>
                <a:rPr lang="en-US" sz="1400" dirty="0" err="1"/>
                <a:t>BioSciences</a:t>
              </a:r>
              <a:endParaRPr lang="en-US" sz="1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24252" y="2442400"/>
            <a:ext cx="1463092" cy="1573232"/>
            <a:chOff x="4279900" y="1159661"/>
            <a:chExt cx="1562100" cy="1679462"/>
          </a:xfrm>
        </p:grpSpPr>
        <p:pic>
          <p:nvPicPr>
            <p:cNvPr id="28" name="Picture 27" descr="&lt;br /&gt;&#10;&lt;b&gt;Warning&lt;/b&gt;:  Illegal string offset 'alt' in &lt;b&gt;/nfs/c12/h02/mnt/212022/domains/atlasventure.com/html/wp-content/themes/atlas2015/single-profile.php&lt;/b&gt; on line &lt;b&gt;23&lt;/b&gt;&lt;br /&gt;&#10;h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01" r="21003" b="29178"/>
            <a:stretch/>
          </p:blipFill>
          <p:spPr bwMode="auto">
            <a:xfrm>
              <a:off x="4296957" y="1159661"/>
              <a:ext cx="1143000" cy="118275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4279900" y="2315903"/>
              <a:ext cx="15621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Jason Rhodes</a:t>
              </a:r>
            </a:p>
            <a:p>
              <a:r>
                <a:rPr lang="en-US" sz="1400" dirty="0"/>
                <a:t>Atlas Venture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65281" y="907747"/>
            <a:ext cx="1386064" cy="1622239"/>
            <a:chOff x="739812" y="1266569"/>
            <a:chExt cx="1479859" cy="1731778"/>
          </a:xfrm>
        </p:grpSpPr>
        <p:pic>
          <p:nvPicPr>
            <p:cNvPr id="31" name="Picture 30"/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8" t="32422" r="10921" b="23959"/>
            <a:stretch/>
          </p:blipFill>
          <p:spPr bwMode="auto">
            <a:xfrm>
              <a:off x="739812" y="1266569"/>
              <a:ext cx="1282701" cy="11777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822671" y="2475127"/>
              <a:ext cx="1397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Steve Projan</a:t>
              </a:r>
            </a:p>
            <a:p>
              <a:r>
                <a:rPr lang="en-US" sz="1400" dirty="0" err="1"/>
                <a:t>MedImmune</a:t>
              </a:r>
              <a:endParaRPr lang="en-US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88108" y="2571979"/>
            <a:ext cx="1571073" cy="1768513"/>
            <a:chOff x="5198180" y="3683000"/>
            <a:chExt cx="1677388" cy="1887929"/>
          </a:xfrm>
        </p:grpSpPr>
        <p:pic>
          <p:nvPicPr>
            <p:cNvPr id="34" name="Picture 33"/>
            <p:cNvPicPr/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8180" y="3683000"/>
              <a:ext cx="1387594" cy="1425788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5223579" y="5047709"/>
              <a:ext cx="16519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Christo Shalish</a:t>
              </a:r>
            </a:p>
            <a:p>
              <a:r>
                <a:rPr lang="en-US" sz="1400" dirty="0"/>
                <a:t>Warp Drive </a:t>
              </a:r>
              <a:r>
                <a:rPr lang="en-US" sz="1400" dirty="0" smtClean="0"/>
                <a:t>Bio</a:t>
              </a:r>
              <a:endParaRPr lang="en-US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416935" y="850851"/>
            <a:ext cx="1560425" cy="1591060"/>
            <a:chOff x="6673807" y="1580785"/>
            <a:chExt cx="1666019" cy="1698493"/>
          </a:xfrm>
        </p:grpSpPr>
        <p:pic>
          <p:nvPicPr>
            <p:cNvPr id="37" name="Picture 36" descr="Richard Korsmeyer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379" y="1580785"/>
              <a:ext cx="1254622" cy="12307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Rectangle 37"/>
            <p:cNvSpPr/>
            <p:nvPr/>
          </p:nvSpPr>
          <p:spPr>
            <a:xfrm>
              <a:off x="6673807" y="2756058"/>
              <a:ext cx="166601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Richard </a:t>
              </a:r>
              <a:r>
                <a:rPr lang="en-US" sz="1400" b="1" dirty="0" err="1"/>
                <a:t>Korsmeyer</a:t>
              </a:r>
              <a:endParaRPr lang="en-US" sz="1400" b="1" dirty="0"/>
            </a:p>
            <a:p>
              <a:pPr algn="ctr"/>
              <a:r>
                <a:rPr lang="en-US" sz="1400" dirty="0"/>
                <a:t>Pfizer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513663" y="2677528"/>
            <a:ext cx="1431490" cy="1706063"/>
            <a:chOff x="7215687" y="3385371"/>
            <a:chExt cx="1528359" cy="1821262"/>
          </a:xfrm>
        </p:grpSpPr>
        <p:pic>
          <p:nvPicPr>
            <p:cNvPr id="43" name="Picture 42" descr="https://www.medimmune.com/content/dam/medimmune/Breaking-new-ground/Ambassador-profiles/Ambassador-Thumbnail/Herren_Wu.JPG/_jcr_content/renditions/cq5dam.web.320.Herren_Wu.JPG"/>
            <p:cNvPicPr/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52"/>
            <a:stretch/>
          </p:blipFill>
          <p:spPr bwMode="auto">
            <a:xfrm>
              <a:off x="7215687" y="3385371"/>
              <a:ext cx="1528359" cy="134042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7338592" y="4683413"/>
              <a:ext cx="12174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err="1"/>
                <a:t>Herren</a:t>
              </a:r>
              <a:r>
                <a:rPr lang="en-US" sz="1400" b="1" dirty="0"/>
                <a:t> Wu</a:t>
              </a:r>
            </a:p>
            <a:p>
              <a:r>
                <a:rPr lang="en-US" sz="1400" dirty="0" err="1"/>
                <a:t>MedImmune</a:t>
              </a:r>
              <a:endParaRPr lang="en-US" sz="1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106" y="4733623"/>
            <a:ext cx="1308124" cy="1893776"/>
            <a:chOff x="8726347" y="1917700"/>
            <a:chExt cx="1396645" cy="2021650"/>
          </a:xfrm>
        </p:grpSpPr>
        <p:pic>
          <p:nvPicPr>
            <p:cNvPr id="40" name="Picture 39" descr="Peter Given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4047" y="1917700"/>
              <a:ext cx="1356760" cy="13415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Rectangle 40"/>
            <p:cNvSpPr/>
            <p:nvPr/>
          </p:nvSpPr>
          <p:spPr>
            <a:xfrm>
              <a:off x="8726347" y="3200686"/>
              <a:ext cx="139664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Peter Given</a:t>
              </a:r>
            </a:p>
            <a:p>
              <a:pPr algn="ctr"/>
              <a:r>
                <a:rPr lang="en-US" sz="1400" dirty="0"/>
                <a:t>Keurig Green 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Mountain</a:t>
              </a:r>
              <a:endParaRPr lang="en-US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16105" y="4971219"/>
            <a:ext cx="1376489" cy="1656180"/>
            <a:chOff x="1763778" y="5093459"/>
            <a:chExt cx="1469636" cy="1768011"/>
          </a:xfrm>
        </p:grpSpPr>
        <p:pic>
          <p:nvPicPr>
            <p:cNvPr id="46" name="Picture 45" descr="Robert Miller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78" y="5093459"/>
              <a:ext cx="1308129" cy="1257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Rectangle 46"/>
            <p:cNvSpPr/>
            <p:nvPr/>
          </p:nvSpPr>
          <p:spPr>
            <a:xfrm>
              <a:off x="1801879" y="6338250"/>
              <a:ext cx="14315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“Bob” Miller</a:t>
              </a:r>
            </a:p>
            <a:p>
              <a:pPr algn="ctr"/>
              <a:r>
                <a:rPr lang="en-US" sz="1400" dirty="0" smtClean="0"/>
                <a:t>Sanofi</a:t>
              </a:r>
              <a:endParaRPr lang="en-US" sz="14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864677" y="1104899"/>
            <a:ext cx="1206559" cy="1574262"/>
            <a:chOff x="394845" y="1097620"/>
            <a:chExt cx="1288207" cy="1680563"/>
          </a:xfrm>
        </p:grpSpPr>
        <p:pic>
          <p:nvPicPr>
            <p:cNvPr id="49" name="Picture 48" descr="https://media.licdn.com/media/p/2/005/039/0e1/321175e.jpg"/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845" y="1097620"/>
              <a:ext cx="1288207" cy="11870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Rectangle 49"/>
            <p:cNvSpPr/>
            <p:nvPr/>
          </p:nvSpPr>
          <p:spPr>
            <a:xfrm>
              <a:off x="485967" y="2219633"/>
              <a:ext cx="1176429" cy="558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Steve Faraci</a:t>
              </a:r>
            </a:p>
            <a:p>
              <a:r>
                <a:rPr lang="en-US" sz="1400" dirty="0" err="1"/>
                <a:t>Cyta</a:t>
              </a:r>
              <a:r>
                <a:rPr lang="en-US" sz="1400" dirty="0"/>
                <a:t> </a:t>
              </a:r>
              <a:r>
                <a:rPr lang="en-US" sz="1400" dirty="0" err="1" smtClean="0"/>
                <a:t>Therap</a:t>
              </a:r>
              <a:endParaRPr lang="en-US" sz="1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416310" y="5137011"/>
            <a:ext cx="2486068" cy="1659024"/>
            <a:chOff x="1623971" y="2546318"/>
            <a:chExt cx="2654300" cy="1771047"/>
          </a:xfrm>
        </p:grpSpPr>
        <p:pic>
          <p:nvPicPr>
            <p:cNvPr id="52" name="Picture 51" descr="Susan Windham-Bannister"/>
            <p:cNvPicPr/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8" r="14122" b="30279"/>
            <a:stretch/>
          </p:blipFill>
          <p:spPr bwMode="auto">
            <a:xfrm>
              <a:off x="2089243" y="2546318"/>
              <a:ext cx="1400566" cy="12478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" name="Rectangle 52"/>
            <p:cNvSpPr/>
            <p:nvPr/>
          </p:nvSpPr>
          <p:spPr>
            <a:xfrm>
              <a:off x="1623971" y="3794145"/>
              <a:ext cx="26543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/>
                <a:t>Susan Windham-Bannister</a:t>
              </a:r>
            </a:p>
            <a:p>
              <a:r>
                <a:rPr lang="en-US" sz="1400" dirty="0"/>
                <a:t>Biomedical Growth </a:t>
              </a:r>
              <a:r>
                <a:rPr lang="en-US" sz="1400" dirty="0" smtClean="0"/>
                <a:t>Strategies</a:t>
              </a:r>
              <a:endParaRPr lang="en-US" sz="14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555528" y="4490114"/>
            <a:ext cx="1588472" cy="1743747"/>
            <a:chOff x="262232" y="1130299"/>
            <a:chExt cx="1695964" cy="1861490"/>
          </a:xfrm>
        </p:grpSpPr>
        <p:sp>
          <p:nvSpPr>
            <p:cNvPr id="55" name="Rectangle 54"/>
            <p:cNvSpPr/>
            <p:nvPr/>
          </p:nvSpPr>
          <p:spPr>
            <a:xfrm>
              <a:off x="262232" y="2468569"/>
              <a:ext cx="16959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Chris Palmer</a:t>
              </a:r>
            </a:p>
            <a:p>
              <a:pPr algn="ctr"/>
              <a:r>
                <a:rPr lang="en-US" sz="1400" dirty="0" smtClean="0"/>
                <a:t>US </a:t>
              </a:r>
              <a:r>
                <a:rPr lang="en-US" sz="1400" dirty="0" smtClean="0"/>
                <a:t>Naval </a:t>
              </a:r>
              <a:r>
                <a:rPr lang="en-US" sz="1400" dirty="0" smtClean="0"/>
                <a:t>Command</a:t>
              </a:r>
            </a:p>
          </p:txBody>
        </p:sp>
        <p:pic>
          <p:nvPicPr>
            <p:cNvPr id="56" name="Picture 55" descr="Chris Palmer"/>
            <p:cNvPicPr/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08" t="35062" r="32341" b="21824"/>
            <a:stretch/>
          </p:blipFill>
          <p:spPr bwMode="auto">
            <a:xfrm>
              <a:off x="469900" y="1130299"/>
              <a:ext cx="1350576" cy="139150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7950024" y="2677528"/>
            <a:ext cx="1324601" cy="1694828"/>
            <a:chOff x="946375" y="1172130"/>
            <a:chExt cx="1414237" cy="1809269"/>
          </a:xfrm>
        </p:grpSpPr>
        <p:sp>
          <p:nvSpPr>
            <p:cNvPr id="58" name="Rectangle 57"/>
            <p:cNvSpPr/>
            <p:nvPr/>
          </p:nvSpPr>
          <p:spPr>
            <a:xfrm>
              <a:off x="946375" y="2422849"/>
              <a:ext cx="1414237" cy="558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Matt </a:t>
              </a:r>
              <a:r>
                <a:rPr lang="en-US" sz="1400" b="1" dirty="0" smtClean="0"/>
                <a:t>Diamond</a:t>
              </a:r>
            </a:p>
            <a:p>
              <a:pPr algn="ctr"/>
              <a:r>
                <a:rPr lang="en-US" sz="1400" dirty="0" smtClean="0"/>
                <a:t>Misfit</a:t>
              </a:r>
              <a:endParaRPr lang="en-US" sz="1400" dirty="0" smtClean="0"/>
            </a:p>
          </p:txBody>
        </p:sp>
        <p:pic>
          <p:nvPicPr>
            <p:cNvPr id="59" name="Picture 58" descr="https://media.licdn.com/mpr/mpr/shrinknp_200_200/AAEAAQAAAAAAAAPoAAAAJDY0ZTI4MDk1LWM0N2UtNDJlNC05ZTQ2LWJmMGYxMjhiMTIxMw.jpg"/>
            <p:cNvPicPr/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5" r="11031"/>
            <a:stretch/>
          </p:blipFill>
          <p:spPr bwMode="auto">
            <a:xfrm>
              <a:off x="1037892" y="1172130"/>
              <a:ext cx="1047888" cy="12777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" name="Group 59"/>
          <p:cNvGrpSpPr/>
          <p:nvPr/>
        </p:nvGrpSpPr>
        <p:grpSpPr>
          <a:xfrm>
            <a:off x="5243711" y="4383590"/>
            <a:ext cx="1552787" cy="1579964"/>
            <a:chOff x="3534283" y="1358378"/>
            <a:chExt cx="1657864" cy="1686648"/>
          </a:xfrm>
        </p:grpSpPr>
        <p:sp>
          <p:nvSpPr>
            <p:cNvPr id="61" name="Rectangle 60"/>
            <p:cNvSpPr/>
            <p:nvPr/>
          </p:nvSpPr>
          <p:spPr>
            <a:xfrm>
              <a:off x="3534283" y="2521806"/>
              <a:ext cx="16578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Mark Boden</a:t>
              </a:r>
            </a:p>
            <a:p>
              <a:r>
                <a:rPr lang="en-US" sz="1400" dirty="0" smtClean="0"/>
                <a:t>Boston Scientific</a:t>
              </a:r>
              <a:endParaRPr lang="en-US" sz="1400" dirty="0" smtClean="0"/>
            </a:p>
          </p:txBody>
        </p:sp>
        <p:pic>
          <p:nvPicPr>
            <p:cNvPr id="62" name="Picture 61" descr="Mark Boden"/>
            <p:cNvPicPr/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876" y="1358378"/>
              <a:ext cx="1212138" cy="12151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roup 62"/>
          <p:cNvGrpSpPr/>
          <p:nvPr/>
        </p:nvGrpSpPr>
        <p:grpSpPr>
          <a:xfrm>
            <a:off x="4104207" y="4334432"/>
            <a:ext cx="1247953" cy="1741101"/>
            <a:chOff x="1076960" y="1212929"/>
            <a:chExt cx="1332402" cy="1858666"/>
          </a:xfrm>
        </p:grpSpPr>
        <p:sp>
          <p:nvSpPr>
            <p:cNvPr id="64" name="Rectangle 63"/>
            <p:cNvSpPr/>
            <p:nvPr/>
          </p:nvSpPr>
          <p:spPr>
            <a:xfrm>
              <a:off x="1076960" y="2548375"/>
              <a:ext cx="133240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“</a:t>
              </a:r>
              <a:r>
                <a:rPr lang="en-US" sz="1400" b="1" dirty="0" smtClean="0"/>
                <a:t>Jay” Schwartz</a:t>
              </a:r>
            </a:p>
            <a:p>
              <a:pPr algn="ctr"/>
              <a:r>
                <a:rPr lang="en-US" sz="1400" dirty="0" err="1" smtClean="0"/>
                <a:t>AcuityBio</a:t>
              </a:r>
              <a:endParaRPr lang="en-US" sz="1400" dirty="0" smtClean="0"/>
            </a:p>
          </p:txBody>
        </p:sp>
        <p:pic>
          <p:nvPicPr>
            <p:cNvPr id="65" name="Picture 64" descr="AcuityBio article picture"/>
            <p:cNvPicPr/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65" b="21754"/>
            <a:stretch/>
          </p:blipFill>
          <p:spPr bwMode="auto">
            <a:xfrm>
              <a:off x="1130300" y="1212929"/>
              <a:ext cx="1215780" cy="13651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" name="Group 72"/>
          <p:cNvGrpSpPr/>
          <p:nvPr/>
        </p:nvGrpSpPr>
        <p:grpSpPr>
          <a:xfrm>
            <a:off x="3769602" y="805256"/>
            <a:ext cx="1189506" cy="1676557"/>
            <a:chOff x="474133" y="4255551"/>
            <a:chExt cx="1270000" cy="1789763"/>
          </a:xfrm>
        </p:grpSpPr>
        <p:sp>
          <p:nvSpPr>
            <p:cNvPr id="74" name="Rectangle 73"/>
            <p:cNvSpPr/>
            <p:nvPr/>
          </p:nvSpPr>
          <p:spPr>
            <a:xfrm>
              <a:off x="532481" y="5486765"/>
              <a:ext cx="1177784" cy="558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err="1" smtClean="0"/>
                <a:t>Rajni</a:t>
              </a:r>
              <a:r>
                <a:rPr lang="en-US" sz="1400" b="1" dirty="0" smtClean="0"/>
                <a:t> </a:t>
              </a:r>
              <a:r>
                <a:rPr lang="en-US" sz="1400" b="1" dirty="0" err="1" smtClean="0"/>
                <a:t>Aneja</a:t>
              </a:r>
              <a:endParaRPr lang="en-US" sz="1400" b="1" dirty="0" smtClean="0"/>
            </a:p>
            <a:p>
              <a:pPr algn="ctr"/>
              <a:r>
                <a:rPr lang="en-US" sz="1400" dirty="0" smtClean="0"/>
                <a:t>Novartis</a:t>
              </a:r>
              <a:endParaRPr lang="en-US" sz="1400" dirty="0" smtClean="0"/>
            </a:p>
          </p:txBody>
        </p:sp>
        <p:pic>
          <p:nvPicPr>
            <p:cNvPr id="75" name="Picture 74" descr="http://boston.citybizlist.com/media/images/medium/1444957923_Dr.%20Rajni%20Aneja.jpg"/>
            <p:cNvPicPr/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4" r="10685"/>
            <a:stretch/>
          </p:blipFill>
          <p:spPr bwMode="auto">
            <a:xfrm>
              <a:off x="474133" y="4255551"/>
              <a:ext cx="1270000" cy="12735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Group 75"/>
          <p:cNvGrpSpPr/>
          <p:nvPr/>
        </p:nvGrpSpPr>
        <p:grpSpPr>
          <a:xfrm>
            <a:off x="6507742" y="4924692"/>
            <a:ext cx="1382400" cy="1587598"/>
            <a:chOff x="395444" y="801692"/>
            <a:chExt cx="1475947" cy="1694798"/>
          </a:xfrm>
        </p:grpSpPr>
        <p:sp>
          <p:nvSpPr>
            <p:cNvPr id="77" name="Rectangle 76"/>
            <p:cNvSpPr/>
            <p:nvPr/>
          </p:nvSpPr>
          <p:spPr>
            <a:xfrm>
              <a:off x="395444" y="1973270"/>
              <a:ext cx="14759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/>
                <a:t>Dan Baril</a:t>
              </a:r>
            </a:p>
            <a:p>
              <a:pPr algn="ctr"/>
              <a:r>
                <a:rPr lang="en-US" sz="1400" dirty="0" smtClean="0"/>
                <a:t>Baril Corporation</a:t>
              </a:r>
              <a:endParaRPr lang="en-US" sz="1400" dirty="0" smtClean="0"/>
            </a:p>
          </p:txBody>
        </p:sp>
        <p:pic>
          <p:nvPicPr>
            <p:cNvPr id="78" name="Picture 77" descr="Dan Baril, CEO, Baril Corp."/>
            <p:cNvPicPr/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57" y="801692"/>
              <a:ext cx="1253443" cy="12312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Group 78"/>
          <p:cNvGrpSpPr/>
          <p:nvPr/>
        </p:nvGrpSpPr>
        <p:grpSpPr>
          <a:xfrm>
            <a:off x="2317465" y="3042712"/>
            <a:ext cx="1990441" cy="1493485"/>
            <a:chOff x="6291" y="2560029"/>
            <a:chExt cx="2125134" cy="1594330"/>
          </a:xfrm>
        </p:grpSpPr>
        <p:pic>
          <p:nvPicPr>
            <p:cNvPr id="80" name="Picture 79" descr="https://media.licdn.com/media/AAEAAQAAAAAAAARbAAAAJGViOTg3MTk5LTA1MzAtNDgxYS04YTRmLTA4MjVjZWZjMDQxNA.jpg"/>
            <p:cNvPicPr/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65" t="15120" r="17097" b="25302"/>
            <a:stretch/>
          </p:blipFill>
          <p:spPr bwMode="auto">
            <a:xfrm>
              <a:off x="393879" y="2560029"/>
              <a:ext cx="1197478" cy="110803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1" name="Rectangle 80"/>
            <p:cNvSpPr/>
            <p:nvPr/>
          </p:nvSpPr>
          <p:spPr>
            <a:xfrm>
              <a:off x="6291" y="3631139"/>
              <a:ext cx="21251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Christina </a:t>
              </a:r>
              <a:r>
                <a:rPr lang="en-US" sz="1400" b="1" dirty="0" err="1"/>
                <a:t>DeMur</a:t>
              </a:r>
              <a:endParaRPr lang="en-US" sz="1400" b="1" dirty="0"/>
            </a:p>
            <a:p>
              <a:pPr algn="ctr"/>
              <a:r>
                <a:rPr lang="en-US" sz="1400" dirty="0"/>
                <a:t>Entrepreneur in Residence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69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81" y="-477"/>
            <a:ext cx="5397011" cy="762477"/>
          </a:xfrm>
        </p:spPr>
        <p:txBody>
          <a:bodyPr/>
          <a:lstStyle/>
          <a:p>
            <a:r>
              <a:rPr lang="en-US" dirty="0"/>
              <a:t>IALS and the Centers</a:t>
            </a:r>
            <a:br>
              <a:rPr lang="en-US" dirty="0"/>
            </a:br>
            <a:r>
              <a:rPr lang="en-US" sz="2000" dirty="0" smtClean="0"/>
              <a:t>Research Theme </a:t>
            </a:r>
            <a:r>
              <a:rPr lang="en-US" sz="2000" dirty="0"/>
              <a:t>Development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12" y="1406691"/>
            <a:ext cx="8229600" cy="1401164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M2M </a:t>
            </a:r>
            <a:r>
              <a:rPr lang="en-US" sz="2000" b="1" dirty="0"/>
              <a:t>Leadership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1800" dirty="0" smtClean="0"/>
              <a:t>Peter Chien (</a:t>
            </a:r>
            <a:r>
              <a:rPr lang="en-US" sz="1800" dirty="0"/>
              <a:t>BMB and Chemistry</a:t>
            </a:r>
            <a:r>
              <a:rPr lang="en-US" sz="1800" dirty="0" smtClean="0"/>
              <a:t>), Director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Jeanne Hardy (Chemistry), </a:t>
            </a:r>
            <a:r>
              <a:rPr lang="en-US" sz="1800" dirty="0" smtClean="0"/>
              <a:t>Co-Director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Shelley Peyton (Chemical Engineering), Co-Director</a:t>
            </a:r>
          </a:p>
          <a:p>
            <a:pPr marL="0" indent="0">
              <a:buNone/>
            </a:pPr>
            <a:endParaRPr lang="en-US" sz="400" b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4312" y="805634"/>
            <a:ext cx="8154988" cy="554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8A1C1D"/>
                </a:solidFill>
              </a:rPr>
              <a:t>Center Leaders &amp; Steering Committee</a:t>
            </a:r>
            <a:endParaRPr lang="en-US" sz="3200" dirty="0">
              <a:solidFill>
                <a:srgbClr val="8A1C1D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9700" y="2807855"/>
            <a:ext cx="8229600" cy="3509818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8626A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1C596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b="1" dirty="0" smtClean="0"/>
              <a:t>M2M Steering Committee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Courtney Babbitt (Biology)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Ana Caicedo (Biology)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Peter Chien (Biochemistry &amp; Molecular Biology)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Lila Gierasch (Biochemistry &amp; Molecular Biology)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Jeanne Hardy (Chemistry)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Mike Henson (Chemical Engineering)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D. Joseph Jerry (VASCI)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Barbara Osborne (VASCI)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Shelly Peyton (Chemical Engineering)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Peter Reinhart (IALS)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Heather Richardson (Psychological &amp; Brain Science)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Maria Santore (Polymer Science &amp; Engineering)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Celia Schiffer (UMMS)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Jessica Schiffman (Chemical Engineering)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Pat Wadsworth (Biology)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Wilmore Webley (Microbiology)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095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01" y="-11994"/>
            <a:ext cx="5397011" cy="930117"/>
          </a:xfrm>
        </p:spPr>
        <p:txBody>
          <a:bodyPr/>
          <a:lstStyle/>
          <a:p>
            <a:r>
              <a:rPr lang="en-US" dirty="0"/>
              <a:t>IALS and the Centers</a:t>
            </a:r>
            <a:br>
              <a:rPr lang="en-US" dirty="0"/>
            </a:br>
            <a:r>
              <a:rPr lang="en-US" sz="2000" dirty="0"/>
              <a:t>Research Theme Development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12" y="1406691"/>
            <a:ext cx="8229600" cy="52197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CPHM </a:t>
            </a:r>
            <a:r>
              <a:rPr lang="en-US" b="1" dirty="0"/>
              <a:t>Leadership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Jim Watkins (PSE), </a:t>
            </a:r>
            <a:r>
              <a:rPr lang="en-US" sz="2000" dirty="0"/>
              <a:t>Director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Sundar Krishnamurty (MIE), Co-Director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Patty Freedson (Kinesiology), Co-Director</a:t>
            </a:r>
            <a:endParaRPr lang="en-US" sz="2000" dirty="0"/>
          </a:p>
          <a:p>
            <a:pPr marL="0" indent="0">
              <a:spcBef>
                <a:spcPts val="1200"/>
              </a:spcBef>
              <a:buNone/>
            </a:pPr>
            <a:r>
              <a:rPr lang="en-US" b="1" dirty="0" smtClean="0"/>
              <a:t>CPHM </a:t>
            </a:r>
            <a:r>
              <a:rPr lang="en-US" b="1" dirty="0"/>
              <a:t>Steering </a:t>
            </a:r>
            <a:r>
              <a:rPr lang="en-US" b="1" dirty="0" smtClean="0"/>
              <a:t>Committee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Joseph </a:t>
            </a:r>
            <a:r>
              <a:rPr lang="en-US" sz="2000" dirty="0"/>
              <a:t>Bardin, </a:t>
            </a:r>
            <a:r>
              <a:rPr lang="en-US" sz="2000" dirty="0" smtClean="0"/>
              <a:t>ECE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Patty Freedson, Kinesiology (</a:t>
            </a:r>
            <a:r>
              <a:rPr lang="en-US" sz="2000" i="1" dirty="0"/>
              <a:t>not attending</a:t>
            </a:r>
            <a:r>
              <a:rPr lang="en-US" sz="2000" dirty="0"/>
              <a:t>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Deepak Ganesan, Computer Science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Robert Jackson, Jr., Electrical &amp; Computer Engineering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Jeffrey Morse, Mass </a:t>
            </a:r>
            <a:r>
              <a:rPr lang="en-US" sz="2000" dirty="0" err="1"/>
              <a:t>NanoTech</a:t>
            </a:r>
            <a:r>
              <a:rPr lang="en-US" sz="2000" dirty="0"/>
              <a:t> Institute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Rebecca Spencer, Psychology &amp; Brain Sciences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Richard Van Emmerik, Kinesiology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Jane Kent, Kinesiology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Jim Watkins, PSE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Sundar Krishnamurty, MIE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Annette Wysocki, Nursing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4312" y="805634"/>
            <a:ext cx="8154988" cy="554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8A1C1D"/>
                </a:solidFill>
              </a:rPr>
              <a:t>Center Leaders &amp; Steering Committee</a:t>
            </a:r>
            <a:endParaRPr lang="en-US" sz="3200" dirty="0">
              <a:solidFill>
                <a:srgbClr val="8A1C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881" y="-8097"/>
            <a:ext cx="6094339" cy="813926"/>
          </a:xfrm>
        </p:spPr>
        <p:txBody>
          <a:bodyPr/>
          <a:lstStyle/>
          <a:p>
            <a:r>
              <a:rPr lang="en-US" dirty="0"/>
              <a:t>IALS and the Centers</a:t>
            </a:r>
            <a:br>
              <a:rPr lang="en-US" dirty="0"/>
            </a:br>
            <a:r>
              <a:rPr lang="en-US" sz="2000" dirty="0"/>
              <a:t>Research Theme Development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12" y="136748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CBD </a:t>
            </a:r>
            <a:r>
              <a:rPr lang="en-US" b="1" dirty="0"/>
              <a:t>Leadership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S</a:t>
            </a:r>
            <a:r>
              <a:rPr lang="en-US" sz="2000" dirty="0"/>
              <a:t>. Thai </a:t>
            </a:r>
            <a:r>
              <a:rPr lang="en-US" sz="2000" dirty="0" smtClean="0"/>
              <a:t>Thayumanavan (Chemistry)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Barbara Osborne (VASCI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 </a:t>
            </a:r>
            <a:endParaRPr lang="en-US" sz="2000" dirty="0"/>
          </a:p>
          <a:p>
            <a:pPr marL="0" indent="0">
              <a:buNone/>
            </a:pPr>
            <a:r>
              <a:rPr lang="en-US" b="1" dirty="0"/>
              <a:t>CBD Steering Committee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Gregory Tew (Chemistry)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Eric </a:t>
            </a:r>
            <a:r>
              <a:rPr lang="en-US" sz="2000" dirty="0" smtClean="0"/>
              <a:t>Decker (Food Science)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Neil </a:t>
            </a:r>
            <a:r>
              <a:rPr lang="en-US" sz="2000" dirty="0" smtClean="0"/>
              <a:t>Forbes (Chemical Engineering)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Vince </a:t>
            </a:r>
            <a:r>
              <a:rPr lang="en-US" sz="2000" dirty="0"/>
              <a:t>R</a:t>
            </a:r>
            <a:r>
              <a:rPr lang="en-US" sz="2000" dirty="0" smtClean="0"/>
              <a:t>otello (Chemistry)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Todd Emrick (PSE)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Barbara Osborne (VASCI)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S. Thai Thayumanavan (Chemistry)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4312" y="813449"/>
            <a:ext cx="8154988" cy="554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8A1C1D"/>
                </a:solidFill>
              </a:rPr>
              <a:t>Center Leaders &amp; Steering Committee</a:t>
            </a:r>
            <a:endParaRPr lang="en-US" sz="3200" dirty="0">
              <a:solidFill>
                <a:srgbClr val="8A1C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3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3439" y="157034"/>
            <a:ext cx="5677408" cy="3947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/>
              <a:t>IALS – Seed Grants Overview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15074" y="1119780"/>
            <a:ext cx="8052939" cy="4589761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en-US" sz="2400" b="1" dirty="0"/>
              <a:t>Purpose: </a:t>
            </a:r>
          </a:p>
          <a:p>
            <a:pPr marL="0" indent="0" algn="just">
              <a:buNone/>
            </a:pPr>
            <a:r>
              <a:rPr lang="en-US" sz="2400" dirty="0" smtClean="0"/>
              <a:t>To catalyze </a:t>
            </a:r>
            <a:r>
              <a:rPr lang="en-US" sz="2400" dirty="0"/>
              <a:t>translational science </a:t>
            </a:r>
            <a:r>
              <a:rPr lang="en-US" sz="2400" dirty="0" smtClean="0"/>
              <a:t>facilitating </a:t>
            </a:r>
            <a:r>
              <a:rPr lang="en-US" sz="2400" dirty="0"/>
              <a:t>development of innovative products/services and </a:t>
            </a:r>
            <a:r>
              <a:rPr lang="en-US" sz="2400" dirty="0" smtClean="0"/>
              <a:t>enabling competitive external </a:t>
            </a:r>
            <a:r>
              <a:rPr lang="en-US" sz="2400" dirty="0"/>
              <a:t>translational funding </a:t>
            </a:r>
            <a:r>
              <a:rPr lang="en-US" sz="2400" dirty="0" smtClean="0"/>
              <a:t>(such as SBIRs and STTRs).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lvl="1" indent="0" algn="just">
              <a:buNone/>
            </a:pPr>
            <a:r>
              <a:rPr lang="en-US" sz="2400" b="1" dirty="0" smtClean="0"/>
              <a:t>For 2016, up to 6 Translational Proof of Concept Grants: </a:t>
            </a:r>
          </a:p>
          <a:p>
            <a:pPr lvl="2" algn="just"/>
            <a:r>
              <a:rPr lang="en-US" sz="2000" dirty="0" smtClean="0"/>
              <a:t>Up to $50K for 12 months, with 6-month review </a:t>
            </a:r>
          </a:p>
          <a:p>
            <a:pPr lvl="2" algn="just"/>
            <a:r>
              <a:rPr lang="en-US" sz="2000" dirty="0" smtClean="0"/>
              <a:t>Designed to generate proof-of-concept evidence towards development and significant private sector or SBIR/STTR funding</a:t>
            </a:r>
          </a:p>
          <a:p>
            <a:pPr lvl="2" algn="just"/>
            <a:r>
              <a:rPr lang="en-US" sz="2000" dirty="0" smtClean="0"/>
              <a:t>Industry, UMMS collaboration encouraged</a:t>
            </a:r>
          </a:p>
          <a:p>
            <a:pPr lvl="2" algn="just"/>
            <a:r>
              <a:rPr lang="en-US" sz="2000" dirty="0" smtClean="0"/>
              <a:t>May support CROs or other IALS facilities and personnel costs</a:t>
            </a:r>
          </a:p>
        </p:txBody>
      </p:sp>
    </p:spTree>
    <p:extLst>
      <p:ext uri="{BB962C8B-B14F-4D97-AF65-F5344CB8AC3E}">
        <p14:creationId xmlns:p14="http://schemas.microsoft.com/office/powerpoint/2010/main" val="30272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98120" y="144565"/>
            <a:ext cx="6017767" cy="3947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/>
              <a:t>IALS – </a:t>
            </a:r>
            <a:r>
              <a:rPr lang="en-US" sz="2400" dirty="0" smtClean="0"/>
              <a:t> Prioritized Seed Fund Applications</a:t>
            </a: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198120" y="812465"/>
            <a:ext cx="8839200" cy="5316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Katherine Boyer: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“Device (Misfit/Shine) Detection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Change in Physical Activity: Evidence and Translation for a new Clinical Outcome Tool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Misfilt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/Shine Matching Funds)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Michelle Farkas: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>
                <a:solidFill>
                  <a:srgbClr val="3B404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Harnessing Macrophages as Cell-Based Delivery Agents for Cancer Imaging and Treatment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Jeanne Hardy: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Furoxan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-based Caspase-6 Inhibitors for Treatment of Neurodegeneration”  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Kalmakis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“Real-time continuous cortisol monitoring: An innovation for stress self-management”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Vince Rotello: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“N</a:t>
            </a:r>
            <a:r>
              <a:rPr lang="en-US" dirty="0" smtClean="0"/>
              <a:t>anoparticle-stabilized </a:t>
            </a:r>
            <a:r>
              <a:rPr lang="en-US" dirty="0" err="1"/>
              <a:t>nanocapsules</a:t>
            </a:r>
            <a:r>
              <a:rPr lang="en-US" dirty="0"/>
              <a:t> (NPSCs) </a:t>
            </a:r>
            <a:r>
              <a:rPr lang="en-US" dirty="0" smtClean="0"/>
              <a:t>delivering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RNA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Therapeutics for Non-Hodgkin's Lymphoma”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Yubing Sun: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“Self-powered integrated blood separation and SERS-based immunoassay (SIBSI) device for point of care analysis of pancreatic cancer biomarkers”</a:t>
            </a:r>
          </a:p>
          <a:p>
            <a:pPr algn="just">
              <a:lnSpc>
                <a:spcPct val="107000"/>
              </a:lnSpc>
              <a:spcAft>
                <a:spcPts val="1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Jim Watkins: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“Autonomous Sensor Platforms for In-Home and On-Body Health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of M</a:t>
            </a:r>
            <a:r>
              <a:rPr lang="en-US" dirty="0" smtClean="0"/>
              <a:t>ovement</a:t>
            </a:r>
            <a:r>
              <a:rPr lang="en-US" dirty="0"/>
              <a:t>, </a:t>
            </a:r>
            <a:r>
              <a:rPr lang="en-US" dirty="0" smtClean="0"/>
              <a:t>Temperature, Breath, and Sweat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dirty="0" smtClean="0"/>
              <a:t>Sekisui </a:t>
            </a:r>
            <a:r>
              <a:rPr lang="en-US" dirty="0"/>
              <a:t>Chemical </a:t>
            </a:r>
            <a:r>
              <a:rPr lang="en-US" dirty="0" smtClean="0"/>
              <a:t>Matching Funds)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1093" y="168016"/>
            <a:ext cx="5677408" cy="49924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US" dirty="0" smtClean="0"/>
              <a:t>IALS:  What does IALS </a:t>
            </a:r>
            <a:r>
              <a:rPr lang="en-US" dirty="0"/>
              <a:t>o</a:t>
            </a:r>
            <a:r>
              <a:rPr lang="en-US" dirty="0" smtClean="0"/>
              <a:t>ffer?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01093" y="735498"/>
            <a:ext cx="8843773" cy="5832942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 sz="1900" dirty="0" smtClean="0">
                <a:solidFill>
                  <a:srgbClr val="8A1C1D"/>
                </a:solidFill>
              </a:rPr>
              <a:t>Enable Translational Research Themes </a:t>
            </a:r>
            <a:r>
              <a:rPr lang="en-US" sz="1900" dirty="0" smtClean="0"/>
              <a:t>– “</a:t>
            </a:r>
            <a:r>
              <a:rPr lang="en-US" sz="1900" dirty="0" smtClean="0"/>
              <a:t>Translational </a:t>
            </a:r>
            <a:r>
              <a:rPr lang="en-US" sz="1900" dirty="0"/>
              <a:t>Research </a:t>
            </a:r>
            <a:r>
              <a:rPr lang="en-US" sz="1900" dirty="0" smtClean="0"/>
              <a:t>Theme Support”, </a:t>
            </a:r>
            <a:r>
              <a:rPr lang="en-US" sz="1900" dirty="0"/>
              <a:t>access </a:t>
            </a:r>
            <a:r>
              <a:rPr lang="en-US" sz="1900" dirty="0"/>
              <a:t>to ‘IALS Seed Grants’ to catalyze industry collaborations, and ‘IALS Core Facility Grants’ for use of Core </a:t>
            </a:r>
            <a:r>
              <a:rPr lang="en-US" sz="1900" dirty="0" smtClean="0"/>
              <a:t>Labs. </a:t>
            </a:r>
            <a:endParaRPr lang="en-US" sz="1900" dirty="0" smtClean="0"/>
          </a:p>
          <a:p>
            <a:pPr>
              <a:spcBef>
                <a:spcPts val="1000"/>
              </a:spcBef>
            </a:pPr>
            <a:r>
              <a:rPr lang="en-US" sz="1900" dirty="0" smtClean="0">
                <a:solidFill>
                  <a:srgbClr val="8A1C1D"/>
                </a:solidFill>
              </a:rPr>
              <a:t>Translational Equipment: </a:t>
            </a:r>
            <a:r>
              <a:rPr lang="en-US" sz="1900" dirty="0" smtClean="0"/>
              <a:t>access to ~30 managed Core Equipment Facilities</a:t>
            </a:r>
          </a:p>
          <a:p>
            <a:pPr>
              <a:spcBef>
                <a:spcPts val="1000"/>
              </a:spcBef>
            </a:pPr>
            <a:r>
              <a:rPr lang="en-US" sz="1900" dirty="0" smtClean="0">
                <a:solidFill>
                  <a:srgbClr val="8A1C1D"/>
                </a:solidFill>
              </a:rPr>
              <a:t>Multi-Investigator </a:t>
            </a:r>
            <a:r>
              <a:rPr lang="en-US" sz="1900" dirty="0">
                <a:solidFill>
                  <a:srgbClr val="8A1C1D"/>
                </a:solidFill>
              </a:rPr>
              <a:t>Grant Support: </a:t>
            </a:r>
            <a:r>
              <a:rPr lang="en-US" sz="1900" dirty="0"/>
              <a:t>to develop industry alliance ‘pitches’ and federal/state/foundation grant writing/submission support</a:t>
            </a:r>
          </a:p>
          <a:p>
            <a:pPr>
              <a:spcBef>
                <a:spcPts val="1000"/>
              </a:spcBef>
            </a:pPr>
            <a:r>
              <a:rPr lang="en-US" sz="1900" dirty="0" smtClean="0">
                <a:solidFill>
                  <a:srgbClr val="8A1C1D"/>
                </a:solidFill>
              </a:rPr>
              <a:t>Start-up </a:t>
            </a:r>
            <a:r>
              <a:rPr lang="en-US" sz="1900" dirty="0">
                <a:solidFill>
                  <a:srgbClr val="8A1C1D"/>
                </a:solidFill>
              </a:rPr>
              <a:t>Company Education: </a:t>
            </a:r>
            <a:r>
              <a:rPr lang="en-US" sz="1900" dirty="0"/>
              <a:t>faculty &amp; student mentoring in translational approaches and Entrepreneurship (in collaboration with </a:t>
            </a:r>
            <a:r>
              <a:rPr lang="en-US" sz="1900" dirty="0" smtClean="0"/>
              <a:t>Isenberg School of Business, Berthiaume </a:t>
            </a:r>
            <a:r>
              <a:rPr lang="en-US" sz="1900" dirty="0"/>
              <a:t>Center for </a:t>
            </a:r>
            <a:r>
              <a:rPr lang="en-US" sz="1900" dirty="0" smtClean="0"/>
              <a:t>Entrepreneurship, </a:t>
            </a:r>
            <a:r>
              <a:rPr lang="en-US" sz="1900" dirty="0"/>
              <a:t>and Entrepreneurs-in-Residence)</a:t>
            </a:r>
          </a:p>
          <a:p>
            <a:pPr>
              <a:spcBef>
                <a:spcPts val="1000"/>
              </a:spcBef>
            </a:pPr>
            <a:r>
              <a:rPr lang="en-US" sz="1900" dirty="0">
                <a:solidFill>
                  <a:srgbClr val="8A1C1D"/>
                </a:solidFill>
              </a:rPr>
              <a:t>Start-up Company Support: </a:t>
            </a:r>
            <a:r>
              <a:rPr lang="en-US" sz="1900" dirty="0"/>
              <a:t>from concept to preliminary data/prototypes to solving legal/IP/conflict-of-interest issues, to incubating the startup, value-inflections, and </a:t>
            </a:r>
            <a:r>
              <a:rPr lang="en-US" sz="1900" dirty="0" smtClean="0"/>
              <a:t>fundraising – with UMII and Technology Transfer</a:t>
            </a:r>
            <a:endParaRPr lang="en-US" sz="1900" dirty="0"/>
          </a:p>
          <a:p>
            <a:pPr lvl="0">
              <a:spcBef>
                <a:spcPts val="1000"/>
              </a:spcBef>
            </a:pPr>
            <a:r>
              <a:rPr lang="en-US" sz="1900" dirty="0">
                <a:solidFill>
                  <a:srgbClr val="8A1C1D"/>
                </a:solidFill>
              </a:rPr>
              <a:t>Access to ‘Collaboratories’ </a:t>
            </a:r>
            <a:r>
              <a:rPr lang="en-US" sz="1900" dirty="0"/>
              <a:t>for establishing spin-out companies</a:t>
            </a:r>
          </a:p>
          <a:p>
            <a:pPr lvl="0">
              <a:spcBef>
                <a:spcPts val="1000"/>
              </a:spcBef>
            </a:pPr>
            <a:r>
              <a:rPr lang="en-US" sz="1900" dirty="0" smtClean="0">
                <a:solidFill>
                  <a:srgbClr val="8A1C1D"/>
                </a:solidFill>
              </a:rPr>
              <a:t>Provide </a:t>
            </a:r>
            <a:r>
              <a:rPr lang="en-US" sz="1900" dirty="0" smtClean="0">
                <a:solidFill>
                  <a:srgbClr val="8A1C1D"/>
                </a:solidFill>
              </a:rPr>
              <a:t>Access </a:t>
            </a:r>
            <a:r>
              <a:rPr lang="en-US" sz="1900" dirty="0">
                <a:solidFill>
                  <a:srgbClr val="8A1C1D"/>
                </a:solidFill>
              </a:rPr>
              <a:t>to </a:t>
            </a:r>
            <a:r>
              <a:rPr lang="en-US" sz="1900" dirty="0" smtClean="0">
                <a:solidFill>
                  <a:srgbClr val="8A1C1D"/>
                </a:solidFill>
              </a:rPr>
              <a:t>Industry Partners </a:t>
            </a:r>
            <a:r>
              <a:rPr lang="en-US" sz="1900" dirty="0" smtClean="0"/>
              <a:t>- IALS is developing industry </a:t>
            </a:r>
            <a:r>
              <a:rPr lang="en-US" sz="1900" dirty="0"/>
              <a:t>partners for collaborations and Industry Sponsorships</a:t>
            </a:r>
          </a:p>
          <a:p>
            <a:pPr lvl="0">
              <a:spcBef>
                <a:spcPts val="1000"/>
              </a:spcBef>
            </a:pPr>
            <a:r>
              <a:rPr lang="en-US" sz="1900" dirty="0">
                <a:solidFill>
                  <a:srgbClr val="8A1C1D"/>
                </a:solidFill>
              </a:rPr>
              <a:t>Project </a:t>
            </a:r>
            <a:r>
              <a:rPr lang="en-US" sz="1900" dirty="0" smtClean="0">
                <a:solidFill>
                  <a:srgbClr val="8A1C1D"/>
                </a:solidFill>
              </a:rPr>
              <a:t>Management </a:t>
            </a:r>
            <a:r>
              <a:rPr lang="en-US" sz="1900" dirty="0"/>
              <a:t>and industry pitch support for prioritized </a:t>
            </a:r>
            <a:r>
              <a:rPr lang="en-US" sz="1900" dirty="0" smtClean="0"/>
              <a:t>multi-investigator </a:t>
            </a:r>
            <a:r>
              <a:rPr lang="en-US" sz="1900" dirty="0" smtClean="0"/>
              <a:t>projects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3112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40" y="112078"/>
            <a:ext cx="8229600" cy="512762"/>
          </a:xfrm>
        </p:spPr>
        <p:txBody>
          <a:bodyPr/>
          <a:lstStyle/>
          <a:p>
            <a:r>
              <a:rPr lang="en-US" sz="2400" dirty="0" smtClean="0"/>
              <a:t>IALS: Learnings and Thoughts…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56" y="876786"/>
            <a:ext cx="8808704" cy="5789827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Translational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Team Science - Culture Shift?</a:t>
            </a:r>
            <a:r>
              <a:rPr lang="en-US" sz="2000" dirty="0" smtClean="0"/>
              <a:t> </a:t>
            </a:r>
            <a:r>
              <a:rPr lang="en-US" sz="2000" dirty="0" smtClean="0"/>
              <a:t>Many faculty want to focus on </a:t>
            </a:r>
            <a:r>
              <a:rPr lang="en-US" sz="2000" dirty="0" smtClean="0"/>
              <a:t>individual ‘basic </a:t>
            </a:r>
            <a:r>
              <a:rPr lang="en-US" sz="2000" dirty="0" smtClean="0"/>
              <a:t>science’, think of this as an either-or proposition</a:t>
            </a:r>
            <a:endParaRPr lang="en-US" sz="2000" dirty="0"/>
          </a:p>
          <a:p>
            <a:pPr>
              <a:spcBef>
                <a:spcPts val="800"/>
              </a:spcBef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Translational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projects often require a ‘Team Approach’:</a:t>
            </a:r>
            <a:r>
              <a:rPr lang="en-US" sz="2000" dirty="0" smtClean="0"/>
              <a:t>  Science as a team sport is often not rewarded in an academic </a:t>
            </a:r>
            <a:r>
              <a:rPr lang="en-US" sz="2000" dirty="0" smtClean="0"/>
              <a:t>setting.</a:t>
            </a:r>
          </a:p>
          <a:p>
            <a:pPr>
              <a:spcBef>
                <a:spcPts val="800"/>
              </a:spcBef>
            </a:pPr>
            <a:r>
              <a:rPr lang="en-US" sz="2000" dirty="0" smtClean="0">
                <a:solidFill>
                  <a:srgbClr val="8A1C1D"/>
                </a:solidFill>
              </a:rPr>
              <a:t>Clinical Development:</a:t>
            </a:r>
            <a:r>
              <a:rPr lang="en-US" sz="2000" dirty="0" smtClean="0"/>
              <a:t>  Need clinical input (UMMS, Baystate etc.) from ‘stressed’ organizations.</a:t>
            </a:r>
            <a:endParaRPr lang="en-US" sz="2000" dirty="0"/>
          </a:p>
          <a:p>
            <a:pPr>
              <a:spcBef>
                <a:spcPts val="800"/>
              </a:spcBef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Accountabilities: </a:t>
            </a:r>
            <a:r>
              <a:rPr lang="en-US" sz="2000" dirty="0" smtClean="0"/>
              <a:t>Are different for collaborative translational programs – for both federal/foundation funding and industry relationships</a:t>
            </a:r>
            <a:endParaRPr lang="en-US" sz="2000" dirty="0"/>
          </a:p>
          <a:p>
            <a:pPr>
              <a:spcBef>
                <a:spcPts val="800"/>
              </a:spcBef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Rewards Structures not well set up for translational programs:</a:t>
            </a:r>
            <a:r>
              <a:rPr lang="en-US" sz="2000" dirty="0" smtClean="0"/>
              <a:t> Partnerships and ‘Milestone’ achievements not as recognized as publications, teaching records, and traditional grant funding</a:t>
            </a:r>
          </a:p>
          <a:p>
            <a:pPr>
              <a:spcBef>
                <a:spcPts val="800"/>
              </a:spcBef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Business development &amp; project management needs:  </a:t>
            </a:r>
            <a:r>
              <a:rPr lang="en-US" sz="2000" dirty="0" smtClean="0"/>
              <a:t>These capabilities are well established in industry, much less so in academic environments </a:t>
            </a:r>
          </a:p>
          <a:p>
            <a:pPr>
              <a:spcBef>
                <a:spcPts val="800"/>
              </a:spcBef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IP Strategy:</a:t>
            </a:r>
            <a:r>
              <a:rPr lang="en-US" sz="2000" dirty="0" smtClean="0"/>
              <a:t>  </a:t>
            </a:r>
            <a:r>
              <a:rPr lang="en-US" sz="2000" dirty="0" smtClean="0"/>
              <a:t>Developing an IP </a:t>
            </a:r>
            <a:r>
              <a:rPr lang="en-US" sz="2000" dirty="0" smtClean="0"/>
              <a:t>plan estate </a:t>
            </a:r>
            <a:r>
              <a:rPr lang="en-US" sz="2000" dirty="0" smtClean="0"/>
              <a:t>is important for project development and </a:t>
            </a:r>
            <a:r>
              <a:rPr lang="en-US" sz="2000" dirty="0" smtClean="0"/>
              <a:t>partnering</a:t>
            </a:r>
          </a:p>
          <a:p>
            <a:pPr>
              <a:spcBef>
                <a:spcPts val="800"/>
              </a:spcBef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Communicate, communicate, communicate…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34938"/>
            <a:ext cx="8229600" cy="512762"/>
          </a:xfrm>
        </p:spPr>
        <p:txBody>
          <a:bodyPr/>
          <a:lstStyle/>
          <a:p>
            <a:r>
              <a:rPr lang="en-US" dirty="0" smtClean="0"/>
              <a:t>IALS: Snapshot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593" y="2283811"/>
            <a:ext cx="1395407" cy="660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960" y="789405"/>
            <a:ext cx="1057606" cy="717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733" y="1543791"/>
            <a:ext cx="1539531" cy="6383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382" y="3813132"/>
            <a:ext cx="1623082" cy="12173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13" y="827810"/>
            <a:ext cx="7358029" cy="578982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Building Fit-out:  </a:t>
            </a:r>
            <a:r>
              <a:rPr lang="en-US" dirty="0"/>
              <a:t>Building completion in September, 2016, and Opening Event </a:t>
            </a:r>
            <a:r>
              <a:rPr lang="en-US" dirty="0" smtClean="0"/>
              <a:t>October </a:t>
            </a:r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, 2016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Translational Infrastructure: </a:t>
            </a:r>
            <a:r>
              <a:rPr lang="en-US" dirty="0"/>
              <a:t>Created </a:t>
            </a:r>
            <a:r>
              <a:rPr lang="en-US" dirty="0" smtClean="0"/>
              <a:t>core </a:t>
            </a:r>
            <a:r>
              <a:rPr lang="en-US" dirty="0"/>
              <a:t>equipment facilities, staffing for each core, </a:t>
            </a:r>
            <a:r>
              <a:rPr lang="en-US" dirty="0" smtClean="0"/>
              <a:t>state-of-the-art equipment, and collaboratories.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Seed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Grants: </a:t>
            </a:r>
            <a:r>
              <a:rPr lang="en-US" dirty="0"/>
              <a:t>Established POC and Core seed grant program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Partnerships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dirty="0"/>
              <a:t>More than 15 Industry Partnerships in place even ahead of full operations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Funding:  </a:t>
            </a:r>
            <a:r>
              <a:rPr lang="en-US" dirty="0"/>
              <a:t>Numerous federal, state, foundation, and industry grants to advance internal and partnered projects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Start-ups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en-US" dirty="0"/>
              <a:t> </a:t>
            </a:r>
            <a:r>
              <a:rPr lang="en-US" dirty="0" smtClean="0"/>
              <a:t>Multiple ‘</a:t>
            </a:r>
            <a:r>
              <a:rPr lang="en-US" dirty="0"/>
              <a:t>Spin-out’ companies established, numerous others in planning </a:t>
            </a:r>
            <a:r>
              <a:rPr lang="en-US" dirty="0" smtClean="0"/>
              <a:t>stages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IP:</a:t>
            </a:r>
            <a:r>
              <a:rPr lang="en-US" dirty="0"/>
              <a:t>  Significant IP estate of provisional and issued </a:t>
            </a:r>
            <a:r>
              <a:rPr lang="en-US" dirty="0" smtClean="0"/>
              <a:t>patents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6171" y="3687922"/>
            <a:ext cx="1628775" cy="228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8593" y="4946458"/>
            <a:ext cx="1237827" cy="737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1003" y="5791410"/>
            <a:ext cx="1385417" cy="5318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4470" y="2928951"/>
            <a:ext cx="1435220" cy="64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211" y="1549833"/>
            <a:ext cx="7405014" cy="419107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3000"/>
              </a:spcBef>
              <a:buNone/>
            </a:pPr>
            <a:r>
              <a:rPr lang="en-US" sz="2400" dirty="0" smtClean="0"/>
              <a:t>The </a:t>
            </a:r>
            <a:r>
              <a:rPr lang="en-US" sz="2400" dirty="0" smtClean="0">
                <a:solidFill>
                  <a:srgbClr val="8A1C1D"/>
                </a:solidFill>
              </a:rPr>
              <a:t>Institute for Applied Life Sciences (IALS) </a:t>
            </a:r>
            <a:r>
              <a:rPr lang="en-US" sz="2400" dirty="0" smtClean="0"/>
              <a:t>catalyzes the translation of basic science into candidate medical devices, biomolecules, and delivery vehicles beneficial to human health and well being</a:t>
            </a:r>
          </a:p>
          <a:p>
            <a:pPr marL="0" indent="0" algn="just">
              <a:spcBef>
                <a:spcPts val="3000"/>
              </a:spcBef>
              <a:buNone/>
            </a:pPr>
            <a:r>
              <a:rPr lang="en-US" sz="2400" dirty="0" smtClean="0"/>
              <a:t>IALS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establishes collaborations </a:t>
            </a:r>
            <a:r>
              <a:rPr lang="en-US" sz="2400" dirty="0" smtClean="0"/>
              <a:t>with industry</a:t>
            </a:r>
          </a:p>
          <a:p>
            <a:pPr marL="0" indent="0" algn="just">
              <a:spcBef>
                <a:spcPts val="3000"/>
              </a:spcBef>
              <a:buNone/>
            </a:pPr>
            <a:r>
              <a:rPr lang="en-US" sz="2400" dirty="0"/>
              <a:t>IALS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trains a workforce</a:t>
            </a:r>
            <a:r>
              <a:rPr lang="en-US" sz="2400" dirty="0" smtClean="0"/>
              <a:t> skilled </a:t>
            </a:r>
            <a:r>
              <a:rPr lang="en-US" sz="2400" dirty="0"/>
              <a:t>in the discovery, </a:t>
            </a:r>
            <a:r>
              <a:rPr lang="en-US" sz="2400" dirty="0" smtClean="0"/>
              <a:t>prototyping, </a:t>
            </a:r>
            <a:r>
              <a:rPr lang="en-US" sz="2400" dirty="0"/>
              <a:t>and manufacture of medical devices and </a:t>
            </a:r>
            <a:r>
              <a:rPr lang="en-US" sz="2400" dirty="0" smtClean="0"/>
              <a:t>biomolecules</a:t>
            </a:r>
            <a:endParaRPr lang="en-US" sz="2400" dirty="0"/>
          </a:p>
          <a:p>
            <a:pPr marL="0" indent="0" algn="just">
              <a:spcBef>
                <a:spcPts val="3000"/>
              </a:spcBef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6939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loren\Dropbox\UMA Life Sci Growth Strategy\Facilities and Space\LSL_Photos\DSC05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492" y="1024074"/>
            <a:ext cx="5375979" cy="403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137239" y="-49646"/>
            <a:ext cx="5786306" cy="78150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Developing</a:t>
            </a:r>
            <a:r>
              <a:rPr lang="en-US" sz="2400" dirty="0" smtClean="0"/>
              <a:t> a Translational Pipeline for Therapeutics, Diagnostics, and Devices Candidates</a:t>
            </a:r>
            <a:endParaRPr lang="en-US" sz="2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1688" y="1206034"/>
            <a:ext cx="3193207" cy="2637402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>
                <a:solidFill>
                  <a:schemeClr val="accent2">
                    <a:lumMod val="75000"/>
                  </a:schemeClr>
                </a:solidFill>
              </a:rPr>
              <a:t>Further Questions?</a:t>
            </a:r>
            <a:endParaRPr lang="en-US" sz="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54895" y="542286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Web:	</a:t>
            </a: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  <a:hlinkClick r:id="rId4"/>
              </a:rPr>
              <a:t>www.umass.edu/ials</a:t>
            </a:r>
            <a:endParaRPr lang="en-US" sz="2000" dirty="0" smtClean="0">
              <a:solidFill>
                <a:srgbClr val="4F81BD">
                  <a:lumMod val="50000"/>
                </a:srgbClr>
              </a:solidFill>
              <a:latin typeface="Comic Sans MS" panose="030F0702030302020204" pitchFamily="66" charset="0"/>
            </a:endParaRPr>
          </a:p>
          <a:p>
            <a:pPr lvl="0">
              <a:spcAft>
                <a:spcPts val="600"/>
              </a:spcAft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Email:	contactials@umass.edu</a:t>
            </a:r>
          </a:p>
          <a:p>
            <a:pPr lvl="0">
              <a:spcAft>
                <a:spcPts val="600"/>
              </a:spcAft>
            </a:pPr>
            <a:r>
              <a:rPr lang="en-US" sz="2000" dirty="0" smtClean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Phone:	(413</a:t>
            </a:r>
            <a:r>
              <a:rPr lang="en-US" sz="2000" dirty="0">
                <a:solidFill>
                  <a:srgbClr val="4F81BD">
                    <a:lumMod val="50000"/>
                  </a:srgbClr>
                </a:solidFill>
                <a:latin typeface="Comic Sans MS" panose="030F0702030302020204" pitchFamily="66" charset="0"/>
              </a:rPr>
              <a:t>) 577-4578</a:t>
            </a:r>
          </a:p>
        </p:txBody>
      </p:sp>
    </p:spTree>
    <p:extLst>
      <p:ext uri="{BB962C8B-B14F-4D97-AF65-F5344CB8AC3E}">
        <p14:creationId xmlns:p14="http://schemas.microsoft.com/office/powerpoint/2010/main" val="36628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4742" y="137919"/>
            <a:ext cx="7254875" cy="5248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IALS – The Infrastructure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7419" y="914520"/>
            <a:ext cx="8787617" cy="170649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IALS was created by investments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from the 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MLSC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and the </a:t>
            </a:r>
            <a:r>
              <a:rPr lang="en-US" b="0" dirty="0" smtClean="0">
                <a:solidFill>
                  <a:schemeClr val="accent2">
                    <a:lumMod val="75000"/>
                  </a:schemeClr>
                </a:solidFill>
              </a:rPr>
              <a:t>University</a:t>
            </a:r>
          </a:p>
          <a:p>
            <a:pPr marL="685800" lvl="0" indent="-228600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900" dirty="0" smtClean="0">
                <a:solidFill>
                  <a:srgbClr val="000000"/>
                </a:solidFill>
              </a:rPr>
              <a:t>New Building &amp; Fit-out (Life Science Laboratories, 6 floors)</a:t>
            </a:r>
          </a:p>
          <a:p>
            <a:pPr marL="685800" indent="-228600" fontAlgn="auto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1900" dirty="0" smtClean="0"/>
              <a:t>Equipment to Establish </a:t>
            </a:r>
            <a:r>
              <a:rPr lang="en-US" sz="1900" dirty="0"/>
              <a:t>Core </a:t>
            </a:r>
            <a:r>
              <a:rPr lang="en-US" sz="1900" dirty="0" smtClean="0"/>
              <a:t>Facilities</a:t>
            </a:r>
            <a:endParaRPr lang="en-US" sz="1900" dirty="0"/>
          </a:p>
          <a:p>
            <a:pPr marL="685800" indent="-228600" fontAlgn="auto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en-US" sz="1900" dirty="0" smtClean="0"/>
              <a:t>Faculty and professional staff hires</a:t>
            </a:r>
            <a:endParaRPr lang="en-US" sz="1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14" y="1655545"/>
            <a:ext cx="3939092" cy="2796931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170316" y="2534637"/>
            <a:ext cx="5195768" cy="26094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4625" indent="-174625" algn="l" defTabSz="457200" rtl="0" eaLnBrk="1" latinLnBrk="0" hangingPunct="1">
              <a:spcBef>
                <a:spcPts val="1000"/>
              </a:spcBef>
              <a:spcAft>
                <a:spcPts val="200"/>
              </a:spcAft>
              <a:buClr>
                <a:schemeClr val="accent1"/>
              </a:buClr>
              <a:buSzPct val="110000"/>
              <a:buFont typeface="Arial"/>
              <a:buChar char="•"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65760" indent="-164592" algn="l" defTabSz="457200" rtl="0" eaLnBrk="1" latinLnBrk="0" hangingPunct="1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6263" indent="-163513" algn="l" defTabSz="457200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SzPct val="120000"/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713" indent="-163513" algn="l" defTabSz="457200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Courier New"/>
              <a:buChar char="o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4725" indent="-163513" algn="l" defTabSz="457200" rtl="0" eaLnBrk="1" latinLnBrk="0" hangingPunct="1">
              <a:spcBef>
                <a:spcPts val="300"/>
              </a:spcBef>
              <a:spcAft>
                <a:spcPts val="200"/>
              </a:spcAft>
              <a:buClr>
                <a:schemeClr val="tx2"/>
              </a:buClr>
              <a:buSzPct val="95000"/>
              <a:buFont typeface="Courier New"/>
              <a:buChar char="o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800"/>
              </a:spcBef>
              <a:spcAft>
                <a:spcPts val="300"/>
              </a:spcAft>
              <a:buClr>
                <a:srgbClr val="28626A"/>
              </a:buClr>
              <a:buSzTx/>
              <a:buNone/>
            </a:pPr>
            <a:r>
              <a:rPr lang="en-US" b="0" dirty="0" smtClean="0">
                <a:solidFill>
                  <a:srgbClr val="C0504D">
                    <a:lumMod val="75000"/>
                  </a:srgbClr>
                </a:solidFill>
              </a:rPr>
              <a:t>LSL-North</a:t>
            </a:r>
          </a:p>
          <a:p>
            <a:pPr marL="690563" lvl="0" indent="-233363">
              <a:spcBef>
                <a:spcPts val="0"/>
              </a:spcBef>
              <a:spcAft>
                <a:spcPts val="400"/>
              </a:spcAft>
              <a:buClr>
                <a:srgbClr val="28626A"/>
              </a:buClr>
              <a:buSzTx/>
              <a:buFont typeface="Wingdings" panose="05000000000000000000" pitchFamily="2" charset="2"/>
              <a:buChar char="§"/>
            </a:pPr>
            <a:r>
              <a:rPr lang="en-US" sz="1900" b="0" dirty="0" smtClean="0">
                <a:solidFill>
                  <a:prstClr val="black"/>
                </a:solidFill>
              </a:rPr>
              <a:t>Houses Interdisciplinary Research ‘Clusters’</a:t>
            </a:r>
          </a:p>
          <a:p>
            <a:pPr marL="690563" lvl="0" indent="-233363">
              <a:spcBef>
                <a:spcPts val="0"/>
              </a:spcBef>
              <a:spcAft>
                <a:spcPts val="600"/>
              </a:spcAft>
              <a:buClr>
                <a:srgbClr val="28626A"/>
              </a:buClr>
              <a:buSzTx/>
              <a:buFont typeface="Wingdings" panose="05000000000000000000" pitchFamily="2" charset="2"/>
              <a:buChar char="§"/>
            </a:pPr>
            <a:r>
              <a:rPr lang="en-US" sz="1900" b="0" dirty="0" smtClean="0">
                <a:solidFill>
                  <a:prstClr val="black"/>
                </a:solidFill>
              </a:rPr>
              <a:t>18 Core Facilities have started operations</a:t>
            </a:r>
            <a:endParaRPr lang="en-US" sz="1900" b="0" dirty="0">
              <a:solidFill>
                <a:prstClr val="black"/>
              </a:solidFill>
            </a:endParaRPr>
          </a:p>
          <a:p>
            <a:pPr marL="0" lvl="0" indent="0">
              <a:spcBef>
                <a:spcPts val="1200"/>
              </a:spcBef>
              <a:spcAft>
                <a:spcPts val="300"/>
              </a:spcAft>
              <a:buClr>
                <a:srgbClr val="28626A"/>
              </a:buClr>
              <a:buSzTx/>
              <a:buNone/>
            </a:pPr>
            <a:r>
              <a:rPr lang="en-US" b="0" dirty="0" smtClean="0">
                <a:solidFill>
                  <a:srgbClr val="C0504D">
                    <a:lumMod val="75000"/>
                  </a:srgbClr>
                </a:solidFill>
              </a:rPr>
              <a:t>LSL-South (To be completed Q3, 2016)</a:t>
            </a:r>
            <a:endParaRPr lang="en-US" b="0" dirty="0">
              <a:solidFill>
                <a:srgbClr val="C0504D">
                  <a:lumMod val="75000"/>
                </a:srgbClr>
              </a:solidFill>
            </a:endParaRPr>
          </a:p>
          <a:p>
            <a:pPr marL="690563" lvl="0" indent="-233363">
              <a:spcBef>
                <a:spcPts val="0"/>
              </a:spcBef>
              <a:spcAft>
                <a:spcPts val="600"/>
              </a:spcAft>
              <a:buClr>
                <a:srgbClr val="28626A"/>
              </a:buClr>
              <a:buSzTx/>
              <a:buFont typeface="Wingdings" panose="05000000000000000000" pitchFamily="2" charset="2"/>
              <a:buChar char="§"/>
            </a:pPr>
            <a:r>
              <a:rPr lang="en-US" sz="1900" b="0" dirty="0" smtClean="0">
                <a:solidFill>
                  <a:prstClr val="black"/>
                </a:solidFill>
              </a:rPr>
              <a:t>Houses &gt;20 new Core Facilities</a:t>
            </a:r>
          </a:p>
          <a:p>
            <a:pPr marL="690563" indent="-233363">
              <a:spcBef>
                <a:spcPts val="0"/>
              </a:spcBef>
              <a:spcAft>
                <a:spcPts val="600"/>
              </a:spcAft>
              <a:buClr>
                <a:srgbClr val="28626A"/>
              </a:buClr>
              <a:buSzTx/>
              <a:buFont typeface="Wingdings" panose="05000000000000000000" pitchFamily="2" charset="2"/>
              <a:buChar char="§"/>
            </a:pPr>
            <a:r>
              <a:rPr lang="en-US" sz="1900" b="0" dirty="0" smtClean="0">
                <a:solidFill>
                  <a:prstClr val="black"/>
                </a:solidFill>
              </a:rPr>
              <a:t>New </a:t>
            </a:r>
            <a:r>
              <a:rPr lang="en-US" sz="1900" b="0" dirty="0">
                <a:solidFill>
                  <a:prstClr val="black"/>
                </a:solidFill>
              </a:rPr>
              <a:t>faculty and </a:t>
            </a:r>
            <a:r>
              <a:rPr lang="en-US" sz="1900" b="0" dirty="0" smtClean="0">
                <a:solidFill>
                  <a:prstClr val="black"/>
                </a:solidFill>
              </a:rPr>
              <a:t>professional staff related to biomedical devices and product development</a:t>
            </a:r>
            <a:endParaRPr lang="en-US" sz="1900" b="0" dirty="0" smtClean="0">
              <a:solidFill>
                <a:srgbClr val="C0504D">
                  <a:lumMod val="75000"/>
                </a:srgbClr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77143" y="5127309"/>
            <a:ext cx="8676331" cy="874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8626A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1C596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0" indent="-228600">
              <a:spcBef>
                <a:spcPts val="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00000"/>
            </a:pPr>
            <a:r>
              <a:rPr lang="en-US" sz="1900" dirty="0" smtClean="0">
                <a:solidFill>
                  <a:prstClr val="black"/>
                </a:solidFill>
              </a:rPr>
              <a:t>Contains industry collaboration space, new faculty space, and professional staff for Core Equipment Facilities</a:t>
            </a:r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IALS by the Numbers…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80" y="969609"/>
            <a:ext cx="4157940" cy="2580717"/>
          </a:xfrm>
        </p:spPr>
        <p:txBody>
          <a:bodyPr>
            <a:normAutofit/>
          </a:bodyPr>
          <a:lstStyle/>
          <a:p>
            <a:pPr marL="457200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~180</a:t>
            </a:r>
            <a:r>
              <a:rPr lang="en-US" dirty="0" smtClean="0"/>
              <a:t> Faculty</a:t>
            </a:r>
          </a:p>
          <a:p>
            <a:pPr marL="457200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~21</a:t>
            </a:r>
            <a:r>
              <a:rPr lang="en-US" dirty="0" smtClean="0"/>
              <a:t> Departments</a:t>
            </a:r>
          </a:p>
          <a:p>
            <a:pPr marL="457200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~30</a:t>
            </a:r>
            <a:r>
              <a:rPr lang="en-US" dirty="0" smtClean="0"/>
              <a:t> Core equipment facilities</a:t>
            </a:r>
          </a:p>
          <a:p>
            <a:pPr marL="457200" lvl="0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1F497D">
                    <a:lumMod val="60000"/>
                    <a:lumOff val="40000"/>
                  </a:srgbClr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Centers (M2M, CBD, CPHM) </a:t>
            </a:r>
          </a:p>
          <a:p>
            <a:pPr marL="457200">
              <a:lnSpc>
                <a:spcPct val="110000"/>
              </a:lnSpc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5739" y="3516386"/>
            <a:ext cx="4321216" cy="1947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28626A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rgbClr val="1C596E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600"/>
              </a:spcBef>
              <a:buNone/>
            </a:pPr>
            <a:r>
              <a:rPr lang="en-US" b="1" dirty="0" smtClean="0"/>
              <a:t>New Contracting &amp; IP Offices:</a:t>
            </a:r>
          </a:p>
          <a:p>
            <a:pPr marL="457200">
              <a:spcBef>
                <a:spcPts val="600"/>
              </a:spcBef>
            </a:pPr>
            <a:r>
              <a:rPr lang="en-US" sz="2000" dirty="0" smtClean="0"/>
              <a:t>Tech Transfer Office</a:t>
            </a:r>
          </a:p>
          <a:p>
            <a:pPr marL="457200">
              <a:spcBef>
                <a:spcPts val="600"/>
              </a:spcBef>
            </a:pPr>
            <a:r>
              <a:rPr lang="en-US" sz="2000" dirty="0" smtClean="0"/>
              <a:t>UMass Innovation Institute </a:t>
            </a:r>
          </a:p>
          <a:p>
            <a:pPr marL="457200">
              <a:spcBef>
                <a:spcPts val="600"/>
              </a:spcBef>
            </a:pPr>
            <a:r>
              <a:rPr lang="en-US" sz="2000" dirty="0" smtClean="0"/>
              <a:t>Berthiaume Center for Entrepreneurship, Isenberg School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506" y="5905294"/>
            <a:ext cx="4035627" cy="5940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8" y="5709444"/>
            <a:ext cx="3431438" cy="9230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0121" y="5469164"/>
            <a:ext cx="1542641" cy="779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720" y="866148"/>
            <a:ext cx="4306096" cy="24221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772" y="3359962"/>
            <a:ext cx="4299044" cy="24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0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>
            <a:spLocks noGrp="1"/>
          </p:cNvSpPr>
          <p:nvPr>
            <p:ph type="title" idx="4294967295"/>
          </p:nvPr>
        </p:nvSpPr>
        <p:spPr>
          <a:xfrm>
            <a:off x="165893" y="50909"/>
            <a:ext cx="5874907" cy="6571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US" dirty="0"/>
              <a:t>IALS is made up of Three Centers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1800" dirty="0" smtClean="0"/>
              <a:t>Each Center has Prioritized Research Programs</a:t>
            </a:r>
            <a:endParaRPr lang="en-US" sz="1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9908" y="820472"/>
            <a:ext cx="8880811" cy="2434011"/>
            <a:chOff x="149908" y="820472"/>
            <a:chExt cx="8880811" cy="2434011"/>
          </a:xfrm>
        </p:grpSpPr>
        <p:grpSp>
          <p:nvGrpSpPr>
            <p:cNvPr id="3" name="Group 2"/>
            <p:cNvGrpSpPr/>
            <p:nvPr/>
          </p:nvGrpSpPr>
          <p:grpSpPr>
            <a:xfrm>
              <a:off x="149908" y="825858"/>
              <a:ext cx="5816600" cy="2428625"/>
              <a:chOff x="1636873" y="4209830"/>
              <a:chExt cx="5816600" cy="2428625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36873" y="4209830"/>
                <a:ext cx="5816600" cy="802085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1740209" y="4976462"/>
                <a:ext cx="4572000" cy="16619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Human Motion, Sleep, Energy, &amp; mHealth</a:t>
                </a:r>
              </a:p>
              <a:p>
                <a:r>
                  <a:rPr lang="en-US" sz="1700" dirty="0" smtClean="0">
                    <a:solidFill>
                      <a:schemeClr val="bg1">
                        <a:lumMod val="50000"/>
                      </a:schemeClr>
                    </a:solidFill>
                  </a:rPr>
                  <a:t>Manufacturing 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&amp; Prototyping</a:t>
                </a:r>
              </a:p>
              <a:p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Test Bed for Low-Cost Sensor Platforms </a:t>
                </a:r>
              </a:p>
              <a:p>
                <a:r>
                  <a:rPr lang="en-US" sz="1700" dirty="0" smtClean="0">
                    <a:solidFill>
                      <a:schemeClr val="bg1">
                        <a:lumMod val="50000"/>
                      </a:schemeClr>
                    </a:solidFill>
                  </a:rPr>
                  <a:t>Design </a:t>
                </a:r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&amp; Integration</a:t>
                </a:r>
              </a:p>
              <a:p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Testing &amp; Analytics</a:t>
                </a:r>
              </a:p>
              <a:p>
                <a:r>
                  <a:rPr lang="en-US" sz="1700" dirty="0" smtClean="0">
                    <a:solidFill>
                      <a:schemeClr val="bg1">
                        <a:lumMod val="50000"/>
                      </a:schemeClr>
                    </a:solidFill>
                  </a:rPr>
                  <a:t>Outcome Monitoring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6022560" y="820472"/>
              <a:ext cx="3008159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500"/>
                </a:lnSpc>
                <a:spcBef>
                  <a:spcPts val="0"/>
                </a:spcBef>
                <a:buClr>
                  <a:srgbClr val="4F81BD">
                    <a:lumMod val="50000"/>
                  </a:srgbClr>
                </a:buClr>
              </a:pP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Design, prototype, and manufacture low-cost, wearable, 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devices and acquire 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and validate human behavioral data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49908" y="825858"/>
              <a:ext cx="8858626" cy="80208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32478" y="2465420"/>
            <a:ext cx="5040576" cy="3669707"/>
            <a:chOff x="4032478" y="2304547"/>
            <a:chExt cx="5040576" cy="3669707"/>
          </a:xfrm>
        </p:grpSpPr>
        <p:grpSp>
          <p:nvGrpSpPr>
            <p:cNvPr id="4" name="Group 3"/>
            <p:cNvGrpSpPr/>
            <p:nvPr/>
          </p:nvGrpSpPr>
          <p:grpSpPr>
            <a:xfrm>
              <a:off x="4067137" y="2829373"/>
              <a:ext cx="5005917" cy="3144881"/>
              <a:chOff x="165893" y="885825"/>
              <a:chExt cx="5005917" cy="314488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893" y="885825"/>
                <a:ext cx="5005917" cy="734699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457200" y="1583882"/>
                <a:ext cx="4445000" cy="244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700" dirty="0" smtClean="0">
                    <a:solidFill>
                      <a:schemeClr val="bg1">
                        <a:lumMod val="50000"/>
                      </a:schemeClr>
                    </a:solidFill>
                  </a:rPr>
                  <a:t>Cancer</a:t>
                </a:r>
                <a:endParaRPr lang="en-US" sz="17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Cellular Dynamics</a:t>
                </a:r>
              </a:p>
              <a:p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Developmental Mechanisms of Neural Function &amp; Disease</a:t>
                </a:r>
              </a:p>
              <a:p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Genetics, Genomics &amp; Epigenetics</a:t>
                </a:r>
              </a:p>
              <a:p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Infection &amp; Immunity</a:t>
                </a:r>
              </a:p>
              <a:p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Integrated Plant-Microbe Genomic Systems</a:t>
                </a:r>
              </a:p>
              <a:p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Protein Homeostasis</a:t>
                </a:r>
              </a:p>
              <a:p>
                <a:r>
                  <a:rPr lang="en-US" sz="1700" dirty="0">
                    <a:solidFill>
                      <a:schemeClr val="bg1">
                        <a:lumMod val="50000"/>
                      </a:schemeClr>
                    </a:solidFill>
                  </a:rPr>
                  <a:t>Membranes in Biology &amp; Medicine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4032478" y="2304547"/>
              <a:ext cx="49760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600"/>
                </a:spcAft>
                <a:buClr>
                  <a:srgbClr val="4F81BD">
                    <a:lumMod val="50000"/>
                  </a:srgbClr>
                </a:buClr>
              </a:pP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Identify 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and 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validate 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new 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pathways, therapeutic targets and lead 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molecules, as diagnostics and </a:t>
              </a: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therapeutics</a:t>
              </a:r>
              <a:endParaRPr lang="en-US" sz="1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67137" y="2304547"/>
              <a:ext cx="5005917" cy="125952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2632" y="4187272"/>
            <a:ext cx="4024410" cy="2450398"/>
            <a:chOff x="112632" y="3924804"/>
            <a:chExt cx="4024410" cy="2450398"/>
          </a:xfrm>
        </p:grpSpPr>
        <p:grpSp>
          <p:nvGrpSpPr>
            <p:cNvPr id="5" name="Group 4"/>
            <p:cNvGrpSpPr/>
            <p:nvPr/>
          </p:nvGrpSpPr>
          <p:grpSpPr>
            <a:xfrm>
              <a:off x="112632" y="4661474"/>
              <a:ext cx="4024410" cy="1713728"/>
              <a:chOff x="4902200" y="1862306"/>
              <a:chExt cx="4024410" cy="1713728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02200" y="1862306"/>
                <a:ext cx="3980023" cy="836565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5171810" y="2698871"/>
                <a:ext cx="3754800" cy="8771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700" dirty="0">
                    <a:solidFill>
                      <a:schemeClr val="bg1">
                        <a:lumMod val="50000"/>
                      </a:schemeClr>
                    </a:solidFill>
                  </a:rPr>
                  <a:t>Carrier Technologies</a:t>
                </a:r>
              </a:p>
              <a:p>
                <a:r>
                  <a:rPr lang="fr-FR" sz="1700" dirty="0">
                    <a:solidFill>
                      <a:schemeClr val="bg1">
                        <a:lumMod val="50000"/>
                      </a:schemeClr>
                    </a:solidFill>
                  </a:rPr>
                  <a:t>Carrier/Bioactive Cargo </a:t>
                </a:r>
                <a:r>
                  <a:rPr lang="fr-FR" sz="1700" dirty="0" smtClean="0">
                    <a:solidFill>
                      <a:schemeClr val="bg1">
                        <a:lumMod val="50000"/>
                      </a:schemeClr>
                    </a:solidFill>
                  </a:rPr>
                  <a:t>Combinations</a:t>
                </a:r>
              </a:p>
              <a:p>
                <a:r>
                  <a:rPr lang="fr-FR" sz="1700" dirty="0" smtClean="0">
                    <a:solidFill>
                      <a:schemeClr val="bg1">
                        <a:lumMod val="50000"/>
                      </a:schemeClr>
                    </a:solidFill>
                  </a:rPr>
                  <a:t>Nutraceuticals</a:t>
                </a:r>
                <a:endParaRPr lang="fr-FR" sz="17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25465" y="3924804"/>
              <a:ext cx="398400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  <a:spcAft>
                  <a:spcPts val="600"/>
                </a:spcAft>
                <a:buClr>
                  <a:schemeClr val="accent1">
                    <a:lumMod val="50000"/>
                  </a:schemeClr>
                </a:buClr>
              </a:pPr>
              <a:r>
                <a:rPr lang="en-US" sz="1400" dirty="0" smtClean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Develop </a:t>
              </a:r>
              <a:r>
                <a:rPr lang="en-US" sz="1400" dirty="0">
                  <a:solidFill>
                    <a:schemeClr val="accent1">
                      <a:lumMod val="75000"/>
                    </a:schemeClr>
                  </a:solidFill>
                  <a:latin typeface="Comic Sans MS" panose="030F0702030302020204" pitchFamily="66" charset="0"/>
                </a:rPr>
                <a:t>innovative delivery vehicles with optimal performance characteristics for drugs and nutritional bioactive molecules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632" y="3924804"/>
              <a:ext cx="3980023" cy="157323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93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404" y="119736"/>
            <a:ext cx="52834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</a:rPr>
              <a:t>Centralized Core Equipment Facilities: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0873" y="3244334"/>
            <a:ext cx="214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IALS CORE FACILITIES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437" y="899757"/>
            <a:ext cx="541396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1" indent="-284163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Centralized &gt;30 Core Facilities</a:t>
            </a:r>
          </a:p>
          <a:p>
            <a:pPr marL="457200" lvl="2" indent="-223838">
              <a:spcBef>
                <a:spcPts val="200"/>
              </a:spcBef>
              <a:buClr>
                <a:srgbClr val="4F81BD">
                  <a:lumMod val="75000"/>
                </a:srgb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One-stop shopping to access all facilities</a:t>
            </a:r>
            <a:endParaRPr lang="en-US" sz="2200" b="1" dirty="0" smtClean="0"/>
          </a:p>
          <a:p>
            <a:pPr marL="457200" lvl="2" indent="-223838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Fast contracting</a:t>
            </a:r>
          </a:p>
          <a:p>
            <a:pPr marL="457200" lvl="2" indent="-223838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Competitive rates</a:t>
            </a:r>
          </a:p>
          <a:p>
            <a:pPr marL="284163" lvl="1" indent="-284163"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State of the Art Capabilities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2" indent="-223838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Sleep labs, exercise intervention labs, human living science labs, and sleep monitoring labs established</a:t>
            </a:r>
          </a:p>
          <a:p>
            <a:pPr marL="457200" lvl="2" indent="-223838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mHealth Labs integrates “Analytics + Wearables + Testbeds” allowing mobile health to achieve full potential</a:t>
            </a:r>
          </a:p>
          <a:p>
            <a:pPr marL="457200" lvl="2" indent="-223838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Siemens 3T MRI/S instrument</a:t>
            </a:r>
          </a:p>
          <a:p>
            <a:pPr marL="457200" lvl="2" indent="-223838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Carpe Diem R2R manufacturing equipment</a:t>
            </a:r>
          </a:p>
          <a:p>
            <a:pPr marL="457200" lvl="2" indent="-223838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Whole-room calorimeters for human energy metabolism studies </a:t>
            </a:r>
          </a:p>
          <a:p>
            <a:pPr marL="457200" lvl="2" indent="-223838"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Microscopy ‘Center of Excellence’ sponsored by Nikon </a:t>
            </a:r>
          </a:p>
          <a:p>
            <a:pPr marL="457200" lvl="2" indent="-223838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09474" y="6119654"/>
            <a:ext cx="596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http://www.umass.edu/ials/core-facilities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42" y="817044"/>
            <a:ext cx="3591301" cy="24884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5160" y="3261400"/>
            <a:ext cx="34364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prstClr val="black"/>
                </a:solidFill>
                <a:cs typeface="Times New Roman" panose="02020603050405020304" pitchFamily="18" charset="0"/>
              </a:rPr>
              <a:t>Roll to roll test frame </a:t>
            </a:r>
            <a:r>
              <a:rPr lang="en-US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for the </a:t>
            </a:r>
            <a:r>
              <a:rPr lang="en-US" sz="1300" dirty="0">
                <a:solidFill>
                  <a:prstClr val="black"/>
                </a:solidFill>
                <a:cs typeface="Times New Roman" panose="02020603050405020304" pitchFamily="18" charset="0"/>
              </a:rPr>
              <a:t>development of modular </a:t>
            </a:r>
            <a:r>
              <a:rPr lang="en-US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R2R </a:t>
            </a:r>
            <a:r>
              <a:rPr lang="en-US" sz="1300" dirty="0">
                <a:solidFill>
                  <a:prstClr val="black"/>
                </a:solidFill>
                <a:cs typeface="Times New Roman" panose="02020603050405020304" pitchFamily="18" charset="0"/>
              </a:rPr>
              <a:t>processes and </a:t>
            </a:r>
            <a:r>
              <a:rPr lang="en-US" sz="13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equipment</a:t>
            </a:r>
            <a:endParaRPr lang="en-US" sz="13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b="17993"/>
          <a:stretch/>
        </p:blipFill>
        <p:spPr>
          <a:xfrm>
            <a:off x="5450042" y="3719144"/>
            <a:ext cx="3591301" cy="22947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87914" y="6058098"/>
            <a:ext cx="334637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 err="1">
                <a:cs typeface="Arial Narrow"/>
              </a:rPr>
              <a:t>Evo</a:t>
            </a:r>
            <a:r>
              <a:rPr lang="en-US" sz="1300" dirty="0">
                <a:cs typeface="Arial Narrow"/>
              </a:rPr>
              <a:t> 2200 Plus R2R Pick and Place/Bonding</a:t>
            </a:r>
            <a:br>
              <a:rPr lang="en-US" sz="1300" dirty="0">
                <a:cs typeface="Arial Narrow"/>
              </a:rPr>
            </a:br>
            <a:r>
              <a:rPr lang="en-US" sz="1300" dirty="0">
                <a:cs typeface="Arial Narrow"/>
              </a:rPr>
              <a:t>Tool for Hybrid Integration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5506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627" y="864494"/>
            <a:ext cx="5187212" cy="2955360"/>
            <a:chOff x="444617" y="1539592"/>
            <a:chExt cx="6933511" cy="4453478"/>
          </a:xfrm>
        </p:grpSpPr>
        <p:grpSp>
          <p:nvGrpSpPr>
            <p:cNvPr id="3" name="Group 2"/>
            <p:cNvGrpSpPr/>
            <p:nvPr/>
          </p:nvGrpSpPr>
          <p:grpSpPr>
            <a:xfrm>
              <a:off x="444617" y="1539592"/>
              <a:ext cx="6933511" cy="4453478"/>
              <a:chOff x="342900" y="361950"/>
              <a:chExt cx="8626066" cy="61341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900" y="361950"/>
                <a:ext cx="8458200" cy="6134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089496" y="2164641"/>
                <a:ext cx="2536336" cy="5587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301" tIns="45652" rIns="91301" bIns="45652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Organic Electronics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79004" y="4945727"/>
                <a:ext cx="2654496" cy="950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301" tIns="45652" rIns="91301" bIns="45652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Class 10,000 R2R</a:t>
                </a:r>
              </a:p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Clean Room Facility 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409892" y="4770444"/>
                <a:ext cx="1560147" cy="6385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301" tIns="45652" rIns="91301" bIns="45652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Chemistry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00919" y="1918292"/>
                <a:ext cx="1039443" cy="9501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301" tIns="45652" rIns="91301" bIns="45652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Optics</a:t>
                </a:r>
              </a:p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Lab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80657" y="1779794"/>
                <a:ext cx="1035962" cy="13891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301" tIns="45652" rIns="91301" bIns="45652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en-US" sz="1400" b="1" dirty="0" smtClean="0">
                    <a:solidFill>
                      <a:srgbClr val="C00000"/>
                    </a:solidFill>
                  </a:rPr>
                  <a:t>Print</a:t>
                </a:r>
                <a:br>
                  <a:rPr lang="en-US" sz="1400" b="1" dirty="0" smtClean="0">
                    <a:solidFill>
                      <a:srgbClr val="C00000"/>
                    </a:solidFill>
                  </a:rPr>
                </a:br>
                <a:r>
                  <a:rPr lang="en-US" sz="1400" b="1" dirty="0" smtClean="0">
                    <a:solidFill>
                      <a:srgbClr val="C00000"/>
                    </a:solidFill>
                  </a:rPr>
                  <a:t>Cure</a:t>
                </a:r>
              </a:p>
              <a:p>
                <a:pPr>
                  <a:lnSpc>
                    <a:spcPts val="1500"/>
                  </a:lnSpc>
                </a:pPr>
                <a:r>
                  <a:rPr lang="en-US" sz="1400" b="1" dirty="0" smtClean="0">
                    <a:solidFill>
                      <a:srgbClr val="C00000"/>
                    </a:solidFill>
                  </a:rPr>
                  <a:t>Sinter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35857" y="836103"/>
                <a:ext cx="1877017" cy="5587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301" tIns="45652" rIns="91301" bIns="45652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Slit/Laminate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70936" y="5337051"/>
                <a:ext cx="1898030" cy="55878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91301" tIns="45652" rIns="91301" bIns="45652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C00000"/>
                    </a:solidFill>
                  </a:rPr>
                  <a:t>Collaboratory</a:t>
                </a:r>
              </a:p>
            </p:txBody>
          </p:sp>
        </p:grpSp>
        <p:sp>
          <p:nvSpPr>
            <p:cNvPr id="4" name="Freeform 3"/>
            <p:cNvSpPr/>
            <p:nvPr/>
          </p:nvSpPr>
          <p:spPr>
            <a:xfrm>
              <a:off x="5762170" y="4419235"/>
              <a:ext cx="1414252" cy="1486640"/>
            </a:xfrm>
            <a:custGeom>
              <a:avLst/>
              <a:gdLst>
                <a:gd name="connsiteX0" fmla="*/ 5925 w 1414252"/>
                <a:gd name="connsiteY0" fmla="*/ 36505 h 1486640"/>
                <a:gd name="connsiteX1" fmla="*/ 20325 w 1414252"/>
                <a:gd name="connsiteY1" fmla="*/ 482905 h 1486640"/>
                <a:gd name="connsiteX2" fmla="*/ 5925 w 1414252"/>
                <a:gd name="connsiteY2" fmla="*/ 842905 h 1486640"/>
                <a:gd name="connsiteX3" fmla="*/ 27525 w 1414252"/>
                <a:gd name="connsiteY3" fmla="*/ 1224505 h 1486640"/>
                <a:gd name="connsiteX4" fmla="*/ 142725 w 1414252"/>
                <a:gd name="connsiteY4" fmla="*/ 1375705 h 1486640"/>
                <a:gd name="connsiteX5" fmla="*/ 826725 w 1414252"/>
                <a:gd name="connsiteY5" fmla="*/ 1469305 h 1486640"/>
                <a:gd name="connsiteX6" fmla="*/ 1143525 w 1414252"/>
                <a:gd name="connsiteY6" fmla="*/ 1462105 h 1486640"/>
                <a:gd name="connsiteX7" fmla="*/ 1237125 w 1414252"/>
                <a:gd name="connsiteY7" fmla="*/ 1224505 h 1486640"/>
                <a:gd name="connsiteX8" fmla="*/ 1337925 w 1414252"/>
                <a:gd name="connsiteY8" fmla="*/ 526105 h 1486640"/>
                <a:gd name="connsiteX9" fmla="*/ 1409925 w 1414252"/>
                <a:gd name="connsiteY9" fmla="*/ 266905 h 1486640"/>
                <a:gd name="connsiteX10" fmla="*/ 1208325 w 1414252"/>
                <a:gd name="connsiteY10" fmla="*/ 223705 h 1486640"/>
                <a:gd name="connsiteX11" fmla="*/ 574725 w 1414252"/>
                <a:gd name="connsiteY11" fmla="*/ 108505 h 1486640"/>
                <a:gd name="connsiteX12" fmla="*/ 135525 w 1414252"/>
                <a:gd name="connsiteY12" fmla="*/ 36505 h 1486640"/>
                <a:gd name="connsiteX13" fmla="*/ 5925 w 1414252"/>
                <a:gd name="connsiteY13" fmla="*/ 36505 h 148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14252" h="1486640">
                  <a:moveTo>
                    <a:pt x="5925" y="36505"/>
                  </a:moveTo>
                  <a:cubicBezTo>
                    <a:pt x="-13275" y="110905"/>
                    <a:pt x="20325" y="348505"/>
                    <a:pt x="20325" y="482905"/>
                  </a:cubicBezTo>
                  <a:cubicBezTo>
                    <a:pt x="20325" y="617305"/>
                    <a:pt x="4725" y="719305"/>
                    <a:pt x="5925" y="842905"/>
                  </a:cubicBezTo>
                  <a:cubicBezTo>
                    <a:pt x="7125" y="966505"/>
                    <a:pt x="4725" y="1135705"/>
                    <a:pt x="27525" y="1224505"/>
                  </a:cubicBezTo>
                  <a:cubicBezTo>
                    <a:pt x="50325" y="1313305"/>
                    <a:pt x="9525" y="1334905"/>
                    <a:pt x="142725" y="1375705"/>
                  </a:cubicBezTo>
                  <a:cubicBezTo>
                    <a:pt x="275925" y="1416505"/>
                    <a:pt x="659925" y="1454905"/>
                    <a:pt x="826725" y="1469305"/>
                  </a:cubicBezTo>
                  <a:cubicBezTo>
                    <a:pt x="993525" y="1483705"/>
                    <a:pt x="1075125" y="1502905"/>
                    <a:pt x="1143525" y="1462105"/>
                  </a:cubicBezTo>
                  <a:cubicBezTo>
                    <a:pt x="1211925" y="1421305"/>
                    <a:pt x="1204725" y="1380505"/>
                    <a:pt x="1237125" y="1224505"/>
                  </a:cubicBezTo>
                  <a:cubicBezTo>
                    <a:pt x="1269525" y="1068505"/>
                    <a:pt x="1309125" y="685705"/>
                    <a:pt x="1337925" y="526105"/>
                  </a:cubicBezTo>
                  <a:cubicBezTo>
                    <a:pt x="1366725" y="366505"/>
                    <a:pt x="1431525" y="317305"/>
                    <a:pt x="1409925" y="266905"/>
                  </a:cubicBezTo>
                  <a:cubicBezTo>
                    <a:pt x="1388325" y="216505"/>
                    <a:pt x="1208325" y="223705"/>
                    <a:pt x="1208325" y="223705"/>
                  </a:cubicBezTo>
                  <a:lnTo>
                    <a:pt x="574725" y="108505"/>
                  </a:lnTo>
                  <a:cubicBezTo>
                    <a:pt x="395925" y="77305"/>
                    <a:pt x="233925" y="50905"/>
                    <a:pt x="135525" y="36505"/>
                  </a:cubicBezTo>
                  <a:cubicBezTo>
                    <a:pt x="37125" y="22105"/>
                    <a:pt x="25125" y="-37895"/>
                    <a:pt x="5925" y="3650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31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18" name="Title 2"/>
          <p:cNvSpPr>
            <a:spLocks noGrp="1"/>
          </p:cNvSpPr>
          <p:nvPr>
            <p:ph type="title" idx="4294967295"/>
          </p:nvPr>
        </p:nvSpPr>
        <p:spPr>
          <a:xfrm>
            <a:off x="82766" y="50909"/>
            <a:ext cx="6096472" cy="65713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600"/>
              </a:lnSpc>
            </a:pPr>
            <a:r>
              <a:rPr lang="en-US" dirty="0" smtClean="0"/>
              <a:t>Assets: Core Facilities and ‘Collaboratories’: </a:t>
            </a:r>
            <a:br>
              <a:rPr lang="en-US" dirty="0" smtClean="0"/>
            </a:br>
            <a:r>
              <a:rPr lang="en-US" sz="1800" dirty="0" smtClean="0"/>
              <a:t>Capabilities available to Industry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4714507" y="4334422"/>
            <a:ext cx="431096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IALS </a:t>
            </a:r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Core Facilities available to Industry partners</a:t>
            </a:r>
          </a:p>
          <a:p>
            <a:pPr algn="ctr">
              <a:spcBef>
                <a:spcPts val="1200"/>
              </a:spcBef>
            </a:pPr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 ‘Collaboratories</a:t>
            </a: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’ </a:t>
            </a:r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support on-site industry projects, and incubation </a:t>
            </a:r>
            <a:r>
              <a:rPr lang="en-US" sz="2000" dirty="0">
                <a:solidFill>
                  <a:srgbClr val="0070C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  <a:ea typeface="Cambria" panose="02040503050406030204" pitchFamily="18" charset="0"/>
                <a:cs typeface="Times New Roman" panose="02020603050405020304" pitchFamily="18" charset="0"/>
              </a:rPr>
              <a:t>new ‘start-ups’</a:t>
            </a:r>
            <a:endParaRPr lang="en-US" sz="2000" dirty="0">
              <a:solidFill>
                <a:srgbClr val="0070C0"/>
              </a:solidFill>
              <a:effectLst/>
              <a:latin typeface="Comic Sans MS" panose="030F0702030302020204" pitchFamily="66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45" t="16231" r="32576" b="27638"/>
          <a:stretch/>
        </p:blipFill>
        <p:spPr>
          <a:xfrm>
            <a:off x="5552513" y="850610"/>
            <a:ext cx="3343514" cy="32601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6" y="3800454"/>
            <a:ext cx="4441225" cy="284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3754" y="150625"/>
            <a:ext cx="6002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More than 30 Core Facilities Available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67543" y="4284998"/>
            <a:ext cx="2425526" cy="1183820"/>
          </a:xfrm>
          <a:prstGeom prst="roundRect">
            <a:avLst>
              <a:gd name="adj" fmla="val 5229"/>
            </a:avLst>
          </a:prstGeom>
          <a:solidFill>
            <a:srgbClr val="ABFFD1">
              <a:alpha val="49804"/>
            </a:srgb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Mass Green High Performance Computing Center*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3880" y="956478"/>
            <a:ext cx="3322177" cy="4107893"/>
          </a:xfrm>
          <a:prstGeom prst="roundRect">
            <a:avLst>
              <a:gd name="adj" fmla="val 5229"/>
            </a:avLst>
          </a:prstGeom>
          <a:solidFill>
            <a:srgbClr val="D4E6F4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25400" dist="25400" dir="54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Device Fabrication / Engineering</a:t>
            </a:r>
          </a:p>
          <a:p>
            <a:pPr>
              <a:spcAft>
                <a:spcPts val="300"/>
              </a:spcAft>
            </a:pPr>
            <a:r>
              <a:rPr lang="en-US" sz="1600" dirty="0" err="1">
                <a:solidFill>
                  <a:schemeClr val="tx1"/>
                </a:solidFill>
                <a:latin typeface="Calibri" panose="020F0502020204030204" pitchFamily="34" charset="0"/>
              </a:rPr>
              <a:t>AddFab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, 3D Printing 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Device Characterization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Device Fabrication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(Clean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Room)*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Electronic Materials *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Electron Microscopy *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High Frequency Sensors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Nanofabrication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(Clean Rom) 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Sensor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Integration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R2R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Manufacturing (Clean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Room)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X-ray Scattering Facility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Atomic Force Microscopy *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031" y="5914195"/>
            <a:ext cx="8440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For access information: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hlinkClick r:id="rId3"/>
              </a:rPr>
              <a:t>contactials@umass.edu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or (413) 577-4578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54615" y="1184952"/>
            <a:ext cx="2856155" cy="3967340"/>
          </a:xfrm>
          <a:prstGeom prst="roundRect">
            <a:avLst>
              <a:gd name="adj" fmla="val 5229"/>
            </a:avLst>
          </a:prstGeom>
          <a:solidFill>
            <a:schemeClr val="accent2">
              <a:lumMod val="10000"/>
              <a:lumOff val="90000"/>
              <a:alpha val="35294"/>
            </a:schemeClr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rIns="0" rtlCol="0" anchor="t"/>
          <a:lstStyle/>
          <a:p>
            <a:pPr algn="ctr">
              <a:spcAft>
                <a:spcPts val="300"/>
              </a:spcAft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Discovery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Animal Imaging 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Biophysical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Characterization *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Bioproduction/Separation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Cell Culture</a:t>
            </a: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Raman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Scanning Confocal </a:t>
            </a: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Flow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Cytometry *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Genomics *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High Throughput Screening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Light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Microscopy *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Mass Spectroscopy *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NMR *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Nutraceuticals </a:t>
            </a:r>
          </a:p>
          <a:p>
            <a:pPr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09666" y="1225899"/>
            <a:ext cx="2724080" cy="2903083"/>
          </a:xfrm>
          <a:prstGeom prst="roundRect">
            <a:avLst>
              <a:gd name="adj" fmla="val 5229"/>
            </a:avLst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chemeClr val="accent1">
                <a:shade val="50000"/>
              </a:schemeClr>
            </a:solidFill>
          </a:ln>
          <a:effectLst>
            <a:outerShdw blurRad="254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3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Human Health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Exercise Testing/Training Lab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Human Technology Interaction Lab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Living Science Core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Mobile Health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MRI/S 3T Human subjects 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Room Calorimetry</a:t>
            </a:r>
          </a:p>
          <a:p>
            <a:pPr>
              <a:spcAft>
                <a:spcPts val="300"/>
              </a:spcAft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Sleep Monitoring Research</a:t>
            </a:r>
          </a:p>
          <a:p>
            <a:pPr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4233" y="7620"/>
            <a:ext cx="5816861" cy="73090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en-US" dirty="0"/>
              <a:t>IALS </a:t>
            </a:r>
            <a:r>
              <a:rPr lang="en-US" dirty="0" smtClean="0"/>
              <a:t>will Establish a ‘Portfolio’ of Interdisciplinary Projects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74324" y="5876345"/>
            <a:ext cx="5544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IALS spans many departments and colleges to develop a partnering portfolio</a:t>
            </a:r>
            <a:endParaRPr lang="en-US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246" y="3805311"/>
            <a:ext cx="679938" cy="189131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Biochemistry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1078087" y="3805311"/>
            <a:ext cx="679938" cy="189131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Microbiology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827928" y="3805311"/>
            <a:ext cx="679938" cy="189131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Neuroscience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577769" y="3805311"/>
            <a:ext cx="679938" cy="189131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Polymer Science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3327610" y="3805311"/>
            <a:ext cx="679938" cy="189131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Computer Science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077451" y="3805311"/>
            <a:ext cx="679938" cy="189131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Animal &amp; Vet Science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4827292" y="3805311"/>
            <a:ext cx="679938" cy="189131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Electrical Engineering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5577133" y="3805311"/>
            <a:ext cx="679938" cy="189131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Kinesiology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6326974" y="3805311"/>
            <a:ext cx="679938" cy="189131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Chemistry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7076814" y="3805311"/>
            <a:ext cx="679938" cy="1891314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Mechanical Engineering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8115823" y="5376984"/>
            <a:ext cx="8943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Basic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826654" y="3528647"/>
            <a:ext cx="1247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Translational</a:t>
            </a:r>
            <a:endParaRPr lang="en-US" sz="1600" dirty="0"/>
          </a:p>
        </p:txBody>
      </p:sp>
      <p:sp>
        <p:nvSpPr>
          <p:cNvPr id="23" name="Up Arrow 22"/>
          <p:cNvSpPr/>
          <p:nvPr/>
        </p:nvSpPr>
        <p:spPr>
          <a:xfrm>
            <a:off x="8299938" y="3916394"/>
            <a:ext cx="226647" cy="1416796"/>
          </a:xfrm>
          <a:prstGeom prst="upArrow">
            <a:avLst/>
          </a:prstGeom>
          <a:gradFill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8246" y="3053941"/>
            <a:ext cx="7428506" cy="647775"/>
          </a:xfrm>
          <a:prstGeom prst="rect">
            <a:avLst/>
          </a:prstGeom>
          <a:solidFill>
            <a:srgbClr val="5B88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Institute of Applied Life Sciences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2530498" y="2679894"/>
            <a:ext cx="288758" cy="300401"/>
          </a:xfrm>
          <a:prstGeom prst="upArrow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 Arrow 27"/>
          <p:cNvSpPr/>
          <p:nvPr/>
        </p:nvSpPr>
        <p:spPr>
          <a:xfrm>
            <a:off x="3534923" y="2679894"/>
            <a:ext cx="288758" cy="300401"/>
          </a:xfrm>
          <a:prstGeom prst="upArrow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>
            <a:off x="5444477" y="2679894"/>
            <a:ext cx="288758" cy="300401"/>
          </a:xfrm>
          <a:prstGeom prst="upArrow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6448902" y="2679894"/>
            <a:ext cx="288758" cy="300401"/>
          </a:xfrm>
          <a:prstGeom prst="upArrow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2044493" y="2679894"/>
            <a:ext cx="288758" cy="300401"/>
          </a:xfrm>
          <a:prstGeom prst="upArrow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4489700" y="2679894"/>
            <a:ext cx="288758" cy="300401"/>
          </a:xfrm>
          <a:prstGeom prst="upArrow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6874256" y="2679894"/>
            <a:ext cx="288758" cy="300401"/>
          </a:xfrm>
          <a:prstGeom prst="upArrow">
            <a:avLst/>
          </a:prstGeom>
          <a:solidFill>
            <a:srgbClr val="FF99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28246" y="929321"/>
            <a:ext cx="7428506" cy="8876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Biomedical / Manufacturing Industry &amp;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Multi-Investigator Grant Applications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4760075" y="1859126"/>
            <a:ext cx="684402" cy="1121169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7" name="Up Arrow 36"/>
          <p:cNvSpPr/>
          <p:nvPr/>
        </p:nvSpPr>
        <p:spPr>
          <a:xfrm>
            <a:off x="2782223" y="1859125"/>
            <a:ext cx="684402" cy="1121169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26654" y="2089362"/>
            <a:ext cx="124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Portfolio Projects</a:t>
            </a:r>
            <a:endParaRPr lang="en-US" sz="1600" dirty="0"/>
          </a:p>
        </p:txBody>
      </p:sp>
      <p:sp>
        <p:nvSpPr>
          <p:cNvPr id="41" name="Up Arrow 40"/>
          <p:cNvSpPr/>
          <p:nvPr/>
        </p:nvSpPr>
        <p:spPr>
          <a:xfrm>
            <a:off x="8299938" y="2679894"/>
            <a:ext cx="226647" cy="808558"/>
          </a:xfrm>
          <a:prstGeom prst="upArrow">
            <a:avLst/>
          </a:prstGeom>
          <a:gradFill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46286</TotalTime>
  <Words>1685</Words>
  <Application>Microsoft Office PowerPoint</Application>
  <PresentationFormat>On-screen Show (4:3)</PresentationFormat>
  <Paragraphs>308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Narrow</vt:lpstr>
      <vt:lpstr>Calibri</vt:lpstr>
      <vt:lpstr>Cambria</vt:lpstr>
      <vt:lpstr>Comic Sans MS</vt:lpstr>
      <vt:lpstr>Courier New</vt:lpstr>
      <vt:lpstr>Times New Roman</vt:lpstr>
      <vt:lpstr>Wingdings</vt:lpstr>
      <vt:lpstr>Office Theme</vt:lpstr>
      <vt:lpstr>PowerPoint Presentation</vt:lpstr>
      <vt:lpstr>What is IALS?</vt:lpstr>
      <vt:lpstr>IALS – The Infrastructure</vt:lpstr>
      <vt:lpstr>IALS by the Numbers…</vt:lpstr>
      <vt:lpstr>IALS is made up of Three Centers: Each Center has Prioritized Research Programs</vt:lpstr>
      <vt:lpstr>PowerPoint Presentation</vt:lpstr>
      <vt:lpstr>Assets: Core Facilities and ‘Collaboratories’:  Capabilities available to Industry</vt:lpstr>
      <vt:lpstr>PowerPoint Presentation</vt:lpstr>
      <vt:lpstr>IALS will Establish a ‘Portfolio’ of Interdisciplinary Projects</vt:lpstr>
      <vt:lpstr>Developing a Strategy and Portfolio IALS Industry Advisors</vt:lpstr>
      <vt:lpstr>Pressure Test Project Ideas… Center Industry Advisors</vt:lpstr>
      <vt:lpstr>IALS and the Centers Research Theme Development </vt:lpstr>
      <vt:lpstr>IALS and the Centers Research Theme Development </vt:lpstr>
      <vt:lpstr>IALS and the Centers Research Theme Development </vt:lpstr>
      <vt:lpstr>IALS – Seed Grants Overview</vt:lpstr>
      <vt:lpstr>IALS –  Prioritized Seed Fund Applications</vt:lpstr>
      <vt:lpstr>IALS:  What does IALS offer?</vt:lpstr>
      <vt:lpstr>IALS: Learnings and Thoughts…</vt:lpstr>
      <vt:lpstr>IALS: Snapshot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PHR</dc:creator>
  <cp:lastModifiedBy>Peter Reinhart</cp:lastModifiedBy>
  <cp:revision>354</cp:revision>
  <cp:lastPrinted>2015-12-17T14:18:08Z</cp:lastPrinted>
  <dcterms:created xsi:type="dcterms:W3CDTF">2014-11-14T14:21:02Z</dcterms:created>
  <dcterms:modified xsi:type="dcterms:W3CDTF">2016-08-29T14:33:30Z</dcterms:modified>
</cp:coreProperties>
</file>