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303" r:id="rId3"/>
    <p:sldId id="265" r:id="rId4"/>
    <p:sldId id="301" r:id="rId5"/>
    <p:sldId id="262" r:id="rId6"/>
    <p:sldId id="302" r:id="rId7"/>
    <p:sldId id="264" r:id="rId8"/>
    <p:sldId id="285" r:id="rId9"/>
    <p:sldId id="276" r:id="rId10"/>
    <p:sldId id="257" r:id="rId11"/>
    <p:sldId id="258" r:id="rId12"/>
    <p:sldId id="300" r:id="rId13"/>
    <p:sldId id="277" r:id="rId14"/>
    <p:sldId id="286" r:id="rId15"/>
    <p:sldId id="288" r:id="rId16"/>
    <p:sldId id="293" r:id="rId17"/>
    <p:sldId id="289" r:id="rId18"/>
    <p:sldId id="290" r:id="rId19"/>
    <p:sldId id="291" r:id="rId20"/>
    <p:sldId id="268" r:id="rId21"/>
    <p:sldId id="294" r:id="rId22"/>
    <p:sldId id="295" r:id="rId23"/>
    <p:sldId id="271" r:id="rId24"/>
    <p:sldId id="296" r:id="rId25"/>
    <p:sldId id="298" r:id="rId26"/>
    <p:sldId id="299" r:id="rId27"/>
    <p:sldId id="284" r:id="rId28"/>
    <p:sldId id="304" r:id="rId29"/>
    <p:sldId id="305" r:id="rId30"/>
    <p:sldId id="306" r:id="rId31"/>
    <p:sldId id="307" r:id="rId32"/>
    <p:sldId id="278" r:id="rId33"/>
    <p:sldId id="279" r:id="rId34"/>
    <p:sldId id="280" r:id="rId35"/>
    <p:sldId id="281" r:id="rId36"/>
    <p:sldId id="282" r:id="rId37"/>
    <p:sldId id="27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autoAdjust="0"/>
    <p:restoredTop sz="94652" autoAdjust="0"/>
  </p:normalViewPr>
  <p:slideViewPr>
    <p:cSldViewPr snapToGrid="0" snapToObjects="1">
      <p:cViewPr>
        <p:scale>
          <a:sx n="174" d="100"/>
          <a:sy n="174" d="100"/>
        </p:scale>
        <p:origin x="-10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A22CF1-7ABF-3241-831A-64D9351270E7}" type="datetimeFigureOut">
              <a:rPr lang="en-US" smtClean="0"/>
              <a:t>4/28/16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21C26B-2546-A24F-AF25-E8EA6C68BD06}" type="slidenum">
              <a:rPr lang="en-US" smtClean="0"/>
              <a:t>‹#›</a:t>
            </a:fld>
            <a:endParaRPr lang="en-US"/>
          </a:p>
        </p:txBody>
      </p:sp>
    </p:spTree>
    <p:extLst>
      <p:ext uri="{BB962C8B-B14F-4D97-AF65-F5344CB8AC3E}">
        <p14:creationId xmlns:p14="http://schemas.microsoft.com/office/powerpoint/2010/main" val="3398414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22F6DF-FF7C-844E-A3DD-87FF46B44675}" type="datetimeFigureOut">
              <a:rPr lang="en-US" smtClean="0"/>
              <a:t>4/28/16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5B49CA-A2E0-7940-AFE5-40C0CA5EAE5C}" type="slidenum">
              <a:rPr lang="en-US" smtClean="0"/>
              <a:t>‹#›</a:t>
            </a:fld>
            <a:endParaRPr lang="en-US"/>
          </a:p>
        </p:txBody>
      </p:sp>
    </p:spTree>
    <p:extLst>
      <p:ext uri="{BB962C8B-B14F-4D97-AF65-F5344CB8AC3E}">
        <p14:creationId xmlns:p14="http://schemas.microsoft.com/office/powerpoint/2010/main" val="2357249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016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rPr>
              <a:t>The native colonizing bacteria perform various protective, structural, and metabolic functions on the intestinal mucosa,</a:t>
            </a:r>
            <a:r>
              <a:rPr lang="en-US" b="1">
                <a:latin typeface="Calibri" charset="0"/>
              </a:rPr>
              <a:t> leading to the concept of the microbiota as a </a:t>
            </a:r>
            <a:r>
              <a:rPr lang="ja-JP" altLang="en-US" b="1">
                <a:latin typeface="Calibri" charset="0"/>
              </a:rPr>
              <a:t>“</a:t>
            </a:r>
            <a:r>
              <a:rPr lang="en-US" altLang="ja-JP" b="1">
                <a:latin typeface="Calibri" charset="0"/>
              </a:rPr>
              <a:t>virtual organ within an organ.</a:t>
            </a:r>
            <a:r>
              <a:rPr lang="ja-JP" altLang="en-US" b="1">
                <a:latin typeface="Calibri" charset="0"/>
              </a:rPr>
              <a:t>”</a:t>
            </a:r>
            <a:r>
              <a:rPr lang="en-US" altLang="ja-JP" b="1">
                <a:latin typeface="Calibri" charset="0"/>
              </a:rPr>
              <a:t> In fact, the microbiota </a:t>
            </a:r>
            <a:r>
              <a:rPr lang="en-US" altLang="ja-JP">
                <a:latin typeface="Calibri" charset="0"/>
              </a:rPr>
              <a:t>have been called a </a:t>
            </a:r>
            <a:r>
              <a:rPr lang="ja-JP" altLang="en-US">
                <a:latin typeface="Calibri" charset="0"/>
              </a:rPr>
              <a:t>“</a:t>
            </a:r>
            <a:r>
              <a:rPr lang="en-US" altLang="ja-JP">
                <a:latin typeface="Calibri" charset="0"/>
              </a:rPr>
              <a:t>metabolic organ,</a:t>
            </a:r>
            <a:r>
              <a:rPr lang="ja-JP" altLang="en-US">
                <a:latin typeface="Calibri" charset="0"/>
              </a:rPr>
              <a:t>”</a:t>
            </a:r>
            <a:r>
              <a:rPr lang="en-US" altLang="ja-JP">
                <a:latin typeface="Calibri" charset="0"/>
              </a:rPr>
              <a:t> exquisitely tuned to our physiology that performs functions that we have not had to evolve on our own.</a:t>
            </a:r>
            <a:r>
              <a:rPr lang="ja-JP" altLang="en-US">
                <a:latin typeface="Calibri" charset="0"/>
              </a:rPr>
              <a:t>”</a:t>
            </a:r>
            <a:endParaRPr lang="en-US" altLang="ja-JP">
              <a:latin typeface="Calibri" charset="0"/>
            </a:endParaRPr>
          </a:p>
          <a:p>
            <a:pPr eaLnBrk="1" hangingPunct="1">
              <a:spcBef>
                <a:spcPct val="0"/>
              </a:spcBef>
            </a:pPr>
            <a:endParaRPr lang="en-US">
              <a:latin typeface="Calibri" charset="0"/>
            </a:endParaRPr>
          </a:p>
          <a:p>
            <a:pPr eaLnBrk="1" hangingPunct="1">
              <a:spcBef>
                <a:spcPct val="0"/>
              </a:spcBef>
            </a:pPr>
            <a:r>
              <a:rPr lang="en-US">
                <a:latin typeface="Calibri" charset="0"/>
              </a:rPr>
              <a:t>Although the myriad functions of the native microbes colonizing humans are just beginning to be understood, it is believed that certain other microbes that are consumed and added to our microbial mix—known as probiotic bacteria—may use these same mechanisms to enhance or stabilize normal colonizing microbes</a:t>
            </a:r>
          </a:p>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0F7C0C-E940-3D43-AEEC-10C6645247C2}" type="slidenum">
              <a:rPr lang="en-US"/>
              <a:pPr eaLnBrk="1" hangingPunct="1"/>
              <a:t>10</a:t>
            </a:fld>
            <a:endParaRPr lang="en-US"/>
          </a:p>
        </p:txBody>
      </p:sp>
      <p:sp>
        <p:nvSpPr>
          <p:cNvPr id="27651" name="Rectangle 2"/>
          <p:cNvSpPr>
            <a:spLocks noGrp="1" noRot="1" noChangeAspect="1" noChangeArrowheads="1" noTextEdit="1"/>
          </p:cNvSpPr>
          <p:nvPr>
            <p:ph type="sldImg"/>
          </p:nvPr>
        </p:nvSpPr>
        <p:spPr bwMode="auto">
          <a:xfrm>
            <a:off x="1138238" y="688975"/>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2" name="Rectangle 3"/>
          <p:cNvSpPr>
            <a:spLocks noGrp="1" noChangeArrowheads="1"/>
          </p:cNvSpPr>
          <p:nvPr>
            <p:ph type="body" idx="1"/>
          </p:nvPr>
        </p:nvSpPr>
        <p:spPr bwMode="auto">
          <a:xfrm>
            <a:off x="911225" y="4357688"/>
            <a:ext cx="5035550" cy="4125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2649" tIns="46324" rIns="92649" bIns="46324"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990988B-58CA-B942-BF5B-84C9825D0831}" type="slidenum">
              <a:rPr lang="en-US"/>
              <a:pPr eaLnBrk="1" hangingPunct="1"/>
              <a:t>11</a:t>
            </a:fld>
            <a:endParaRPr lang="en-US"/>
          </a:p>
        </p:txBody>
      </p:sp>
      <p:sp>
        <p:nvSpPr>
          <p:cNvPr id="28675" name="Rectangle 2"/>
          <p:cNvSpPr>
            <a:spLocks noGrp="1" noRot="1" noChangeAspect="1" noChangeArrowheads="1" noTextEdit="1"/>
          </p:cNvSpPr>
          <p:nvPr>
            <p:ph type="sldImg"/>
          </p:nvPr>
        </p:nvSpPr>
        <p:spPr bwMode="auto">
          <a:xfrm>
            <a:off x="1138238" y="688975"/>
            <a:ext cx="4584700"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6" name="Rectangle 3"/>
          <p:cNvSpPr>
            <a:spLocks noGrp="1" noChangeArrowheads="1"/>
          </p:cNvSpPr>
          <p:nvPr>
            <p:ph type="body" idx="1"/>
          </p:nvPr>
        </p:nvSpPr>
        <p:spPr bwMode="auto">
          <a:xfrm>
            <a:off x="911225" y="4357688"/>
            <a:ext cx="5035550" cy="4125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2649" tIns="46324" rIns="92649" bIns="46324"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p:cNvSpPr>
          <p:nvPr>
            <p:ph type="body"/>
          </p:nvPr>
        </p:nvSpPr>
        <p:spPr>
          <a:xfrm>
            <a:off x="685800" y="4343400"/>
            <a:ext cx="5486040" cy="4114440"/>
          </a:xfrm>
          <a:prstGeom prst="rect">
            <a:avLst/>
          </a:prstGeom>
        </p:spPr>
        <p:txBody>
          <a:bodyPr/>
          <a:lstStyle/>
          <a:p>
            <a:r>
              <a:rPr lang="en-US" sz="1600" strike="noStrike" spc="-1">
                <a:solidFill>
                  <a:srgbClr val="000000"/>
                </a:solidFill>
                <a:uFill>
                  <a:solidFill>
                    <a:srgbClr val="FFFFFF"/>
                  </a:solidFill>
                </a:uFill>
                <a:latin typeface="Arial"/>
              </a:rPr>
              <a:t>This project has been a great opportunity for us at UMass to take our expertise in anaerobic microbiology, strain isolation, and bioinformatics and couple it with Elanco’s expertise in ruminant biology and livestock production.</a:t>
            </a:r>
            <a:endParaRPr lang="en-US" sz="1800" strike="noStrike" spc="-1">
              <a:solidFill>
                <a:srgbClr val="000000"/>
              </a:solidFill>
              <a:uFill>
                <a:solidFill>
                  <a:srgbClr val="FFFFFF"/>
                </a:solidFill>
              </a:uFill>
              <a:latin typeface="Arial"/>
            </a:endParaRPr>
          </a:p>
          <a:p>
            <a:endParaRPr lang="en-US" sz="1800" strike="noStrike" spc="-1">
              <a:solidFill>
                <a:srgbClr val="000000"/>
              </a:solidFill>
              <a:uFill>
                <a:solidFill>
                  <a:srgbClr val="FFFFFF"/>
                </a:solidFill>
              </a:uFill>
              <a:latin typeface="Arial"/>
            </a:endParaRPr>
          </a:p>
          <a:p>
            <a:r>
              <a:rPr lang="en-US" sz="1600" strike="noStrike" spc="-1">
                <a:solidFill>
                  <a:srgbClr val="000000"/>
                </a:solidFill>
                <a:uFill>
                  <a:solidFill>
                    <a:srgbClr val="FFFFFF"/>
                  </a:solidFill>
                </a:uFill>
                <a:latin typeface="Arial"/>
              </a:rPr>
              <a:t>We have a great team that complements each other well in terms of our different backgrounds and expertise and this allows us to approach our project from a variety of angles and also assess our accomplishments from a variety of different viewpoints.</a:t>
            </a:r>
            <a:endParaRPr lang="en-US" sz="1800" strike="noStrike" spc="-1">
              <a:solidFill>
                <a:srgbClr val="000000"/>
              </a:solidFill>
              <a:uFill>
                <a:solidFill>
                  <a:srgbClr val="FFFFFF"/>
                </a:solidFill>
              </a:uFill>
              <a:latin typeface="Arial"/>
            </a:endParaRPr>
          </a:p>
        </p:txBody>
      </p:sp>
      <p:sp>
        <p:nvSpPr>
          <p:cNvPr id="316" name="TextShape 2"/>
          <p:cNvSpPr txBox="1"/>
          <p:nvPr/>
        </p:nvSpPr>
        <p:spPr>
          <a:xfrm>
            <a:off x="3884760" y="8685360"/>
            <a:ext cx="2971440" cy="456840"/>
          </a:xfrm>
          <a:prstGeom prst="rect">
            <a:avLst/>
          </a:prstGeom>
          <a:noFill/>
          <a:ln>
            <a:noFill/>
          </a:ln>
        </p:spPr>
        <p:txBody>
          <a:bodyPr anchor="b"/>
          <a:lstStyle/>
          <a:p>
            <a:pPr algn="r">
              <a:lnSpc>
                <a:spcPct val="100000"/>
              </a:lnSpc>
            </a:pPr>
            <a:fld id="{C422E029-915C-4146-8BB4-6EC74E531074}" type="slidenum">
              <a:rPr lang="en-US" sz="1200" strike="noStrike" spc="-1">
                <a:solidFill>
                  <a:srgbClr val="000000"/>
                </a:solidFill>
                <a:uFill>
                  <a:solidFill>
                    <a:srgbClr val="FFFFFF"/>
                  </a:solidFill>
                </a:uFill>
                <a:latin typeface="+mn-lt"/>
                <a:ea typeface="+mn-ea"/>
              </a:rPr>
              <a:t>31</a:t>
            </a:fld>
            <a:endParaRPr lang="en-US" sz="1200" strike="noStrike" spc="-1">
              <a:solidFill>
                <a:srgbClr val="000000"/>
              </a:solidFill>
              <a:uFill>
                <a:solidFill>
                  <a:srgbClr val="FFFFFF"/>
                </a:solidFill>
              </a:u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83F0A-40F7-A842-9545-24A8DBDF60B5}" type="slidenum">
              <a:rPr lang="en-US"/>
              <a:pPr/>
              <a:t>33</a:t>
            </a:fld>
            <a:endParaRPr lang="en-US"/>
          </a:p>
        </p:txBody>
      </p:sp>
      <p:sp>
        <p:nvSpPr>
          <p:cNvPr id="716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70"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5F184A-527E-714E-9545-6320C434EA08}" type="slidenum">
              <a:rPr lang="en-US"/>
              <a:pPr/>
              <a:t>34</a:t>
            </a:fld>
            <a:endParaRPr lang="en-US"/>
          </a:p>
        </p:txBody>
      </p:sp>
      <p:sp>
        <p:nvSpPr>
          <p:cNvPr id="81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4"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6B4AFA7-1242-894E-B217-C433B41B202C}" type="slidenum">
              <a:rPr lang="en-US"/>
              <a:pPr/>
              <a:t>35</a:t>
            </a:fld>
            <a:endParaRPr lang="en-US"/>
          </a:p>
        </p:txBody>
      </p:sp>
      <p:sp>
        <p:nvSpPr>
          <p:cNvPr id="921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218"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57D7BC-DBE2-F046-9AB9-1295FB407200}"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1591235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57D7BC-DBE2-F046-9AB9-1295FB407200}"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554482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57D7BC-DBE2-F046-9AB9-1295FB407200}"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2019747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7772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Footer Placeholder 7"/>
          <p:cNvSpPr>
            <a:spLocks noGrp="1"/>
          </p:cNvSpPr>
          <p:nvPr>
            <p:ph type="ftr" sz="quarter" idx="10"/>
          </p:nvPr>
        </p:nvSpPr>
        <p:spPr>
          <a:xfrm>
            <a:off x="914400" y="6324600"/>
            <a:ext cx="7772400" cy="533400"/>
          </a:xfrm>
          <a:prstGeom prst="rect">
            <a:avLst/>
          </a:prstGeom>
        </p:spPr>
        <p:txBody>
          <a:bodyPr rtlCol="0"/>
          <a:lstStyle>
            <a:lvl1pPr algn="l">
              <a:defRPr sz="1200">
                <a:solidFill>
                  <a:schemeClr val="tx1">
                    <a:tint val="75000"/>
                  </a:schemeClr>
                </a:solidFill>
              </a:defRPr>
            </a:lvl1pPr>
          </a:lstStyle>
          <a:p>
            <a:pPr>
              <a:defRPr/>
            </a:pPr>
            <a:r>
              <a:rPr lang="en-US"/>
              <a:t>Confidential for Internal Use Only</a:t>
            </a:r>
            <a:endParaRPr lang="en-US" dirty="0"/>
          </a:p>
        </p:txBody>
      </p:sp>
      <p:sp>
        <p:nvSpPr>
          <p:cNvPr id="6" name="Slide Number Placeholder 8"/>
          <p:cNvSpPr>
            <a:spLocks noGrp="1"/>
          </p:cNvSpPr>
          <p:nvPr>
            <p:ph type="sldNum" sz="quarter" idx="11"/>
          </p:nvPr>
        </p:nvSpPr>
        <p:spPr>
          <a:xfrm>
            <a:off x="0" y="6492875"/>
            <a:ext cx="473075" cy="349250"/>
          </a:xfrm>
          <a:prstGeom prst="rect">
            <a:avLst/>
          </a:prstGeom>
        </p:spPr>
        <p:txBody>
          <a:bodyPr rtlCol="0" anchor="ctr"/>
          <a:lstStyle>
            <a:lvl1pPr algn="l">
              <a:defRPr sz="1200">
                <a:solidFill>
                  <a:schemeClr val="bg1"/>
                </a:solidFill>
              </a:defRPr>
            </a:lvl1pPr>
          </a:lstStyle>
          <a:p>
            <a:pPr>
              <a:defRPr/>
            </a:pPr>
            <a:fld id="{77319D31-ECC4-4926-917E-E33817FDAC12}" type="slidenum">
              <a:rPr lang="en-US"/>
              <a:pPr>
                <a:defRPr/>
              </a:pPr>
              <a:t>‹#›</a:t>
            </a:fld>
            <a:endParaRPr lang="en-US"/>
          </a:p>
        </p:txBody>
      </p:sp>
    </p:spTree>
    <p:extLst>
      <p:ext uri="{BB962C8B-B14F-4D97-AF65-F5344CB8AC3E}">
        <p14:creationId xmlns:p14="http://schemas.microsoft.com/office/powerpoint/2010/main" val="2929298934"/>
      </p:ext>
    </p:extLst>
  </p:cSld>
  <p:clrMapOvr>
    <a:masterClrMapping/>
  </p:clrMapOvr>
  <p:transition xmlns:p14="http://schemas.microsoft.com/office/powerpoint/2010/mai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57D7BC-DBE2-F046-9AB9-1295FB407200}"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401996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57D7BC-DBE2-F046-9AB9-1295FB407200}"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692261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57D7BC-DBE2-F046-9AB9-1295FB407200}" type="datetimeFigureOut">
              <a:rPr lang="en-US" smtClean="0"/>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273743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57D7BC-DBE2-F046-9AB9-1295FB407200}" type="datetimeFigureOut">
              <a:rPr lang="en-US" smtClean="0"/>
              <a:t>4/28/16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1432844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57D7BC-DBE2-F046-9AB9-1295FB407200}" type="datetimeFigureOut">
              <a:rPr lang="en-US" smtClean="0"/>
              <a:t>4/28/16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3202278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7D7BC-DBE2-F046-9AB9-1295FB407200}" type="datetimeFigureOut">
              <a:rPr lang="en-US" smtClean="0"/>
              <a:t>4/28/16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196527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57D7BC-DBE2-F046-9AB9-1295FB407200}" type="datetimeFigureOut">
              <a:rPr lang="en-US" smtClean="0"/>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2686673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57D7BC-DBE2-F046-9AB9-1295FB407200}" type="datetimeFigureOut">
              <a:rPr lang="en-US" smtClean="0"/>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6CCFC-DD08-FC4A-8E31-6BF270D944B3}" type="slidenum">
              <a:rPr lang="en-US" smtClean="0"/>
              <a:t>‹#›</a:t>
            </a:fld>
            <a:endParaRPr lang="en-US"/>
          </a:p>
        </p:txBody>
      </p:sp>
    </p:spTree>
    <p:extLst>
      <p:ext uri="{BB962C8B-B14F-4D97-AF65-F5344CB8AC3E}">
        <p14:creationId xmlns:p14="http://schemas.microsoft.com/office/powerpoint/2010/main" val="41792287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7D7BC-DBE2-F046-9AB9-1295FB407200}" type="datetimeFigureOut">
              <a:rPr lang="en-US" smtClean="0"/>
              <a:t>4/28/16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6CCFC-DD08-FC4A-8E31-6BF270D944B3}" type="slidenum">
              <a:rPr lang="en-US" smtClean="0"/>
              <a:t>‹#›</a:t>
            </a:fld>
            <a:endParaRPr lang="en-US"/>
          </a:p>
        </p:txBody>
      </p:sp>
    </p:spTree>
    <p:extLst>
      <p:ext uri="{BB962C8B-B14F-4D97-AF65-F5344CB8AC3E}">
        <p14:creationId xmlns:p14="http://schemas.microsoft.com/office/powerpoint/2010/main" val="3812107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image" Target="../media/image48.jpe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jpeg"/><Relationship Id="rId6"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png"/><Relationship Id="rId3"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hyperlink" Target="http://www.google.com/url?sa=i&amp;rct=j&amp;q=&amp;esrc=s&amp;frm=1&amp;source=images&amp;cd=&amp;cad=rja&amp;docid=AfUQlRj-uLCwLM&amp;tbnid=UvZIpUnwQ0UR5M:&amp;ved=0CAUQjRw&amp;url=http://www.selfcarejournal.com/view.article.php?id=10088&amp;ei=WuYzUqePM7Ss4AOhk4DICw&amp;bvm=bv.52164340,d.dmg&amp;psig=AFQjCNGhgQJxjlIpTvbIRyV2zcoSON2KJA&amp;ust=1379217145452741" TargetMode="External"/><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hyperlink" Target="http://www.google.com/url?sa=i&amp;rct=j&amp;q=&amp;esrc=s&amp;frm=1&amp;source=images&amp;cd=&amp;cad=rja&amp;docid=diroFIesy__TbM&amp;tbnid=Gu7c77AHMORH4M:&amp;ved=0CAUQjRw&amp;url=http://www.medscape.com/viewarticle/805046_4&amp;ei=t-UzUvmZKfTk4AP4tIGoBg&amp;bvm=bv.52164340,d.dmg&amp;psig=AFQjCNGhgQJxjlIpTvbIRyV2zcoSON2KJA&amp;ust=137921714545274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99702" y="0"/>
            <a:ext cx="1890797" cy="1890797"/>
          </a:xfrm>
          <a:prstGeom prst="rect">
            <a:avLst/>
          </a:prstGeom>
        </p:spPr>
      </p:pic>
      <p:sp>
        <p:nvSpPr>
          <p:cNvPr id="2" name="Title 1"/>
          <p:cNvSpPr>
            <a:spLocks noGrp="1"/>
          </p:cNvSpPr>
          <p:nvPr>
            <p:ph type="ctrTitle"/>
          </p:nvPr>
        </p:nvSpPr>
        <p:spPr>
          <a:xfrm>
            <a:off x="-19022" y="1652724"/>
            <a:ext cx="9144000" cy="1470025"/>
          </a:xfrm>
        </p:spPr>
        <p:txBody>
          <a:bodyPr>
            <a:noAutofit/>
          </a:bodyPr>
          <a:lstStyle/>
          <a:p>
            <a:r>
              <a:rPr lang="en-US" sz="3600" b="1" dirty="0">
                <a:latin typeface="Arial"/>
                <a:cs typeface="Arial"/>
              </a:rPr>
              <a:t>The Center for </a:t>
            </a:r>
            <a:r>
              <a:rPr lang="en-US" sz="3600" b="1" dirty="0" err="1">
                <a:latin typeface="Arial"/>
                <a:cs typeface="Arial"/>
              </a:rPr>
              <a:t>Microbiome</a:t>
            </a:r>
            <a:r>
              <a:rPr lang="en-US" sz="3600" b="1" dirty="0">
                <a:latin typeface="Arial"/>
                <a:cs typeface="Arial"/>
              </a:rPr>
              <a:t> Research and</a:t>
            </a:r>
            <a:r>
              <a:rPr lang="en-US" sz="3600" dirty="0">
                <a:latin typeface="Arial"/>
                <a:cs typeface="Arial"/>
              </a:rPr>
              <a:t/>
            </a:r>
            <a:br>
              <a:rPr lang="en-US" sz="3600" dirty="0">
                <a:latin typeface="Arial"/>
                <a:cs typeface="Arial"/>
              </a:rPr>
            </a:br>
            <a:r>
              <a:rPr lang="en-US" sz="3600" b="1" dirty="0">
                <a:latin typeface="Arial"/>
                <a:cs typeface="Arial"/>
              </a:rPr>
              <a:t>Our Approach to Team Science</a:t>
            </a:r>
            <a:endParaRPr lang="en-US" sz="3600" dirty="0">
              <a:latin typeface="Arial"/>
              <a:cs typeface="Arial"/>
            </a:endParaRPr>
          </a:p>
        </p:txBody>
      </p:sp>
      <p:sp>
        <p:nvSpPr>
          <p:cNvPr id="3" name="Subtitle 2"/>
          <p:cNvSpPr>
            <a:spLocks noGrp="1"/>
          </p:cNvSpPr>
          <p:nvPr>
            <p:ph type="subTitle" idx="1"/>
          </p:nvPr>
        </p:nvSpPr>
        <p:spPr>
          <a:xfrm>
            <a:off x="1371600" y="3263013"/>
            <a:ext cx="6400800" cy="1752600"/>
          </a:xfrm>
        </p:spPr>
        <p:txBody>
          <a:bodyPr>
            <a:normAutofit fontScale="55000" lnSpcReduction="20000"/>
          </a:bodyPr>
          <a:lstStyle/>
          <a:p>
            <a:r>
              <a:rPr lang="en-US" b="1" dirty="0">
                <a:solidFill>
                  <a:schemeClr val="tx1"/>
                </a:solidFill>
                <a:latin typeface="Arial"/>
                <a:cs typeface="Arial"/>
              </a:rPr>
              <a:t>Beth A. McCormick, PhD</a:t>
            </a:r>
            <a:endParaRPr lang="en-US" dirty="0">
              <a:solidFill>
                <a:schemeClr val="tx1"/>
              </a:solidFill>
              <a:latin typeface="Arial"/>
              <a:cs typeface="Arial"/>
            </a:endParaRPr>
          </a:p>
          <a:p>
            <a:r>
              <a:rPr lang="en-US" dirty="0">
                <a:solidFill>
                  <a:schemeClr val="tx1"/>
                </a:solidFill>
                <a:latin typeface="Arial"/>
                <a:cs typeface="Arial"/>
              </a:rPr>
              <a:t>Professor and Vice Chair,</a:t>
            </a:r>
          </a:p>
          <a:p>
            <a:r>
              <a:rPr lang="en-US" dirty="0">
                <a:solidFill>
                  <a:schemeClr val="tx1"/>
                </a:solidFill>
                <a:latin typeface="Arial"/>
                <a:cs typeface="Arial"/>
              </a:rPr>
              <a:t>Microbiology and Physiological Systems</a:t>
            </a:r>
          </a:p>
          <a:p>
            <a:r>
              <a:rPr lang="en-US" dirty="0" smtClean="0">
                <a:solidFill>
                  <a:schemeClr val="tx1"/>
                </a:solidFill>
                <a:latin typeface="Arial"/>
                <a:cs typeface="Arial"/>
              </a:rPr>
              <a:t>Founding Executive </a:t>
            </a:r>
            <a:r>
              <a:rPr lang="en-US" dirty="0">
                <a:solidFill>
                  <a:schemeClr val="tx1"/>
                </a:solidFill>
                <a:latin typeface="Arial"/>
                <a:cs typeface="Arial"/>
              </a:rPr>
              <a:t>Director,</a:t>
            </a:r>
          </a:p>
          <a:p>
            <a:r>
              <a:rPr lang="en-US" dirty="0">
                <a:solidFill>
                  <a:schemeClr val="tx1"/>
                </a:solidFill>
                <a:latin typeface="Arial"/>
                <a:cs typeface="Arial"/>
              </a:rPr>
              <a:t>The Center for </a:t>
            </a:r>
            <a:r>
              <a:rPr lang="en-US" dirty="0" err="1">
                <a:solidFill>
                  <a:schemeClr val="tx1"/>
                </a:solidFill>
                <a:latin typeface="Arial"/>
                <a:cs typeface="Arial"/>
              </a:rPr>
              <a:t>Microbiome</a:t>
            </a:r>
            <a:r>
              <a:rPr lang="en-US" dirty="0">
                <a:solidFill>
                  <a:schemeClr val="tx1"/>
                </a:solidFill>
                <a:latin typeface="Arial"/>
                <a:cs typeface="Arial"/>
              </a:rPr>
              <a:t> Research</a:t>
            </a:r>
          </a:p>
          <a:p>
            <a:r>
              <a:rPr lang="en-US" dirty="0">
                <a:solidFill>
                  <a:schemeClr val="tx1"/>
                </a:solidFill>
                <a:latin typeface="Arial"/>
                <a:cs typeface="Arial"/>
              </a:rPr>
              <a:t>University of MA Medical School</a:t>
            </a:r>
          </a:p>
        </p:txBody>
      </p:sp>
      <p:sp>
        <p:nvSpPr>
          <p:cNvPr id="4" name="Rectangle 3"/>
          <p:cNvSpPr/>
          <p:nvPr/>
        </p:nvSpPr>
        <p:spPr>
          <a:xfrm>
            <a:off x="204499" y="5191986"/>
            <a:ext cx="4572000" cy="1477328"/>
          </a:xfrm>
          <a:prstGeom prst="rect">
            <a:avLst/>
          </a:prstGeom>
        </p:spPr>
        <p:txBody>
          <a:bodyPr>
            <a:spAutoFit/>
          </a:bodyPr>
          <a:lstStyle/>
          <a:p>
            <a:r>
              <a:rPr lang="en-US" b="1" dirty="0">
                <a:latin typeface="Arial"/>
                <a:cs typeface="Arial"/>
              </a:rPr>
              <a:t>Doyle Ward, PhD</a:t>
            </a:r>
            <a:endParaRPr lang="en-US" dirty="0">
              <a:latin typeface="Arial"/>
              <a:cs typeface="Arial"/>
            </a:endParaRPr>
          </a:p>
          <a:p>
            <a:r>
              <a:rPr lang="en-US" dirty="0">
                <a:latin typeface="Arial"/>
                <a:cs typeface="Arial"/>
              </a:rPr>
              <a:t>Associate </a:t>
            </a:r>
            <a:r>
              <a:rPr lang="en-US" dirty="0" smtClean="0">
                <a:latin typeface="Arial"/>
                <a:cs typeface="Arial"/>
              </a:rPr>
              <a:t>Professor, UMMS</a:t>
            </a:r>
            <a:endParaRPr lang="en-US" dirty="0">
              <a:latin typeface="Arial"/>
              <a:cs typeface="Arial"/>
            </a:endParaRPr>
          </a:p>
          <a:p>
            <a:r>
              <a:rPr lang="en-US" dirty="0" smtClean="0">
                <a:latin typeface="Arial"/>
                <a:cs typeface="Arial"/>
              </a:rPr>
              <a:t>Microbiology </a:t>
            </a:r>
            <a:r>
              <a:rPr lang="en-US" dirty="0">
                <a:latin typeface="Arial"/>
                <a:cs typeface="Arial"/>
              </a:rPr>
              <a:t>and Physiological Systems</a:t>
            </a:r>
          </a:p>
          <a:p>
            <a:r>
              <a:rPr lang="en-US" dirty="0">
                <a:latin typeface="Arial"/>
                <a:cs typeface="Arial"/>
              </a:rPr>
              <a:t>Director of Operations,</a:t>
            </a:r>
          </a:p>
          <a:p>
            <a:r>
              <a:rPr lang="en-US" dirty="0">
                <a:latin typeface="Arial"/>
                <a:cs typeface="Arial"/>
              </a:rPr>
              <a:t>The Center for </a:t>
            </a:r>
            <a:r>
              <a:rPr lang="en-US" dirty="0" err="1">
                <a:latin typeface="Arial"/>
                <a:cs typeface="Arial"/>
              </a:rPr>
              <a:t>Microbiome</a:t>
            </a:r>
            <a:r>
              <a:rPr lang="en-US" dirty="0">
                <a:latin typeface="Arial"/>
                <a:cs typeface="Arial"/>
              </a:rPr>
              <a:t> </a:t>
            </a:r>
            <a:r>
              <a:rPr lang="en-US" dirty="0" smtClean="0">
                <a:latin typeface="Arial"/>
                <a:cs typeface="Arial"/>
              </a:rPr>
              <a:t>Research</a:t>
            </a:r>
            <a:endParaRPr lang="en-US" dirty="0">
              <a:latin typeface="Arial"/>
              <a:cs typeface="Arial"/>
            </a:endParaRPr>
          </a:p>
        </p:txBody>
      </p:sp>
      <p:sp>
        <p:nvSpPr>
          <p:cNvPr id="5" name="Rectangle 4"/>
          <p:cNvSpPr/>
          <p:nvPr/>
        </p:nvSpPr>
        <p:spPr>
          <a:xfrm>
            <a:off x="5155167" y="5191986"/>
            <a:ext cx="4572000" cy="1477328"/>
          </a:xfrm>
          <a:prstGeom prst="rect">
            <a:avLst/>
          </a:prstGeom>
        </p:spPr>
        <p:txBody>
          <a:bodyPr>
            <a:spAutoFit/>
          </a:bodyPr>
          <a:lstStyle/>
          <a:p>
            <a:r>
              <a:rPr lang="en-US" b="1" dirty="0">
                <a:latin typeface="Arial"/>
                <a:cs typeface="Arial"/>
              </a:rPr>
              <a:t>Jeffrey Blanchard, PhD</a:t>
            </a:r>
            <a:endParaRPr lang="en-US" dirty="0">
              <a:latin typeface="Arial"/>
              <a:cs typeface="Arial"/>
            </a:endParaRPr>
          </a:p>
          <a:p>
            <a:r>
              <a:rPr lang="en-US" dirty="0">
                <a:latin typeface="Arial"/>
                <a:cs typeface="Arial"/>
              </a:rPr>
              <a:t>Associate Professor, </a:t>
            </a:r>
            <a:r>
              <a:rPr lang="en-US" dirty="0" smtClean="0">
                <a:latin typeface="Arial"/>
                <a:cs typeface="Arial"/>
              </a:rPr>
              <a:t>UMA</a:t>
            </a:r>
          </a:p>
          <a:p>
            <a:r>
              <a:rPr lang="en-US" dirty="0" smtClean="0">
                <a:latin typeface="Arial"/>
                <a:cs typeface="Arial"/>
              </a:rPr>
              <a:t>Biology</a:t>
            </a:r>
            <a:endParaRPr lang="en-US" dirty="0">
              <a:latin typeface="Arial"/>
              <a:cs typeface="Arial"/>
            </a:endParaRPr>
          </a:p>
          <a:p>
            <a:r>
              <a:rPr lang="en-US" dirty="0">
                <a:latin typeface="Arial"/>
                <a:cs typeface="Arial"/>
              </a:rPr>
              <a:t>Co-</a:t>
            </a:r>
            <a:r>
              <a:rPr lang="en-US" dirty="0" smtClean="0">
                <a:latin typeface="Arial"/>
                <a:cs typeface="Arial"/>
              </a:rPr>
              <a:t>Director</a:t>
            </a:r>
            <a:endParaRPr lang="en-US" dirty="0">
              <a:latin typeface="Arial"/>
              <a:cs typeface="Arial"/>
            </a:endParaRPr>
          </a:p>
          <a:p>
            <a:r>
              <a:rPr lang="en-US" dirty="0">
                <a:latin typeface="Arial"/>
                <a:cs typeface="Arial"/>
              </a:rPr>
              <a:t>The Center for </a:t>
            </a:r>
            <a:r>
              <a:rPr lang="en-US" dirty="0" err="1">
                <a:latin typeface="Arial"/>
                <a:cs typeface="Arial"/>
              </a:rPr>
              <a:t>Microbiome</a:t>
            </a:r>
            <a:r>
              <a:rPr lang="en-US" dirty="0">
                <a:latin typeface="Arial"/>
                <a:cs typeface="Arial"/>
              </a:rPr>
              <a:t> </a:t>
            </a:r>
            <a:r>
              <a:rPr lang="en-US" dirty="0" smtClean="0">
                <a:latin typeface="Arial"/>
                <a:cs typeface="Arial"/>
              </a:rPr>
              <a:t>Research</a:t>
            </a:r>
            <a:endParaRPr lang="en-US" dirty="0">
              <a:latin typeface="Arial"/>
              <a:cs typeface="Arial"/>
            </a:endParaRPr>
          </a:p>
        </p:txBody>
      </p:sp>
      <p:pic>
        <p:nvPicPr>
          <p:cNvPr id="6" name="Picture 5"/>
          <p:cNvPicPr>
            <a:picLocks noChangeAspect="1"/>
          </p:cNvPicPr>
          <p:nvPr/>
        </p:nvPicPr>
        <p:blipFill rotWithShape="1">
          <a:blip r:embed="rId3"/>
          <a:srcRect l="55638"/>
          <a:stretch/>
        </p:blipFill>
        <p:spPr>
          <a:xfrm>
            <a:off x="6054774" y="58744"/>
            <a:ext cx="2882062" cy="1593980"/>
          </a:xfrm>
          <a:prstGeom prst="rect">
            <a:avLst/>
          </a:prstGeom>
        </p:spPr>
      </p:pic>
      <p:pic>
        <p:nvPicPr>
          <p:cNvPr id="9" name="Picture 8"/>
          <p:cNvPicPr>
            <a:picLocks noChangeAspect="1"/>
          </p:cNvPicPr>
          <p:nvPr/>
        </p:nvPicPr>
        <p:blipFill>
          <a:blip r:embed="rId4"/>
          <a:stretch>
            <a:fillRect/>
          </a:stretch>
        </p:blipFill>
        <p:spPr>
          <a:xfrm>
            <a:off x="2640061" y="212464"/>
            <a:ext cx="3341722" cy="602062"/>
          </a:xfrm>
          <a:prstGeom prst="rect">
            <a:avLst/>
          </a:prstGeom>
        </p:spPr>
      </p:pic>
    </p:spTree>
    <p:extLst>
      <p:ext uri="{BB962C8B-B14F-4D97-AF65-F5344CB8AC3E}">
        <p14:creationId xmlns:p14="http://schemas.microsoft.com/office/powerpoint/2010/main" val="3565316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1"/>
          <p:cNvSpPr>
            <a:spLocks noGrp="1" noChangeArrowheads="1"/>
          </p:cNvSpPr>
          <p:nvPr>
            <p:ph type="title"/>
          </p:nvPr>
        </p:nvSpPr>
        <p:spPr>
          <a:xfrm>
            <a:off x="253838" y="207886"/>
            <a:ext cx="8620287" cy="533400"/>
          </a:xfrm>
        </p:spPr>
        <p:txBody>
          <a:bodyPr>
            <a:noAutofit/>
          </a:bodyPr>
          <a:lstStyle/>
          <a:p>
            <a:pPr algn="l" eaLnBrk="1" hangingPunct="1"/>
            <a:r>
              <a:rPr lang="en-US" sz="2800" dirty="0">
                <a:solidFill>
                  <a:srgbClr val="A1131B"/>
                </a:solidFill>
                <a:latin typeface="Arial"/>
                <a:cs typeface="Arial"/>
              </a:rPr>
              <a:t>Impetus for the </a:t>
            </a:r>
            <a:r>
              <a:rPr lang="en-US" sz="2800" dirty="0" smtClean="0">
                <a:solidFill>
                  <a:srgbClr val="A1131B"/>
                </a:solidFill>
                <a:latin typeface="Arial"/>
                <a:cs typeface="Arial"/>
              </a:rPr>
              <a:t>Center for </a:t>
            </a:r>
            <a:r>
              <a:rPr lang="en-US" sz="2800" dirty="0" err="1" smtClean="0">
                <a:solidFill>
                  <a:srgbClr val="A1131B"/>
                </a:solidFill>
                <a:latin typeface="Arial"/>
                <a:cs typeface="Arial"/>
              </a:rPr>
              <a:t>Microbiome</a:t>
            </a:r>
            <a:r>
              <a:rPr lang="en-US" sz="2800" dirty="0" smtClean="0">
                <a:solidFill>
                  <a:srgbClr val="A1131B"/>
                </a:solidFill>
                <a:latin typeface="Arial"/>
                <a:cs typeface="Arial"/>
              </a:rPr>
              <a:t> Research</a:t>
            </a:r>
            <a:endParaRPr lang="en-US" sz="2800" dirty="0">
              <a:solidFill>
                <a:srgbClr val="A1131B"/>
              </a:solidFill>
              <a:latin typeface="Arial"/>
              <a:cs typeface="Arial"/>
            </a:endParaRPr>
          </a:p>
        </p:txBody>
      </p:sp>
      <p:sp>
        <p:nvSpPr>
          <p:cNvPr id="21517" name="Rectangle 13"/>
          <p:cNvSpPr>
            <a:spLocks noGrp="1" noChangeArrowheads="1"/>
          </p:cNvSpPr>
          <p:nvPr>
            <p:ph type="body" idx="1"/>
          </p:nvPr>
        </p:nvSpPr>
        <p:spPr>
          <a:xfrm>
            <a:off x="2649589" y="972230"/>
            <a:ext cx="6224536" cy="4525962"/>
          </a:xfrm>
        </p:spPr>
        <p:txBody>
          <a:bodyPr>
            <a:noAutofit/>
          </a:bodyPr>
          <a:lstStyle/>
          <a:p>
            <a:pPr marL="0" indent="0">
              <a:lnSpc>
                <a:spcPts val="2600"/>
              </a:lnSpc>
              <a:buSzPct val="95000"/>
              <a:buNone/>
            </a:pPr>
            <a:r>
              <a:rPr lang="en-US" sz="2000" i="1" u="sng" dirty="0" smtClean="0">
                <a:latin typeface="Arial"/>
                <a:cs typeface="Arial"/>
              </a:rPr>
              <a:t>Mission:</a:t>
            </a:r>
            <a:r>
              <a:rPr lang="en-US" sz="2000" i="1" dirty="0" smtClean="0">
                <a:latin typeface="Arial"/>
                <a:cs typeface="Arial"/>
              </a:rPr>
              <a:t> </a:t>
            </a:r>
          </a:p>
          <a:p>
            <a:pPr marL="0" indent="0">
              <a:lnSpc>
                <a:spcPts val="2600"/>
              </a:lnSpc>
              <a:buSzPct val="95000"/>
              <a:buNone/>
            </a:pPr>
            <a:r>
              <a:rPr lang="en-US" sz="2000" dirty="0" smtClean="0">
                <a:latin typeface="Arial"/>
                <a:cs typeface="Arial"/>
              </a:rPr>
              <a:t>Define </a:t>
            </a:r>
            <a:r>
              <a:rPr lang="en-US" sz="2000" dirty="0">
                <a:latin typeface="Arial"/>
                <a:cs typeface="Arial"/>
              </a:rPr>
              <a:t>the interactions between the host, the microbes, and the unique environments that drive these ecological systems. </a:t>
            </a:r>
            <a:endParaRPr lang="en-US" sz="2000" dirty="0" smtClean="0">
              <a:latin typeface="Arial"/>
              <a:cs typeface="Arial"/>
            </a:endParaRPr>
          </a:p>
          <a:p>
            <a:pPr marL="0" indent="0">
              <a:lnSpc>
                <a:spcPts val="0"/>
              </a:lnSpc>
              <a:buSzPct val="95000"/>
              <a:buNone/>
            </a:pPr>
            <a:endParaRPr lang="en-US" sz="2000" dirty="0">
              <a:latin typeface="Arial"/>
              <a:cs typeface="Arial"/>
            </a:endParaRPr>
          </a:p>
          <a:p>
            <a:pPr marL="0" indent="0">
              <a:lnSpc>
                <a:spcPts val="2600"/>
              </a:lnSpc>
              <a:buSzPct val="95000"/>
              <a:buNone/>
            </a:pPr>
            <a:r>
              <a:rPr lang="en-US" sz="2000" i="1" u="sng" dirty="0" smtClean="0">
                <a:latin typeface="Arial"/>
                <a:cs typeface="Arial"/>
              </a:rPr>
              <a:t>Objectives:</a:t>
            </a:r>
            <a:endParaRPr lang="en-US" sz="2000" i="1" u="sng" dirty="0">
              <a:latin typeface="Arial"/>
              <a:cs typeface="Arial"/>
            </a:endParaRPr>
          </a:p>
          <a:p>
            <a:pPr lvl="0">
              <a:buFont typeface="Wingdings" charset="2"/>
              <a:buChar char="§"/>
            </a:pPr>
            <a:r>
              <a:rPr lang="en-US" sz="2000" dirty="0">
                <a:latin typeface="Arial"/>
                <a:cs typeface="Arial"/>
              </a:rPr>
              <a:t>Provide infrastructure and resources to support all aspects of a </a:t>
            </a:r>
            <a:r>
              <a:rPr lang="en-US" sz="2000" dirty="0" err="1">
                <a:latin typeface="Arial"/>
                <a:cs typeface="Arial"/>
              </a:rPr>
              <a:t>Microbiome</a:t>
            </a:r>
            <a:r>
              <a:rPr lang="en-US" sz="2000" dirty="0">
                <a:latin typeface="Arial"/>
                <a:cs typeface="Arial"/>
              </a:rPr>
              <a:t> research enterprise at </a:t>
            </a:r>
            <a:r>
              <a:rPr lang="en-US" sz="2000" dirty="0" smtClean="0">
                <a:latin typeface="Arial"/>
                <a:cs typeface="Arial"/>
              </a:rPr>
              <a:t>UMass.</a:t>
            </a:r>
            <a:endParaRPr lang="en-US" sz="2000" dirty="0">
              <a:latin typeface="Arial"/>
              <a:cs typeface="Arial"/>
            </a:endParaRPr>
          </a:p>
          <a:p>
            <a:pPr lvl="0">
              <a:buFont typeface="Wingdings" charset="2"/>
              <a:buChar char="§"/>
            </a:pPr>
            <a:r>
              <a:rPr lang="en-US" sz="2000" dirty="0">
                <a:latin typeface="Arial"/>
                <a:cs typeface="Arial"/>
              </a:rPr>
              <a:t>Advance computational and </a:t>
            </a:r>
            <a:r>
              <a:rPr lang="en-US" sz="2000" dirty="0" err="1">
                <a:latin typeface="Arial"/>
                <a:cs typeface="Arial"/>
              </a:rPr>
              <a:t>bioinformatic</a:t>
            </a:r>
            <a:r>
              <a:rPr lang="en-US" sz="2000" dirty="0">
                <a:latin typeface="Arial"/>
                <a:cs typeface="Arial"/>
              </a:rPr>
              <a:t> resources to stimulate new partnerships across diverse research </a:t>
            </a:r>
            <a:r>
              <a:rPr lang="en-US" sz="2000" dirty="0" smtClean="0">
                <a:latin typeface="Arial"/>
                <a:cs typeface="Arial"/>
              </a:rPr>
              <a:t>platforms.</a:t>
            </a:r>
          </a:p>
          <a:p>
            <a:pPr lvl="0">
              <a:buFont typeface="Wingdings" charset="2"/>
              <a:buChar char="§"/>
            </a:pPr>
            <a:r>
              <a:rPr lang="en-US" sz="2000" dirty="0" smtClean="0">
                <a:latin typeface="Arial"/>
                <a:cs typeface="Arial"/>
              </a:rPr>
              <a:t>Bridge </a:t>
            </a:r>
            <a:r>
              <a:rPr lang="en-US" sz="2000" dirty="0">
                <a:latin typeface="Arial"/>
                <a:cs typeface="Arial"/>
              </a:rPr>
              <a:t>interaction between basic scientists, clinical researchers, clinicians, and engineers/computer scientists within </a:t>
            </a:r>
            <a:r>
              <a:rPr lang="en-US" sz="2000" dirty="0" smtClean="0">
                <a:latin typeface="Arial"/>
                <a:cs typeface="Arial"/>
              </a:rPr>
              <a:t>UMass.</a:t>
            </a:r>
          </a:p>
          <a:p>
            <a:pPr lvl="0">
              <a:buFont typeface="Wingdings" charset="2"/>
              <a:buChar char="§"/>
            </a:pPr>
            <a:r>
              <a:rPr lang="en-US" sz="2000" dirty="0" smtClean="0">
                <a:latin typeface="Arial"/>
                <a:cs typeface="Arial"/>
              </a:rPr>
              <a:t>Catalyze </a:t>
            </a:r>
            <a:r>
              <a:rPr lang="en-US" sz="2000" dirty="0">
                <a:latin typeface="Arial"/>
                <a:cs typeface="Arial"/>
              </a:rPr>
              <a:t>breakthrough discoveries in human, animal, and environmental health. </a:t>
            </a:r>
          </a:p>
          <a:p>
            <a:pPr marL="0" indent="0" eaLnBrk="1" hangingPunct="1">
              <a:lnSpc>
                <a:spcPts val="2600"/>
              </a:lnSpc>
              <a:buSzPct val="95000"/>
              <a:buFont typeface="Wingdings" charset="0"/>
              <a:buChar char="§"/>
            </a:pPr>
            <a:endParaRPr lang="en-US" sz="2000" dirty="0">
              <a:latin typeface="Arial"/>
              <a:cs typeface="Arial"/>
            </a:endParaRPr>
          </a:p>
          <a:p>
            <a:pPr marL="0" indent="0" eaLnBrk="1" hangingPunct="1">
              <a:lnSpc>
                <a:spcPts val="2600"/>
              </a:lnSpc>
              <a:buSzPct val="95000"/>
              <a:buFont typeface="Wingdings" charset="0"/>
              <a:buChar char="q"/>
            </a:pPr>
            <a:endParaRPr lang="en-US" sz="2000" dirty="0">
              <a:latin typeface="Arial"/>
              <a:cs typeface="Arial"/>
            </a:endParaRPr>
          </a:p>
        </p:txBody>
      </p:sp>
      <p:grpSp>
        <p:nvGrpSpPr>
          <p:cNvPr id="4" name="Group 3"/>
          <p:cNvGrpSpPr/>
          <p:nvPr/>
        </p:nvGrpSpPr>
        <p:grpSpPr>
          <a:xfrm>
            <a:off x="56029" y="1532473"/>
            <a:ext cx="2425679" cy="3711389"/>
            <a:chOff x="56029" y="685800"/>
            <a:chExt cx="3435350" cy="5045075"/>
          </a:xfrm>
        </p:grpSpPr>
        <p:pic>
          <p:nvPicPr>
            <p:cNvPr id="4107" name="Picture 16" descr="comks85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42" y="685800"/>
              <a:ext cx="2414587" cy="1676400"/>
            </a:xfrm>
            <a:prstGeom prst="rect">
              <a:avLst/>
            </a:prstGeom>
            <a:noFill/>
            <a:ln w="25400">
              <a:solidFill>
                <a:srgbClr val="FFFFFF"/>
              </a:solidFill>
              <a:miter lim="800000"/>
              <a:headEnd/>
              <a:tailEnd/>
            </a:ln>
            <a:effectLst>
              <a:outerShdw blurRad="63500" dist="38100" dir="8100000" algn="tr" rotWithShape="0">
                <a:srgbClr val="000000">
                  <a:alpha val="39999"/>
                </a:srgbClr>
              </a:outerShdw>
            </a:effectLst>
            <a:extLst>
              <a:ext uri="{909E8E84-426E-40dd-AFC4-6F175D3DCCD1}">
                <a14:hiddenFill xmlns:a14="http://schemas.microsoft.com/office/drawing/2010/main">
                  <a:solidFill>
                    <a:srgbClr val="FFFFFF"/>
                  </a:solidFill>
                </a14:hiddenFill>
              </a:ext>
            </a:extLst>
          </p:spPr>
        </p:pic>
        <p:grpSp>
          <p:nvGrpSpPr>
            <p:cNvPr id="4099" name="Group 4"/>
            <p:cNvGrpSpPr>
              <a:grpSpLocks/>
            </p:cNvGrpSpPr>
            <p:nvPr/>
          </p:nvGrpSpPr>
          <p:grpSpPr bwMode="auto">
            <a:xfrm>
              <a:off x="56029" y="2590800"/>
              <a:ext cx="1874838" cy="1981200"/>
              <a:chOff x="1803" y="1344"/>
              <a:chExt cx="1181" cy="1632"/>
            </a:xfrm>
          </p:grpSpPr>
          <p:grpSp>
            <p:nvGrpSpPr>
              <p:cNvPr id="4104" name="Group 5"/>
              <p:cNvGrpSpPr>
                <a:grpSpLocks/>
              </p:cNvGrpSpPr>
              <p:nvPr/>
            </p:nvGrpSpPr>
            <p:grpSpPr bwMode="auto">
              <a:xfrm>
                <a:off x="1803" y="1344"/>
                <a:ext cx="1181" cy="1632"/>
                <a:chOff x="2918" y="1920"/>
                <a:chExt cx="1181" cy="1632"/>
              </a:xfrm>
            </p:grpSpPr>
            <p:pic>
              <p:nvPicPr>
                <p:cNvPr id="4106" name="Picture 6" descr="bl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 y="1920"/>
                  <a:ext cx="1181"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7"/>
                <p:cNvSpPr>
                  <a:spLocks noChangeArrowheads="1"/>
                </p:cNvSpPr>
                <p:nvPr/>
              </p:nvSpPr>
              <p:spPr bwMode="auto">
                <a:xfrm>
                  <a:off x="2976" y="1968"/>
                  <a:ext cx="998" cy="1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a:cs typeface="Arial"/>
                  </a:endParaRPr>
                </a:p>
              </p:txBody>
            </p:sp>
            <p:pic>
              <p:nvPicPr>
                <p:cNvPr id="4108" name="Picture 8" descr="microscopeb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 y="1968"/>
                  <a:ext cx="997"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9" descr="microsco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1392"/>
                <a:ext cx="997"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3" name="Picture 12" descr="bloodsam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1354" y="2308225"/>
              <a:ext cx="1304925" cy="1882775"/>
            </a:xfrm>
            <a:prstGeom prst="rect">
              <a:avLst/>
            </a:prstGeom>
            <a:noFill/>
            <a:ln>
              <a:noFill/>
            </a:ln>
            <a:effectLst>
              <a:outerShdw blurRad="63500" dist="38100" dir="8100000" algn="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3154" y="4191000"/>
              <a:ext cx="2308225" cy="1539875"/>
            </a:xfrm>
            <a:prstGeom prst="rect">
              <a:avLst/>
            </a:prstGeom>
            <a:noFill/>
            <a:ln w="25400">
              <a:solidFill>
                <a:srgbClr val="FFFFFF"/>
              </a:solidFill>
              <a:miter lim="800000"/>
              <a:headEnd/>
              <a:tailEnd/>
            </a:ln>
            <a:effectLst>
              <a:outerShdw blurRad="63500" dist="38100" dir="8100000" algn="tr" rotWithShape="0">
                <a:srgbClr val="000000">
                  <a:alpha val="39999"/>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7583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a:spLocks noGrp="1" noChangeArrowheads="1"/>
          </p:cNvSpPr>
          <p:nvPr>
            <p:ph type="title"/>
          </p:nvPr>
        </p:nvSpPr>
        <p:spPr>
          <a:xfrm>
            <a:off x="381000" y="198438"/>
            <a:ext cx="7772400" cy="533400"/>
          </a:xfrm>
        </p:spPr>
        <p:txBody>
          <a:bodyPr>
            <a:normAutofit fontScale="90000"/>
          </a:bodyPr>
          <a:lstStyle/>
          <a:p>
            <a:pPr algn="l" eaLnBrk="1" hangingPunct="1"/>
            <a:r>
              <a:rPr lang="en-US" sz="3200" b="1">
                <a:solidFill>
                  <a:schemeClr val="bg1"/>
                </a:solidFill>
                <a:latin typeface="Calibri" charset="0"/>
              </a:rPr>
              <a:t>Sharing a Common Vision</a:t>
            </a:r>
          </a:p>
        </p:txBody>
      </p:sp>
      <p:grpSp>
        <p:nvGrpSpPr>
          <p:cNvPr id="5124" name="Group 3"/>
          <p:cNvGrpSpPr>
            <a:grpSpLocks/>
          </p:cNvGrpSpPr>
          <p:nvPr/>
        </p:nvGrpSpPr>
        <p:grpSpPr bwMode="auto">
          <a:xfrm>
            <a:off x="74706" y="47633"/>
            <a:ext cx="4308188" cy="4360413"/>
            <a:chOff x="1903413" y="725488"/>
            <a:chExt cx="5318125" cy="5294312"/>
          </a:xfrm>
        </p:grpSpPr>
        <p:sp>
          <p:nvSpPr>
            <p:cNvPr id="5125" name="Oval 2"/>
            <p:cNvSpPr>
              <a:spLocks noChangeArrowheads="1"/>
            </p:cNvSpPr>
            <p:nvPr/>
          </p:nvSpPr>
          <p:spPr bwMode="auto">
            <a:xfrm>
              <a:off x="1903413" y="736600"/>
              <a:ext cx="5318125" cy="5283200"/>
            </a:xfrm>
            <a:prstGeom prst="ellipse">
              <a:avLst/>
            </a:prstGeom>
            <a:gradFill rotWithShape="1">
              <a:gsLst>
                <a:gs pos="0">
                  <a:srgbClr val="0066FF"/>
                </a:gs>
                <a:gs pos="50000">
                  <a:srgbClr val="002F76"/>
                </a:gs>
                <a:gs pos="100000">
                  <a:srgbClr val="0066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pPr>
              <a:endParaRPr lang="en-US" sz="1700">
                <a:solidFill>
                  <a:schemeClr val="bg1"/>
                </a:solidFill>
              </a:endParaRPr>
            </a:p>
          </p:txBody>
        </p:sp>
        <p:sp>
          <p:nvSpPr>
            <p:cNvPr id="5126" name="Oval 3"/>
            <p:cNvSpPr>
              <a:spLocks noChangeArrowheads="1"/>
            </p:cNvSpPr>
            <p:nvPr/>
          </p:nvSpPr>
          <p:spPr bwMode="auto">
            <a:xfrm>
              <a:off x="4473575" y="3421063"/>
              <a:ext cx="2209800" cy="2209800"/>
            </a:xfrm>
            <a:prstGeom prst="ellipse">
              <a:avLst/>
            </a:prstGeom>
            <a:gradFill rotWithShape="1">
              <a:gsLst>
                <a:gs pos="0">
                  <a:srgbClr val="0066FF"/>
                </a:gs>
                <a:gs pos="100000">
                  <a:srgbClr val="002F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pPr>
              <a:r>
                <a:rPr lang="en-US" sz="1600">
                  <a:solidFill>
                    <a:schemeClr val="bg1"/>
                  </a:solidFill>
                </a:rPr>
                <a:t>Collaboration</a:t>
              </a:r>
              <a:endParaRPr lang="en-US" sz="1700">
                <a:solidFill>
                  <a:schemeClr val="bg1"/>
                </a:solidFill>
              </a:endParaRPr>
            </a:p>
          </p:txBody>
        </p:sp>
        <p:sp>
          <p:nvSpPr>
            <p:cNvPr id="5127" name="Oval 4"/>
            <p:cNvSpPr>
              <a:spLocks noChangeArrowheads="1"/>
            </p:cNvSpPr>
            <p:nvPr/>
          </p:nvSpPr>
          <p:spPr bwMode="auto">
            <a:xfrm>
              <a:off x="2506663" y="3467100"/>
              <a:ext cx="2208212" cy="2208213"/>
            </a:xfrm>
            <a:prstGeom prst="ellipse">
              <a:avLst/>
            </a:prstGeom>
            <a:gradFill rotWithShape="1">
              <a:gsLst>
                <a:gs pos="0">
                  <a:srgbClr val="0066FF"/>
                </a:gs>
                <a:gs pos="100000">
                  <a:srgbClr val="002F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pPr>
              <a:r>
                <a:rPr lang="en-US" sz="1600" dirty="0" smtClean="0">
                  <a:solidFill>
                    <a:schemeClr val="bg1"/>
                  </a:solidFill>
                </a:rPr>
                <a:t>Bridging</a:t>
              </a:r>
              <a:r>
                <a:rPr lang="en-US" sz="1600" dirty="0">
                  <a:solidFill>
                    <a:schemeClr val="bg1"/>
                  </a:solidFill>
                </a:rPr>
                <a:t/>
              </a:r>
              <a:br>
                <a:rPr lang="en-US" sz="1600" dirty="0">
                  <a:solidFill>
                    <a:schemeClr val="bg1"/>
                  </a:solidFill>
                </a:rPr>
              </a:br>
              <a:r>
                <a:rPr lang="en-US" sz="1600" dirty="0" smtClean="0">
                  <a:solidFill>
                    <a:schemeClr val="bg1"/>
                  </a:solidFill>
                </a:rPr>
                <a:t>Institutions</a:t>
              </a:r>
              <a:endParaRPr lang="en-US" sz="1600" dirty="0">
                <a:solidFill>
                  <a:schemeClr val="bg1"/>
                </a:solidFill>
              </a:endParaRPr>
            </a:p>
          </p:txBody>
        </p:sp>
        <p:sp>
          <p:nvSpPr>
            <p:cNvPr id="5128" name="Oval 5"/>
            <p:cNvSpPr>
              <a:spLocks noChangeArrowheads="1"/>
            </p:cNvSpPr>
            <p:nvPr/>
          </p:nvSpPr>
          <p:spPr bwMode="auto">
            <a:xfrm>
              <a:off x="3486150" y="725488"/>
              <a:ext cx="2208213" cy="2208212"/>
            </a:xfrm>
            <a:prstGeom prst="ellipse">
              <a:avLst/>
            </a:prstGeom>
            <a:gradFill rotWithShape="1">
              <a:gsLst>
                <a:gs pos="0">
                  <a:srgbClr val="0066FF"/>
                </a:gs>
                <a:gs pos="100000">
                  <a:srgbClr val="002F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pPr>
              <a:r>
                <a:rPr lang="en-US" sz="1600">
                  <a:solidFill>
                    <a:schemeClr val="bg1"/>
                  </a:solidFill>
                </a:rPr>
                <a:t>Team Science</a:t>
              </a:r>
            </a:p>
          </p:txBody>
        </p:sp>
        <p:sp>
          <p:nvSpPr>
            <p:cNvPr id="5129" name="Oval 6"/>
            <p:cNvSpPr>
              <a:spLocks noChangeArrowheads="1"/>
            </p:cNvSpPr>
            <p:nvPr/>
          </p:nvSpPr>
          <p:spPr bwMode="auto">
            <a:xfrm>
              <a:off x="1955800" y="1903413"/>
              <a:ext cx="2208213" cy="2208212"/>
            </a:xfrm>
            <a:prstGeom prst="ellipse">
              <a:avLst/>
            </a:prstGeom>
            <a:gradFill rotWithShape="1">
              <a:gsLst>
                <a:gs pos="0">
                  <a:srgbClr val="0066FF"/>
                </a:gs>
                <a:gs pos="100000">
                  <a:srgbClr val="002F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pPr>
              <a:r>
                <a:rPr lang="en-US" sz="1600">
                  <a:solidFill>
                    <a:schemeClr val="bg1"/>
                  </a:solidFill>
                </a:rPr>
                <a:t>Connectivity</a:t>
              </a:r>
              <a:endParaRPr lang="en-US" sz="1700">
                <a:solidFill>
                  <a:schemeClr val="bg1"/>
                </a:solidFill>
              </a:endParaRPr>
            </a:p>
          </p:txBody>
        </p:sp>
        <p:sp>
          <p:nvSpPr>
            <p:cNvPr id="5130" name="Oval 7"/>
            <p:cNvSpPr>
              <a:spLocks noChangeArrowheads="1"/>
            </p:cNvSpPr>
            <p:nvPr/>
          </p:nvSpPr>
          <p:spPr bwMode="auto">
            <a:xfrm>
              <a:off x="4967288" y="1903413"/>
              <a:ext cx="2208212" cy="2208212"/>
            </a:xfrm>
            <a:prstGeom prst="ellipse">
              <a:avLst/>
            </a:prstGeom>
            <a:gradFill rotWithShape="1">
              <a:gsLst>
                <a:gs pos="0">
                  <a:srgbClr val="0066FF"/>
                </a:gs>
                <a:gs pos="100000">
                  <a:srgbClr val="002F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90000"/>
                </a:lnSpc>
              </a:pPr>
              <a:r>
                <a:rPr lang="en-US" sz="1600">
                  <a:solidFill>
                    <a:schemeClr val="bg1"/>
                  </a:solidFill>
                </a:rPr>
                <a:t>Partnerships</a:t>
              </a:r>
            </a:p>
          </p:txBody>
        </p:sp>
        <p:sp>
          <p:nvSpPr>
            <p:cNvPr id="5131" name="Text Box 9"/>
            <p:cNvSpPr txBox="1">
              <a:spLocks noChangeArrowheads="1"/>
            </p:cNvSpPr>
            <p:nvPr/>
          </p:nvSpPr>
          <p:spPr bwMode="auto">
            <a:xfrm>
              <a:off x="2943036" y="3112769"/>
              <a:ext cx="3256340" cy="59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dirty="0" smtClean="0">
                  <a:solidFill>
                    <a:schemeClr val="bg1"/>
                  </a:solidFill>
                </a:rPr>
                <a:t>CMR </a:t>
              </a:r>
              <a:r>
                <a:rPr lang="en-US" sz="2800" dirty="0">
                  <a:solidFill>
                    <a:schemeClr val="bg1"/>
                  </a:solidFill>
                </a:rPr>
                <a:t>Philosophy</a:t>
              </a:r>
            </a:p>
          </p:txBody>
        </p:sp>
      </p:grpSp>
      <p:sp>
        <p:nvSpPr>
          <p:cNvPr id="13" name="Oval 12"/>
          <p:cNvSpPr/>
          <p:nvPr/>
        </p:nvSpPr>
        <p:spPr>
          <a:xfrm>
            <a:off x="3946930" y="2129311"/>
            <a:ext cx="5197070" cy="4651371"/>
          </a:xfrm>
          <a:prstGeom prst="ellipse">
            <a:avLst/>
          </a:prstGeom>
          <a:solidFill>
            <a:schemeClr val="tx2">
              <a:lumMod val="60000"/>
              <a:lumOff val="40000"/>
            </a:schemeClr>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Narrow"/>
              <a:cs typeface="Arial Narrow"/>
            </a:endParaRPr>
          </a:p>
        </p:txBody>
      </p:sp>
      <p:sp>
        <p:nvSpPr>
          <p:cNvPr id="14" name="Oval 13"/>
          <p:cNvSpPr/>
          <p:nvPr/>
        </p:nvSpPr>
        <p:spPr>
          <a:xfrm>
            <a:off x="5529509" y="3236522"/>
            <a:ext cx="2147295" cy="2259077"/>
          </a:xfrm>
          <a:prstGeom prst="ellipse">
            <a:avLst/>
          </a:prstGeom>
          <a:solidFill>
            <a:schemeClr val="tx2">
              <a:lumMod val="60000"/>
              <a:lumOff val="4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Narrow"/>
              <a:cs typeface="Arial Narrow"/>
            </a:endParaRPr>
          </a:p>
        </p:txBody>
      </p:sp>
      <p:sp>
        <p:nvSpPr>
          <p:cNvPr id="15" name="TextBox 14"/>
          <p:cNvSpPr txBox="1"/>
          <p:nvPr/>
        </p:nvSpPr>
        <p:spPr>
          <a:xfrm>
            <a:off x="5271338" y="2410248"/>
            <a:ext cx="2453338" cy="426219"/>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1000" b="1" dirty="0" smtClean="0">
                <a:solidFill>
                  <a:schemeClr val="bg1"/>
                </a:solidFill>
                <a:latin typeface="Arial Narrow"/>
                <a:cs typeface="Arial Narrow"/>
              </a:rPr>
              <a:t>Center for Clinical &amp; Translational Science</a:t>
            </a:r>
          </a:p>
          <a:p>
            <a:r>
              <a:rPr lang="en-US" sz="1000" b="1" dirty="0" smtClean="0">
                <a:solidFill>
                  <a:schemeClr val="bg1"/>
                </a:solidFill>
                <a:latin typeface="Arial Narrow"/>
                <a:cs typeface="Arial Narrow"/>
              </a:rPr>
              <a:t>- UMMS</a:t>
            </a:r>
            <a:endParaRPr lang="en-US" sz="1000" b="1" dirty="0">
              <a:solidFill>
                <a:schemeClr val="bg1"/>
              </a:solidFill>
              <a:latin typeface="Arial Narrow"/>
              <a:cs typeface="Arial Narrow"/>
            </a:endParaRPr>
          </a:p>
        </p:txBody>
      </p:sp>
      <p:sp>
        <p:nvSpPr>
          <p:cNvPr id="16" name="TextBox 15"/>
          <p:cNvSpPr txBox="1"/>
          <p:nvPr/>
        </p:nvSpPr>
        <p:spPr>
          <a:xfrm>
            <a:off x="7794395" y="4146821"/>
            <a:ext cx="1281501" cy="590149"/>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spAutoFit/>
          </a:bodyPr>
          <a:lstStyle/>
          <a:p>
            <a:pPr algn="ctr"/>
            <a:r>
              <a:rPr lang="en-US" sz="1000" b="1" dirty="0" smtClean="0">
                <a:solidFill>
                  <a:schemeClr val="bg1"/>
                </a:solidFill>
                <a:latin typeface="Arial Narrow"/>
                <a:cs typeface="Arial Narrow"/>
              </a:rPr>
              <a:t>Program in Systems </a:t>
            </a:r>
          </a:p>
          <a:p>
            <a:pPr algn="ctr"/>
            <a:r>
              <a:rPr lang="en-US" sz="1000" b="1" dirty="0" smtClean="0">
                <a:solidFill>
                  <a:schemeClr val="bg1"/>
                </a:solidFill>
                <a:latin typeface="Arial Narrow"/>
                <a:cs typeface="Arial Narrow"/>
              </a:rPr>
              <a:t>Biology</a:t>
            </a:r>
          </a:p>
          <a:p>
            <a:r>
              <a:rPr lang="en-US" sz="1000" b="1" dirty="0" smtClean="0">
                <a:solidFill>
                  <a:schemeClr val="bg1"/>
                </a:solidFill>
                <a:latin typeface="Arial Narrow"/>
                <a:cs typeface="Arial Narrow"/>
              </a:rPr>
              <a:t>- </a:t>
            </a:r>
            <a:r>
              <a:rPr lang="en-US" sz="1000" b="1" dirty="0">
                <a:solidFill>
                  <a:schemeClr val="bg1"/>
                </a:solidFill>
                <a:latin typeface="Arial Narrow"/>
                <a:cs typeface="Arial Narrow"/>
              </a:rPr>
              <a:t>UMMS</a:t>
            </a:r>
          </a:p>
        </p:txBody>
      </p:sp>
      <p:sp>
        <p:nvSpPr>
          <p:cNvPr id="17" name="TextBox 16"/>
          <p:cNvSpPr txBox="1"/>
          <p:nvPr/>
        </p:nvSpPr>
        <p:spPr>
          <a:xfrm>
            <a:off x="6663778" y="5802450"/>
            <a:ext cx="1222733" cy="590149"/>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spAutoFit/>
          </a:bodyPr>
          <a:lstStyle/>
          <a:p>
            <a:pPr algn="ctr"/>
            <a:r>
              <a:rPr lang="en-US" sz="1000" b="1" dirty="0" smtClean="0">
                <a:solidFill>
                  <a:schemeClr val="bg1"/>
                </a:solidFill>
                <a:latin typeface="Arial Narrow"/>
                <a:cs typeface="Arial Narrow"/>
              </a:rPr>
              <a:t>Quantitative Health </a:t>
            </a:r>
          </a:p>
          <a:p>
            <a:pPr algn="ctr"/>
            <a:r>
              <a:rPr lang="en-US" sz="1000" b="1" dirty="0" smtClean="0">
                <a:solidFill>
                  <a:schemeClr val="bg1"/>
                </a:solidFill>
                <a:latin typeface="Arial Narrow"/>
                <a:cs typeface="Arial Narrow"/>
              </a:rPr>
              <a:t>Science</a:t>
            </a:r>
          </a:p>
          <a:p>
            <a:pPr algn="ctr"/>
            <a:r>
              <a:rPr lang="en-US" sz="1000" b="1" dirty="0" smtClean="0">
                <a:solidFill>
                  <a:schemeClr val="bg1"/>
                </a:solidFill>
                <a:latin typeface="Arial Narrow"/>
                <a:cs typeface="Arial Narrow"/>
              </a:rPr>
              <a:t>-UMW</a:t>
            </a:r>
            <a:endParaRPr lang="en-US" sz="1000" b="1" dirty="0">
              <a:solidFill>
                <a:schemeClr val="bg1"/>
              </a:solidFill>
              <a:latin typeface="Arial Narrow"/>
              <a:cs typeface="Arial Narrow"/>
            </a:endParaRPr>
          </a:p>
        </p:txBody>
      </p:sp>
      <p:sp>
        <p:nvSpPr>
          <p:cNvPr id="18" name="TextBox 17"/>
          <p:cNvSpPr txBox="1"/>
          <p:nvPr/>
        </p:nvSpPr>
        <p:spPr>
          <a:xfrm>
            <a:off x="4726844" y="5507376"/>
            <a:ext cx="1605330" cy="590149"/>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spAutoFit/>
          </a:bodyPr>
          <a:lstStyle/>
          <a:p>
            <a:pPr algn="ctr"/>
            <a:r>
              <a:rPr lang="en-US" sz="1000" b="1" dirty="0" smtClean="0">
                <a:solidFill>
                  <a:schemeClr val="bg1"/>
                </a:solidFill>
                <a:latin typeface="Arial Narrow"/>
                <a:cs typeface="Arial Narrow"/>
              </a:rPr>
              <a:t>Program in Bioinformatics</a:t>
            </a:r>
          </a:p>
          <a:p>
            <a:pPr algn="ctr"/>
            <a:r>
              <a:rPr lang="en-US" sz="1000" b="1" dirty="0" smtClean="0">
                <a:solidFill>
                  <a:schemeClr val="bg1"/>
                </a:solidFill>
                <a:latin typeface="Arial Narrow"/>
                <a:cs typeface="Arial Narrow"/>
              </a:rPr>
              <a:t>&amp; Integrative Biology</a:t>
            </a:r>
          </a:p>
          <a:p>
            <a:r>
              <a:rPr lang="en-US" sz="1000" b="1" dirty="0">
                <a:solidFill>
                  <a:schemeClr val="bg1"/>
                </a:solidFill>
                <a:latin typeface="Arial Narrow"/>
                <a:cs typeface="Arial Narrow"/>
              </a:rPr>
              <a:t>-UMMS</a:t>
            </a:r>
          </a:p>
        </p:txBody>
      </p:sp>
      <p:sp>
        <p:nvSpPr>
          <p:cNvPr id="19" name="TextBox 18"/>
          <p:cNvSpPr txBox="1"/>
          <p:nvPr/>
        </p:nvSpPr>
        <p:spPr>
          <a:xfrm>
            <a:off x="7794395" y="3658200"/>
            <a:ext cx="982314" cy="426219"/>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1000" b="1" dirty="0" err="1" smtClean="0">
                <a:solidFill>
                  <a:schemeClr val="bg1"/>
                </a:solidFill>
                <a:latin typeface="Arial Narrow"/>
                <a:cs typeface="Arial Narrow"/>
              </a:rPr>
              <a:t>MassBiologics</a:t>
            </a:r>
            <a:endParaRPr lang="en-US" sz="1000" b="1" dirty="0" smtClean="0">
              <a:solidFill>
                <a:schemeClr val="bg1"/>
              </a:solidFill>
              <a:latin typeface="Arial Narrow"/>
              <a:cs typeface="Arial Narrow"/>
            </a:endParaRPr>
          </a:p>
          <a:p>
            <a:r>
              <a:rPr lang="en-US" sz="1000" b="1" dirty="0" smtClean="0">
                <a:solidFill>
                  <a:schemeClr val="bg1"/>
                </a:solidFill>
                <a:latin typeface="Arial Narrow"/>
                <a:cs typeface="Arial Narrow"/>
              </a:rPr>
              <a:t>- </a:t>
            </a:r>
            <a:r>
              <a:rPr lang="en-US" sz="1000" b="1" dirty="0">
                <a:solidFill>
                  <a:schemeClr val="bg1"/>
                </a:solidFill>
                <a:latin typeface="Arial Narrow"/>
                <a:cs typeface="Arial Narrow"/>
              </a:rPr>
              <a:t>UMMS</a:t>
            </a:r>
          </a:p>
        </p:txBody>
      </p:sp>
      <p:sp>
        <p:nvSpPr>
          <p:cNvPr id="20" name="TextBox 19"/>
          <p:cNvSpPr txBox="1"/>
          <p:nvPr/>
        </p:nvSpPr>
        <p:spPr>
          <a:xfrm>
            <a:off x="5885766" y="3802501"/>
            <a:ext cx="1577266" cy="1409800"/>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000" b="1" dirty="0" smtClean="0">
                <a:solidFill>
                  <a:srgbClr val="D9D9D9"/>
                </a:solidFill>
                <a:latin typeface="Arial Narrow"/>
                <a:cs typeface="Arial Narrow"/>
              </a:rPr>
              <a:t>UMA Integrative Faculty:</a:t>
            </a:r>
          </a:p>
          <a:p>
            <a:r>
              <a:rPr lang="en-US" sz="1000" b="1" dirty="0" smtClean="0">
                <a:solidFill>
                  <a:srgbClr val="D9D9D9"/>
                </a:solidFill>
                <a:latin typeface="Arial Narrow"/>
                <a:cs typeface="Arial Narrow"/>
              </a:rPr>
              <a:t>Microbiology</a:t>
            </a:r>
          </a:p>
          <a:p>
            <a:r>
              <a:rPr lang="en-US" sz="1000" b="1" dirty="0" smtClean="0">
                <a:solidFill>
                  <a:srgbClr val="D9D9D9"/>
                </a:solidFill>
                <a:latin typeface="Arial Narrow"/>
                <a:cs typeface="Arial Narrow"/>
              </a:rPr>
              <a:t>Mathematics &amp; Statistics</a:t>
            </a:r>
          </a:p>
          <a:p>
            <a:r>
              <a:rPr lang="en-US" sz="1000" b="1" dirty="0" smtClean="0">
                <a:solidFill>
                  <a:srgbClr val="D9D9D9"/>
                </a:solidFill>
                <a:latin typeface="Arial Narrow"/>
                <a:cs typeface="Arial Narrow"/>
              </a:rPr>
              <a:t>Biology</a:t>
            </a:r>
          </a:p>
          <a:p>
            <a:r>
              <a:rPr lang="en-US" sz="1000" b="1" dirty="0" smtClean="0">
                <a:solidFill>
                  <a:srgbClr val="D9D9D9"/>
                </a:solidFill>
                <a:latin typeface="Arial Narrow"/>
                <a:cs typeface="Arial Narrow"/>
              </a:rPr>
              <a:t>Chemical Engineering</a:t>
            </a:r>
          </a:p>
          <a:p>
            <a:r>
              <a:rPr lang="en-US" sz="1000" b="1" dirty="0" smtClean="0">
                <a:solidFill>
                  <a:srgbClr val="D9D9D9"/>
                </a:solidFill>
                <a:latin typeface="Arial Narrow"/>
                <a:cs typeface="Arial Narrow"/>
              </a:rPr>
              <a:t>Food Science</a:t>
            </a:r>
          </a:p>
          <a:p>
            <a:r>
              <a:rPr lang="en-US" sz="1000" b="1" dirty="0" smtClean="0">
                <a:solidFill>
                  <a:srgbClr val="D9D9D9"/>
                </a:solidFill>
                <a:latin typeface="Arial Narrow"/>
                <a:cs typeface="Arial Narrow"/>
              </a:rPr>
              <a:t>Veterinary &amp; Animal Science</a:t>
            </a:r>
            <a:endParaRPr lang="en-US" sz="1000" b="1" dirty="0">
              <a:solidFill>
                <a:srgbClr val="D9D9D9"/>
              </a:solidFill>
              <a:latin typeface="Arial Narrow"/>
              <a:cs typeface="Arial Narrow"/>
            </a:endParaRPr>
          </a:p>
        </p:txBody>
      </p:sp>
      <p:sp>
        <p:nvSpPr>
          <p:cNvPr id="21" name="TextBox 20"/>
          <p:cNvSpPr txBox="1"/>
          <p:nvPr/>
        </p:nvSpPr>
        <p:spPr>
          <a:xfrm>
            <a:off x="4512419" y="3068051"/>
            <a:ext cx="1518379" cy="590149"/>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spAutoFit/>
          </a:bodyPr>
          <a:lstStyle/>
          <a:p>
            <a:pPr algn="ctr"/>
            <a:r>
              <a:rPr lang="en-US" sz="1000" b="1" dirty="0" smtClean="0">
                <a:solidFill>
                  <a:schemeClr val="bg1"/>
                </a:solidFill>
                <a:latin typeface="Arial Narrow"/>
                <a:cs typeface="Arial Narrow"/>
              </a:rPr>
              <a:t>Conquering Disease </a:t>
            </a:r>
          </a:p>
          <a:p>
            <a:pPr algn="ctr"/>
            <a:r>
              <a:rPr lang="en-US" sz="1000" b="1" dirty="0" smtClean="0">
                <a:solidFill>
                  <a:schemeClr val="bg1"/>
                </a:solidFill>
                <a:latin typeface="Arial Narrow"/>
                <a:cs typeface="Arial Narrow"/>
              </a:rPr>
              <a:t>Clinical Research Center</a:t>
            </a:r>
          </a:p>
          <a:p>
            <a:r>
              <a:rPr lang="en-US" sz="1000" b="1" dirty="0">
                <a:solidFill>
                  <a:schemeClr val="bg1"/>
                </a:solidFill>
                <a:latin typeface="Arial Narrow"/>
                <a:cs typeface="Arial Narrow"/>
              </a:rPr>
              <a:t>-UMMS</a:t>
            </a:r>
          </a:p>
        </p:txBody>
      </p:sp>
      <p:sp>
        <p:nvSpPr>
          <p:cNvPr id="22" name="TextBox 21"/>
          <p:cNvSpPr txBox="1"/>
          <p:nvPr/>
        </p:nvSpPr>
        <p:spPr>
          <a:xfrm>
            <a:off x="4233016" y="4609814"/>
            <a:ext cx="1267009" cy="590149"/>
          </a:xfrm>
          <a:prstGeom prst="rect">
            <a:avLst/>
          </a:prstGeom>
          <a:solidFill>
            <a:srgbClr val="FFCC66"/>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000" b="1" dirty="0" smtClean="0">
                <a:latin typeface="Arial Narrow"/>
                <a:cs typeface="Arial Narrow"/>
              </a:rPr>
              <a:t>Computing &amp;Data </a:t>
            </a:r>
          </a:p>
          <a:p>
            <a:r>
              <a:rPr lang="en-US" sz="1000" b="1" dirty="0" smtClean="0">
                <a:latin typeface="Arial Narrow"/>
                <a:cs typeface="Arial Narrow"/>
              </a:rPr>
              <a:t>Visualization Center</a:t>
            </a:r>
          </a:p>
          <a:p>
            <a:r>
              <a:rPr lang="en-US" sz="1000" b="1" dirty="0" smtClean="0">
                <a:latin typeface="Arial Narrow"/>
                <a:cs typeface="Arial Narrow"/>
              </a:rPr>
              <a:t>- UMD</a:t>
            </a:r>
            <a:endParaRPr lang="en-US" sz="1000" b="1" dirty="0">
              <a:latin typeface="Arial Narrow"/>
              <a:cs typeface="Arial Narrow"/>
            </a:endParaRPr>
          </a:p>
        </p:txBody>
      </p:sp>
      <p:sp>
        <p:nvSpPr>
          <p:cNvPr id="23" name="TextBox 22"/>
          <p:cNvSpPr txBox="1"/>
          <p:nvPr/>
        </p:nvSpPr>
        <p:spPr>
          <a:xfrm>
            <a:off x="6836973" y="2930988"/>
            <a:ext cx="1252117" cy="590149"/>
          </a:xfrm>
          <a:prstGeom prst="rect">
            <a:avLst/>
          </a:prstGeom>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sz="1000" b="1" dirty="0" smtClean="0">
                <a:solidFill>
                  <a:schemeClr val="bg1">
                    <a:lumMod val="85000"/>
                  </a:schemeClr>
                </a:solidFill>
                <a:latin typeface="Arial Narrow"/>
                <a:cs typeface="Arial Narrow"/>
              </a:rPr>
              <a:t>Institute for Applied </a:t>
            </a:r>
          </a:p>
          <a:p>
            <a:pPr algn="ctr"/>
            <a:r>
              <a:rPr lang="en-US" sz="1000" b="1" dirty="0" smtClean="0">
                <a:solidFill>
                  <a:schemeClr val="bg1">
                    <a:lumMod val="85000"/>
                  </a:schemeClr>
                </a:solidFill>
                <a:latin typeface="Arial Narrow"/>
                <a:cs typeface="Arial Narrow"/>
              </a:rPr>
              <a:t>Life Sciences</a:t>
            </a:r>
          </a:p>
          <a:p>
            <a:pPr algn="ctr"/>
            <a:r>
              <a:rPr lang="en-US" sz="1000" b="1" dirty="0" smtClean="0">
                <a:solidFill>
                  <a:schemeClr val="bg1">
                    <a:lumMod val="85000"/>
                  </a:schemeClr>
                </a:solidFill>
                <a:latin typeface="Arial Narrow"/>
                <a:cs typeface="Arial Narrow"/>
              </a:rPr>
              <a:t>-UMA</a:t>
            </a:r>
            <a:endParaRPr lang="en-US" sz="1000" b="1" dirty="0">
              <a:solidFill>
                <a:schemeClr val="bg1">
                  <a:lumMod val="85000"/>
                </a:schemeClr>
              </a:solidFill>
              <a:latin typeface="Arial Narrow"/>
              <a:cs typeface="Arial Narrow"/>
            </a:endParaRPr>
          </a:p>
        </p:txBody>
      </p:sp>
      <p:sp>
        <p:nvSpPr>
          <p:cNvPr id="24" name="TextBox 23"/>
          <p:cNvSpPr txBox="1"/>
          <p:nvPr/>
        </p:nvSpPr>
        <p:spPr>
          <a:xfrm>
            <a:off x="7561127" y="4922964"/>
            <a:ext cx="1215582" cy="553998"/>
          </a:xfrm>
          <a:prstGeom prst="rect">
            <a:avLst/>
          </a:prstGeom>
          <a:solidFill>
            <a:schemeClr val="accent3">
              <a:lumMod val="40000"/>
              <a:lumOff val="60000"/>
            </a:schemeClr>
          </a:solid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000" b="1" dirty="0" smtClean="0">
                <a:solidFill>
                  <a:srgbClr val="000000"/>
                </a:solidFill>
                <a:latin typeface="Arial Narrow"/>
                <a:cs typeface="Arial Narrow"/>
              </a:rPr>
              <a:t>MGHPCC -</a:t>
            </a:r>
          </a:p>
          <a:p>
            <a:r>
              <a:rPr lang="en-US" sz="1000" b="1" dirty="0" smtClean="0">
                <a:solidFill>
                  <a:srgbClr val="000000"/>
                </a:solidFill>
                <a:latin typeface="Arial Narrow"/>
                <a:cs typeface="Arial Narrow"/>
              </a:rPr>
              <a:t>High performance computer cluster </a:t>
            </a:r>
            <a:endParaRPr lang="en-US" sz="1000" b="1" dirty="0">
              <a:solidFill>
                <a:srgbClr val="000000"/>
              </a:solidFill>
              <a:latin typeface="Arial Narrow"/>
              <a:cs typeface="Arial Narrow"/>
            </a:endParaRPr>
          </a:p>
        </p:txBody>
      </p:sp>
      <p:sp>
        <p:nvSpPr>
          <p:cNvPr id="25" name="TextBox 24"/>
          <p:cNvSpPr txBox="1"/>
          <p:nvPr/>
        </p:nvSpPr>
        <p:spPr>
          <a:xfrm>
            <a:off x="4233016" y="3874607"/>
            <a:ext cx="1209056" cy="426219"/>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1000" b="1" dirty="0" smtClean="0">
                <a:solidFill>
                  <a:schemeClr val="bg1"/>
                </a:solidFill>
                <a:latin typeface="Arial Narrow"/>
                <a:cs typeface="Arial Narrow"/>
              </a:rPr>
              <a:t>Clinical integration</a:t>
            </a:r>
          </a:p>
          <a:p>
            <a:r>
              <a:rPr lang="en-US" sz="1000" b="1" dirty="0">
                <a:solidFill>
                  <a:schemeClr val="bg1"/>
                </a:solidFill>
                <a:latin typeface="Arial Narrow"/>
                <a:cs typeface="Arial Narrow"/>
              </a:rPr>
              <a:t>-UMMS</a:t>
            </a:r>
          </a:p>
        </p:txBody>
      </p:sp>
      <p:pic>
        <p:nvPicPr>
          <p:cNvPr id="26" name="Picture 25"/>
          <p:cNvPicPr>
            <a:picLocks noChangeAspect="1"/>
          </p:cNvPicPr>
          <p:nvPr/>
        </p:nvPicPr>
        <p:blipFill rotWithShape="1">
          <a:blip r:embed="rId3"/>
          <a:srcRect l="55638"/>
          <a:stretch/>
        </p:blipFill>
        <p:spPr>
          <a:xfrm>
            <a:off x="5271338" y="211532"/>
            <a:ext cx="2882062" cy="1593980"/>
          </a:xfrm>
          <a:prstGeom prst="rect">
            <a:avLst/>
          </a:prstGeom>
        </p:spPr>
      </p:pic>
      <p:pic>
        <p:nvPicPr>
          <p:cNvPr id="28" name="Picture 27"/>
          <p:cNvPicPr>
            <a:picLocks noChangeAspect="1"/>
          </p:cNvPicPr>
          <p:nvPr/>
        </p:nvPicPr>
        <p:blipFill>
          <a:blip r:embed="rId4"/>
          <a:stretch>
            <a:fillRect/>
          </a:stretch>
        </p:blipFill>
        <p:spPr>
          <a:xfrm>
            <a:off x="1390235" y="4612111"/>
            <a:ext cx="1166502" cy="1200379"/>
          </a:xfrm>
          <a:prstGeom prst="rect">
            <a:avLst/>
          </a:prstGeom>
        </p:spPr>
      </p:pic>
      <p:pic>
        <p:nvPicPr>
          <p:cNvPr id="29" name="Picture 28"/>
          <p:cNvPicPr>
            <a:picLocks noChangeAspect="1"/>
          </p:cNvPicPr>
          <p:nvPr/>
        </p:nvPicPr>
        <p:blipFill>
          <a:blip r:embed="rId5"/>
          <a:stretch>
            <a:fillRect/>
          </a:stretch>
        </p:blipFill>
        <p:spPr>
          <a:xfrm>
            <a:off x="2900826" y="5575565"/>
            <a:ext cx="819069" cy="831981"/>
          </a:xfrm>
          <a:prstGeom prst="rect">
            <a:avLst/>
          </a:prstGeom>
        </p:spPr>
      </p:pic>
      <p:pic>
        <p:nvPicPr>
          <p:cNvPr id="30" name="Picture 29"/>
          <p:cNvPicPr>
            <a:picLocks noChangeAspect="1"/>
          </p:cNvPicPr>
          <p:nvPr/>
        </p:nvPicPr>
        <p:blipFill rotWithShape="1">
          <a:blip r:embed="rId3"/>
          <a:srcRect r="53133"/>
          <a:stretch/>
        </p:blipFill>
        <p:spPr>
          <a:xfrm>
            <a:off x="359850" y="5575565"/>
            <a:ext cx="1994048" cy="1043920"/>
          </a:xfrm>
          <a:prstGeom prst="rect">
            <a:avLst/>
          </a:prstGeom>
        </p:spPr>
      </p:pic>
    </p:spTree>
    <p:extLst>
      <p:ext uri="{BB962C8B-B14F-4D97-AF65-F5344CB8AC3E}">
        <p14:creationId xmlns:p14="http://schemas.microsoft.com/office/powerpoint/2010/main" val="23116986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38"/>
            <a:ext cx="8229600" cy="1143000"/>
          </a:xfrm>
        </p:spPr>
        <p:txBody>
          <a:bodyPr/>
          <a:lstStyle/>
          <a:p>
            <a:r>
              <a:rPr lang="en-US" dirty="0" smtClean="0">
                <a:latin typeface="Arial"/>
                <a:cs typeface="Arial"/>
              </a:rPr>
              <a:t>Leadership</a:t>
            </a:r>
            <a:endParaRPr lang="en-US" dirty="0">
              <a:latin typeface="Arial"/>
              <a:cs typeface="Arial"/>
            </a:endParaRPr>
          </a:p>
        </p:txBody>
      </p:sp>
      <p:sp>
        <p:nvSpPr>
          <p:cNvPr id="7" name="TextBox 6"/>
          <p:cNvSpPr txBox="1"/>
          <p:nvPr/>
        </p:nvSpPr>
        <p:spPr>
          <a:xfrm>
            <a:off x="457200" y="1102052"/>
            <a:ext cx="3688713" cy="2923877"/>
          </a:xfrm>
          <a:prstGeom prst="rect">
            <a:avLst/>
          </a:prstGeom>
          <a:noFill/>
        </p:spPr>
        <p:txBody>
          <a:bodyPr wrap="square" rtlCol="0">
            <a:spAutoFit/>
          </a:bodyPr>
          <a:lstStyle/>
          <a:p>
            <a:r>
              <a:rPr lang="en-US" sz="2800" b="1" dirty="0" smtClean="0">
                <a:latin typeface="Arial"/>
                <a:cs typeface="Arial"/>
              </a:rPr>
              <a:t>Director:</a:t>
            </a:r>
          </a:p>
          <a:p>
            <a:r>
              <a:rPr lang="en-US" sz="2000" dirty="0" smtClean="0">
                <a:latin typeface="Arial"/>
                <a:cs typeface="Arial"/>
              </a:rPr>
              <a:t>Beth A. McCormick, Ph.D.</a:t>
            </a:r>
          </a:p>
          <a:p>
            <a:r>
              <a:rPr lang="en-US" sz="2000" dirty="0" smtClean="0">
                <a:latin typeface="Arial"/>
                <a:cs typeface="Arial"/>
              </a:rPr>
              <a:t>UMMS</a:t>
            </a:r>
          </a:p>
          <a:p>
            <a:endParaRPr lang="en-US" sz="2400" dirty="0">
              <a:latin typeface="Arial"/>
              <a:cs typeface="Arial"/>
            </a:endParaRPr>
          </a:p>
          <a:p>
            <a:r>
              <a:rPr lang="en-US" sz="2800" b="1" dirty="0" smtClean="0">
                <a:latin typeface="Arial"/>
                <a:cs typeface="Arial"/>
              </a:rPr>
              <a:t>Co-Directors:</a:t>
            </a:r>
          </a:p>
          <a:p>
            <a:r>
              <a:rPr lang="en-US" sz="2000" dirty="0" smtClean="0">
                <a:latin typeface="Arial"/>
                <a:cs typeface="Arial"/>
              </a:rPr>
              <a:t>Jeffrey </a:t>
            </a:r>
            <a:r>
              <a:rPr lang="en-US" sz="2000" dirty="0">
                <a:latin typeface="Arial"/>
                <a:cs typeface="Arial"/>
              </a:rPr>
              <a:t>Blanchard, Ph.D.</a:t>
            </a:r>
          </a:p>
          <a:p>
            <a:r>
              <a:rPr lang="en-US" sz="2000" dirty="0" smtClean="0">
                <a:latin typeface="Arial"/>
                <a:cs typeface="Arial"/>
              </a:rPr>
              <a:t>UMA</a:t>
            </a:r>
          </a:p>
          <a:p>
            <a:pPr marL="342900" indent="-342900">
              <a:buFontTx/>
              <a:buChar char="-"/>
            </a:pPr>
            <a:endParaRPr lang="en-US" sz="2400" dirty="0">
              <a:latin typeface="Arial"/>
              <a:cs typeface="Arial"/>
            </a:endParaRPr>
          </a:p>
        </p:txBody>
      </p:sp>
      <p:pic>
        <p:nvPicPr>
          <p:cNvPr id="3" name="Picture 2"/>
          <p:cNvPicPr>
            <a:picLocks noChangeAspect="1"/>
          </p:cNvPicPr>
          <p:nvPr/>
        </p:nvPicPr>
        <p:blipFill rotWithShape="1">
          <a:blip r:embed="rId2"/>
          <a:srcRect l="16354" r="21062" b="28154"/>
          <a:stretch/>
        </p:blipFill>
        <p:spPr>
          <a:xfrm>
            <a:off x="3680705" y="1140941"/>
            <a:ext cx="1569315" cy="1569241"/>
          </a:xfrm>
          <a:prstGeom prst="rect">
            <a:avLst/>
          </a:prstGeom>
        </p:spPr>
      </p:pic>
      <p:sp>
        <p:nvSpPr>
          <p:cNvPr id="4" name="Rectangle 3"/>
          <p:cNvSpPr/>
          <p:nvPr/>
        </p:nvSpPr>
        <p:spPr>
          <a:xfrm>
            <a:off x="5545404" y="2881918"/>
            <a:ext cx="4572000" cy="707886"/>
          </a:xfrm>
          <a:prstGeom prst="rect">
            <a:avLst/>
          </a:prstGeom>
        </p:spPr>
        <p:txBody>
          <a:bodyPr>
            <a:spAutoFit/>
          </a:bodyPr>
          <a:lstStyle/>
          <a:p>
            <a:r>
              <a:rPr lang="en-US" sz="2000" dirty="0">
                <a:latin typeface="Arial"/>
                <a:cs typeface="Arial"/>
              </a:rPr>
              <a:t>Randall </a:t>
            </a:r>
            <a:r>
              <a:rPr lang="en-US" sz="2000" dirty="0" err="1">
                <a:latin typeface="Arial"/>
                <a:cs typeface="Arial"/>
              </a:rPr>
              <a:t>Pellish</a:t>
            </a:r>
            <a:r>
              <a:rPr lang="en-US" sz="2000" dirty="0">
                <a:latin typeface="Arial"/>
                <a:cs typeface="Arial"/>
              </a:rPr>
              <a:t>, M.D.</a:t>
            </a:r>
          </a:p>
          <a:p>
            <a:r>
              <a:rPr lang="en-US" sz="2000" dirty="0" smtClean="0">
                <a:latin typeface="Arial"/>
                <a:cs typeface="Arial"/>
              </a:rPr>
              <a:t>UMMS</a:t>
            </a:r>
          </a:p>
        </p:txBody>
      </p:sp>
      <p:sp>
        <p:nvSpPr>
          <p:cNvPr id="6" name="TextBox 5"/>
          <p:cNvSpPr txBox="1"/>
          <p:nvPr/>
        </p:nvSpPr>
        <p:spPr>
          <a:xfrm>
            <a:off x="350359" y="5072546"/>
            <a:ext cx="4115004" cy="1261884"/>
          </a:xfrm>
          <a:prstGeom prst="rect">
            <a:avLst/>
          </a:prstGeom>
          <a:noFill/>
        </p:spPr>
        <p:txBody>
          <a:bodyPr wrap="none" rtlCol="0">
            <a:spAutoFit/>
          </a:bodyPr>
          <a:lstStyle/>
          <a:p>
            <a:r>
              <a:rPr lang="en-US" sz="2800" b="1" dirty="0" smtClean="0">
                <a:latin typeface="Arial"/>
                <a:cs typeface="Arial"/>
              </a:rPr>
              <a:t>Director of Operations:</a:t>
            </a:r>
          </a:p>
          <a:p>
            <a:r>
              <a:rPr lang="en-US" sz="2400" dirty="0" smtClean="0">
                <a:latin typeface="Arial"/>
                <a:cs typeface="Arial"/>
              </a:rPr>
              <a:t>Doyle Ward, Ph.D.</a:t>
            </a:r>
          </a:p>
          <a:p>
            <a:r>
              <a:rPr lang="en-US" sz="2400" dirty="0" smtClean="0">
                <a:latin typeface="Arial"/>
                <a:cs typeface="Arial"/>
              </a:rPr>
              <a:t>UMMS</a:t>
            </a:r>
            <a:endParaRPr lang="en-US" sz="2400" dirty="0">
              <a:latin typeface="Arial"/>
              <a:cs typeface="Arial"/>
            </a:endParaRPr>
          </a:p>
        </p:txBody>
      </p:sp>
      <p:pic>
        <p:nvPicPr>
          <p:cNvPr id="8" name="Picture 7"/>
          <p:cNvPicPr>
            <a:picLocks noChangeAspect="1"/>
          </p:cNvPicPr>
          <p:nvPr/>
        </p:nvPicPr>
        <p:blipFill>
          <a:blip r:embed="rId3"/>
          <a:stretch>
            <a:fillRect/>
          </a:stretch>
        </p:blipFill>
        <p:spPr>
          <a:xfrm>
            <a:off x="4572000" y="5174727"/>
            <a:ext cx="1609322" cy="1605976"/>
          </a:xfrm>
          <a:prstGeom prst="rect">
            <a:avLst/>
          </a:prstGeom>
        </p:spPr>
      </p:pic>
      <p:pic>
        <p:nvPicPr>
          <p:cNvPr id="10" name="Picture 9"/>
          <p:cNvPicPr>
            <a:picLocks noChangeAspect="1"/>
          </p:cNvPicPr>
          <p:nvPr/>
        </p:nvPicPr>
        <p:blipFill>
          <a:blip r:embed="rId4"/>
          <a:stretch>
            <a:fillRect/>
          </a:stretch>
        </p:blipFill>
        <p:spPr>
          <a:xfrm>
            <a:off x="1439383" y="3345346"/>
            <a:ext cx="1435100" cy="1727200"/>
          </a:xfrm>
          <a:prstGeom prst="rect">
            <a:avLst/>
          </a:prstGeom>
        </p:spPr>
      </p:pic>
      <p:pic>
        <p:nvPicPr>
          <p:cNvPr id="11" name="Picture 10"/>
          <p:cNvPicPr>
            <a:picLocks noChangeAspect="1"/>
          </p:cNvPicPr>
          <p:nvPr/>
        </p:nvPicPr>
        <p:blipFill>
          <a:blip r:embed="rId5"/>
          <a:stretch>
            <a:fillRect/>
          </a:stretch>
        </p:blipFill>
        <p:spPr>
          <a:xfrm>
            <a:off x="6736928" y="3328096"/>
            <a:ext cx="1395560" cy="1744450"/>
          </a:xfrm>
          <a:prstGeom prst="rect">
            <a:avLst/>
          </a:prstGeom>
        </p:spPr>
      </p:pic>
    </p:spTree>
    <p:extLst>
      <p:ext uri="{BB962C8B-B14F-4D97-AF65-F5344CB8AC3E}">
        <p14:creationId xmlns:p14="http://schemas.microsoft.com/office/powerpoint/2010/main" val="42024564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484686" y="1600200"/>
            <a:ext cx="4038600" cy="4525963"/>
          </a:xfrm>
        </p:spPr>
        <p:txBody>
          <a:bodyPr>
            <a:normAutofit fontScale="77500" lnSpcReduction="20000"/>
          </a:bodyPr>
          <a:lstStyle/>
          <a:p>
            <a:r>
              <a:rPr lang="en-US" dirty="0" smtClean="0">
                <a:latin typeface="Arial"/>
                <a:cs typeface="Arial"/>
              </a:rPr>
              <a:t>Cluster Organization</a:t>
            </a:r>
          </a:p>
          <a:p>
            <a:pPr lvl="1"/>
            <a:r>
              <a:rPr lang="en-US" dirty="0" smtClean="0">
                <a:latin typeface="Arial"/>
                <a:cs typeface="Arial"/>
              </a:rPr>
              <a:t>Chair</a:t>
            </a:r>
          </a:p>
          <a:p>
            <a:pPr lvl="1"/>
            <a:r>
              <a:rPr lang="en-US" dirty="0" smtClean="0">
                <a:latin typeface="Arial"/>
                <a:cs typeface="Arial"/>
              </a:rPr>
              <a:t>Multi-campus faculty </a:t>
            </a:r>
          </a:p>
          <a:p>
            <a:pPr lvl="1"/>
            <a:r>
              <a:rPr lang="en-US" dirty="0" smtClean="0">
                <a:latin typeface="Arial"/>
                <a:cs typeface="Arial"/>
              </a:rPr>
              <a:t>Different Departments</a:t>
            </a:r>
          </a:p>
          <a:p>
            <a:pPr lvl="1"/>
            <a:r>
              <a:rPr lang="en-US" dirty="0" smtClean="0">
                <a:latin typeface="Arial"/>
                <a:cs typeface="Arial"/>
              </a:rPr>
              <a:t>Multi-disciplinary</a:t>
            </a:r>
          </a:p>
          <a:p>
            <a:r>
              <a:rPr lang="en-US" dirty="0" smtClean="0">
                <a:latin typeface="Arial"/>
                <a:cs typeface="Arial"/>
              </a:rPr>
              <a:t>Trainees</a:t>
            </a:r>
          </a:p>
          <a:p>
            <a:pPr lvl="1"/>
            <a:r>
              <a:rPr lang="en-US" dirty="0" smtClean="0">
                <a:latin typeface="Arial"/>
                <a:cs typeface="Arial"/>
              </a:rPr>
              <a:t>Multi-campus</a:t>
            </a:r>
          </a:p>
          <a:p>
            <a:pPr lvl="1"/>
            <a:r>
              <a:rPr lang="en-US" dirty="0" smtClean="0">
                <a:latin typeface="Arial"/>
                <a:cs typeface="Arial"/>
              </a:rPr>
              <a:t>Graduate and Medical Students </a:t>
            </a:r>
          </a:p>
          <a:p>
            <a:pPr lvl="1"/>
            <a:r>
              <a:rPr lang="en-US" dirty="0" smtClean="0">
                <a:latin typeface="Arial"/>
                <a:cs typeface="Arial"/>
              </a:rPr>
              <a:t>Post-doc scholars</a:t>
            </a:r>
          </a:p>
          <a:p>
            <a:r>
              <a:rPr lang="en-US" dirty="0" smtClean="0">
                <a:latin typeface="Arial"/>
                <a:cs typeface="Arial"/>
              </a:rPr>
              <a:t>Integrated resources</a:t>
            </a:r>
          </a:p>
          <a:p>
            <a:pPr lvl="1"/>
            <a:r>
              <a:rPr lang="en-US" dirty="0">
                <a:latin typeface="Arial"/>
                <a:cs typeface="Arial"/>
              </a:rPr>
              <a:t>Multi-campus</a:t>
            </a:r>
          </a:p>
          <a:p>
            <a:pPr lvl="1"/>
            <a:r>
              <a:rPr lang="en-US" dirty="0">
                <a:latin typeface="Arial"/>
                <a:cs typeface="Arial"/>
              </a:rPr>
              <a:t>Multi-disciplinary</a:t>
            </a:r>
          </a:p>
          <a:p>
            <a:pPr lvl="1"/>
            <a:r>
              <a:rPr lang="en-US" dirty="0">
                <a:latin typeface="Arial"/>
                <a:cs typeface="Arial"/>
              </a:rPr>
              <a:t>Non-</a:t>
            </a:r>
            <a:r>
              <a:rPr lang="en-US" dirty="0" smtClean="0">
                <a:latin typeface="Arial"/>
                <a:cs typeface="Arial"/>
              </a:rPr>
              <a:t>overlapping</a:t>
            </a:r>
          </a:p>
          <a:p>
            <a:r>
              <a:rPr lang="en-US" dirty="0" smtClean="0">
                <a:latin typeface="Arial"/>
                <a:cs typeface="Arial"/>
              </a:rPr>
              <a:t>Industry Partners</a:t>
            </a:r>
          </a:p>
        </p:txBody>
      </p:sp>
      <p:sp>
        <p:nvSpPr>
          <p:cNvPr id="6" name="Oval 5"/>
          <p:cNvSpPr/>
          <p:nvPr/>
        </p:nvSpPr>
        <p:spPr>
          <a:xfrm>
            <a:off x="354043" y="2165689"/>
            <a:ext cx="4867140" cy="2278219"/>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124334" y="1506415"/>
            <a:ext cx="5272235" cy="1380452"/>
            <a:chOff x="388960" y="2234849"/>
            <a:chExt cx="5978312" cy="1380452"/>
          </a:xfrm>
        </p:grpSpPr>
        <p:sp>
          <p:nvSpPr>
            <p:cNvPr id="14" name="Oval 13"/>
            <p:cNvSpPr/>
            <p:nvPr/>
          </p:nvSpPr>
          <p:spPr>
            <a:xfrm>
              <a:off x="2021834" y="2234849"/>
              <a:ext cx="2710645" cy="1380452"/>
            </a:xfrm>
            <a:prstGeom prst="ellipse">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5" name="Title 1"/>
            <p:cNvSpPr txBox="1">
              <a:spLocks/>
            </p:cNvSpPr>
            <p:nvPr/>
          </p:nvSpPr>
          <p:spPr>
            <a:xfrm>
              <a:off x="388960" y="2518137"/>
              <a:ext cx="5978312" cy="6921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0000"/>
                  </a:solidFill>
                  <a:latin typeface="Arial" panose="020B0604020202020204" pitchFamily="34" charset="0"/>
                  <a:cs typeface="Arial" panose="020B0604020202020204" pitchFamily="34" charset="0"/>
                </a:rPr>
                <a:t>Research Resource </a:t>
              </a:r>
            </a:p>
            <a:p>
              <a:r>
                <a:rPr lang="en-US" sz="1600" dirty="0" smtClean="0">
                  <a:solidFill>
                    <a:srgbClr val="000000"/>
                  </a:solidFill>
                  <a:latin typeface="Arial" panose="020B0604020202020204" pitchFamily="34" charset="0"/>
                  <a:cs typeface="Arial" panose="020B0604020202020204" pitchFamily="34" charset="0"/>
                </a:rPr>
                <a:t>Cluster</a:t>
              </a:r>
              <a:endParaRPr lang="en-US" sz="1600" dirty="0">
                <a:solidFill>
                  <a:srgbClr val="000000"/>
                </a:solidFill>
                <a:latin typeface="Arial" panose="020B0604020202020204" pitchFamily="34" charset="0"/>
                <a:cs typeface="Arial" panose="020B0604020202020204" pitchFamily="34" charset="0"/>
              </a:endParaRPr>
            </a:p>
          </p:txBody>
        </p:sp>
      </p:grpSp>
      <p:grpSp>
        <p:nvGrpSpPr>
          <p:cNvPr id="8" name="Group 7"/>
          <p:cNvGrpSpPr/>
          <p:nvPr/>
        </p:nvGrpSpPr>
        <p:grpSpPr>
          <a:xfrm>
            <a:off x="93380" y="3548644"/>
            <a:ext cx="2390501" cy="1380452"/>
            <a:chOff x="161628" y="3660453"/>
            <a:chExt cx="2710645" cy="1380452"/>
          </a:xfrm>
        </p:grpSpPr>
        <p:sp>
          <p:nvSpPr>
            <p:cNvPr id="12" name="Oval 11"/>
            <p:cNvSpPr/>
            <p:nvPr/>
          </p:nvSpPr>
          <p:spPr>
            <a:xfrm>
              <a:off x="161628" y="3660453"/>
              <a:ext cx="2710645" cy="1380452"/>
            </a:xfrm>
            <a:prstGeom prst="ellipse">
              <a:avLst/>
            </a:prstGeom>
            <a:solidFill>
              <a:schemeClr val="tx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ectangle 12"/>
            <p:cNvSpPr/>
            <p:nvPr/>
          </p:nvSpPr>
          <p:spPr>
            <a:xfrm>
              <a:off x="195075" y="4173307"/>
              <a:ext cx="2602095" cy="584776"/>
            </a:xfrm>
            <a:prstGeom prst="rect">
              <a:avLst/>
            </a:prstGeom>
          </p:spPr>
          <p:txBody>
            <a:bodyPr wrap="none">
              <a:spAutoFit/>
            </a:bodyPr>
            <a:lstStyle/>
            <a:p>
              <a:pPr algn="ctr"/>
              <a:r>
                <a:rPr lang="en-US" sz="1600" dirty="0">
                  <a:solidFill>
                    <a:srgbClr val="EEECE1"/>
                  </a:solidFill>
                  <a:latin typeface="Arial"/>
                  <a:cs typeface="Arial"/>
                </a:rPr>
                <a:t>Bioinformatics &amp; Statistical </a:t>
              </a:r>
              <a:endParaRPr lang="en-US" sz="1600" dirty="0" smtClean="0">
                <a:solidFill>
                  <a:srgbClr val="EEECE1"/>
                </a:solidFill>
                <a:latin typeface="Arial"/>
                <a:cs typeface="Arial"/>
              </a:endParaRPr>
            </a:p>
            <a:p>
              <a:pPr algn="ctr"/>
              <a:r>
                <a:rPr lang="en-US" sz="1600" dirty="0" smtClean="0">
                  <a:solidFill>
                    <a:srgbClr val="EEECE1"/>
                  </a:solidFill>
                  <a:latin typeface="Arial"/>
                  <a:cs typeface="Arial"/>
                </a:rPr>
                <a:t>Analysis </a:t>
              </a:r>
              <a:r>
                <a:rPr lang="en-US" sz="1600" dirty="0">
                  <a:solidFill>
                    <a:srgbClr val="EEECE1"/>
                  </a:solidFill>
                  <a:latin typeface="Arial"/>
                  <a:cs typeface="Arial"/>
                </a:rPr>
                <a:t>Cluster</a:t>
              </a:r>
            </a:p>
          </p:txBody>
        </p:sp>
      </p:grpSp>
      <p:grpSp>
        <p:nvGrpSpPr>
          <p:cNvPr id="9" name="Group 8"/>
          <p:cNvGrpSpPr/>
          <p:nvPr/>
        </p:nvGrpSpPr>
        <p:grpSpPr>
          <a:xfrm>
            <a:off x="1562898" y="3630743"/>
            <a:ext cx="5272235" cy="1380452"/>
            <a:chOff x="2169676" y="3660453"/>
            <a:chExt cx="5978312" cy="1380452"/>
          </a:xfrm>
        </p:grpSpPr>
        <p:sp>
          <p:nvSpPr>
            <p:cNvPr id="10" name="Oval 9"/>
            <p:cNvSpPr/>
            <p:nvPr/>
          </p:nvSpPr>
          <p:spPr>
            <a:xfrm>
              <a:off x="3806122" y="3660453"/>
              <a:ext cx="2710645" cy="1380452"/>
            </a:xfrm>
            <a:prstGeom prst="ellipse">
              <a:avLst/>
            </a:prstGeom>
            <a:solidFill>
              <a:schemeClr val="accent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Title 1"/>
            <p:cNvSpPr txBox="1">
              <a:spLocks/>
            </p:cNvSpPr>
            <p:nvPr/>
          </p:nvSpPr>
          <p:spPr>
            <a:xfrm>
              <a:off x="2169676" y="4092492"/>
              <a:ext cx="5978312" cy="6921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2"/>
                  </a:solidFill>
                  <a:latin typeface="Arial"/>
                  <a:cs typeface="Arial"/>
                </a:rPr>
                <a:t>Medical Informatics </a:t>
              </a:r>
            </a:p>
            <a:p>
              <a:r>
                <a:rPr lang="en-US" sz="1600" dirty="0" smtClean="0">
                  <a:solidFill>
                    <a:schemeClr val="bg2"/>
                  </a:solidFill>
                  <a:latin typeface="Arial"/>
                  <a:cs typeface="Arial"/>
                </a:rPr>
                <a:t>Cluster</a:t>
              </a:r>
              <a:endParaRPr lang="en-US" sz="1600" dirty="0">
                <a:solidFill>
                  <a:schemeClr val="bg2"/>
                </a:solidFill>
                <a:latin typeface="Arial"/>
                <a:cs typeface="Arial"/>
              </a:endParaRPr>
            </a:p>
          </p:txBody>
        </p:sp>
      </p:grpSp>
      <p:sp>
        <p:nvSpPr>
          <p:cNvPr id="16" name="Title 1"/>
          <p:cNvSpPr>
            <a:spLocks noGrp="1"/>
          </p:cNvSpPr>
          <p:nvPr>
            <p:ph type="title"/>
          </p:nvPr>
        </p:nvSpPr>
        <p:spPr>
          <a:xfrm>
            <a:off x="457200" y="106572"/>
            <a:ext cx="8229600" cy="1143000"/>
          </a:xfrm>
        </p:spPr>
        <p:txBody>
          <a:bodyPr>
            <a:normAutofit fontScale="90000"/>
          </a:bodyPr>
          <a:lstStyle/>
          <a:p>
            <a:r>
              <a:rPr lang="en-US" dirty="0" smtClean="0">
                <a:latin typeface="Arial"/>
                <a:cs typeface="Arial"/>
              </a:rPr>
              <a:t>Operations and Project Management</a:t>
            </a:r>
            <a:endParaRPr lang="en-US" dirty="0">
              <a:latin typeface="Arial"/>
              <a:cs typeface="Arial"/>
            </a:endParaRPr>
          </a:p>
        </p:txBody>
      </p:sp>
      <p:sp>
        <p:nvSpPr>
          <p:cNvPr id="18" name="Rectangle 17"/>
          <p:cNvSpPr/>
          <p:nvPr/>
        </p:nvSpPr>
        <p:spPr>
          <a:xfrm>
            <a:off x="1029256" y="5607530"/>
            <a:ext cx="3473646" cy="728284"/>
          </a:xfrm>
          <a:prstGeom prst="rect">
            <a:avLst/>
          </a:prstGeom>
          <a:solidFill>
            <a:schemeClr val="accent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148964" y="5788643"/>
            <a:ext cx="3315218" cy="369332"/>
          </a:xfrm>
          <a:prstGeom prst="rect">
            <a:avLst/>
          </a:prstGeom>
          <a:noFill/>
        </p:spPr>
        <p:txBody>
          <a:bodyPr wrap="none" rtlCol="0">
            <a:spAutoFit/>
          </a:bodyPr>
          <a:lstStyle/>
          <a:p>
            <a:r>
              <a:rPr lang="en-US" dirty="0" smtClean="0">
                <a:solidFill>
                  <a:srgbClr val="EEECE1"/>
                </a:solidFill>
                <a:latin typeface="Arial"/>
                <a:cs typeface="Arial"/>
              </a:rPr>
              <a:t>Industry/Organization Partners</a:t>
            </a:r>
            <a:endParaRPr lang="en-US" dirty="0">
              <a:solidFill>
                <a:srgbClr val="EEECE1"/>
              </a:solidFill>
              <a:latin typeface="Arial"/>
              <a:cs typeface="Arial"/>
            </a:endParaRPr>
          </a:p>
        </p:txBody>
      </p:sp>
      <p:cxnSp>
        <p:nvCxnSpPr>
          <p:cNvPr id="25" name="Straight Connector 24"/>
          <p:cNvCxnSpPr>
            <a:stCxn id="6" idx="4"/>
            <a:endCxn id="18" idx="0"/>
          </p:cNvCxnSpPr>
          <p:nvPr/>
        </p:nvCxnSpPr>
        <p:spPr>
          <a:xfrm flipH="1">
            <a:off x="2766079" y="4443908"/>
            <a:ext cx="21534" cy="1163622"/>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2"/>
          <a:stretch>
            <a:fillRect/>
          </a:stretch>
        </p:blipFill>
        <p:spPr>
          <a:xfrm>
            <a:off x="686479" y="2819936"/>
            <a:ext cx="1503430" cy="525181"/>
          </a:xfrm>
          <a:prstGeom prst="rect">
            <a:avLst/>
          </a:prstGeom>
        </p:spPr>
      </p:pic>
      <p:pic>
        <p:nvPicPr>
          <p:cNvPr id="27" name="Picture 26"/>
          <p:cNvPicPr>
            <a:picLocks noChangeAspect="1"/>
          </p:cNvPicPr>
          <p:nvPr/>
        </p:nvPicPr>
        <p:blipFill>
          <a:blip r:embed="rId3"/>
          <a:stretch>
            <a:fillRect/>
          </a:stretch>
        </p:blipFill>
        <p:spPr>
          <a:xfrm>
            <a:off x="3790057" y="2674781"/>
            <a:ext cx="830513" cy="826831"/>
          </a:xfrm>
          <a:prstGeom prst="rect">
            <a:avLst/>
          </a:prstGeom>
        </p:spPr>
      </p:pic>
      <p:pic>
        <p:nvPicPr>
          <p:cNvPr id="28" name="Picture 27"/>
          <p:cNvPicPr>
            <a:picLocks noChangeAspect="1"/>
          </p:cNvPicPr>
          <p:nvPr/>
        </p:nvPicPr>
        <p:blipFill>
          <a:blip r:embed="rId4"/>
          <a:stretch>
            <a:fillRect/>
          </a:stretch>
        </p:blipFill>
        <p:spPr>
          <a:xfrm>
            <a:off x="2497886" y="3238862"/>
            <a:ext cx="630457" cy="619563"/>
          </a:xfrm>
          <a:prstGeom prst="rect">
            <a:avLst/>
          </a:prstGeom>
        </p:spPr>
      </p:pic>
    </p:spTree>
    <p:extLst>
      <p:ext uri="{BB962C8B-B14F-4D97-AF65-F5344CB8AC3E}">
        <p14:creationId xmlns:p14="http://schemas.microsoft.com/office/powerpoint/2010/main" val="19940685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885307" y="3393422"/>
            <a:ext cx="4867140" cy="2278219"/>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1655598" y="2734148"/>
            <a:ext cx="5272235" cy="1380452"/>
            <a:chOff x="388960" y="2234849"/>
            <a:chExt cx="5978312" cy="1380452"/>
          </a:xfrm>
        </p:grpSpPr>
        <p:sp>
          <p:nvSpPr>
            <p:cNvPr id="14" name="Oval 13"/>
            <p:cNvSpPr/>
            <p:nvPr/>
          </p:nvSpPr>
          <p:spPr>
            <a:xfrm>
              <a:off x="2021834" y="2234849"/>
              <a:ext cx="2710645" cy="1380452"/>
            </a:xfrm>
            <a:prstGeom prst="ellipse">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5" name="Title 1"/>
            <p:cNvSpPr txBox="1">
              <a:spLocks/>
            </p:cNvSpPr>
            <p:nvPr/>
          </p:nvSpPr>
          <p:spPr>
            <a:xfrm>
              <a:off x="388960" y="2445150"/>
              <a:ext cx="5978312" cy="6921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0000"/>
                  </a:solidFill>
                  <a:latin typeface="Arial" panose="020B0604020202020204" pitchFamily="34" charset="0"/>
                  <a:cs typeface="Arial" panose="020B0604020202020204" pitchFamily="34" charset="0"/>
                </a:rPr>
                <a:t>Research Resource </a:t>
              </a:r>
            </a:p>
            <a:p>
              <a:r>
                <a:rPr lang="en-US" sz="1600" dirty="0" smtClean="0">
                  <a:solidFill>
                    <a:srgbClr val="000000"/>
                  </a:solidFill>
                  <a:latin typeface="Arial" panose="020B0604020202020204" pitchFamily="34" charset="0"/>
                  <a:cs typeface="Arial" panose="020B0604020202020204" pitchFamily="34" charset="0"/>
                </a:rPr>
                <a:t>Cluster</a:t>
              </a:r>
              <a:endParaRPr lang="en-US" sz="1600" dirty="0">
                <a:solidFill>
                  <a:srgbClr val="000000"/>
                </a:solidFill>
                <a:latin typeface="Arial" panose="020B0604020202020204" pitchFamily="34" charset="0"/>
                <a:cs typeface="Arial" panose="020B0604020202020204" pitchFamily="34" charset="0"/>
              </a:endParaRPr>
            </a:p>
          </p:txBody>
        </p:sp>
      </p:grpSp>
      <p:grpSp>
        <p:nvGrpSpPr>
          <p:cNvPr id="8" name="Group 7"/>
          <p:cNvGrpSpPr/>
          <p:nvPr/>
        </p:nvGrpSpPr>
        <p:grpSpPr>
          <a:xfrm>
            <a:off x="1447714" y="4776376"/>
            <a:ext cx="2567431" cy="1617245"/>
            <a:chOff x="161628" y="3660453"/>
            <a:chExt cx="2710645" cy="1380452"/>
          </a:xfrm>
        </p:grpSpPr>
        <p:sp>
          <p:nvSpPr>
            <p:cNvPr id="12" name="Oval 11"/>
            <p:cNvSpPr/>
            <p:nvPr/>
          </p:nvSpPr>
          <p:spPr>
            <a:xfrm>
              <a:off x="161628" y="3660453"/>
              <a:ext cx="2710645" cy="1380452"/>
            </a:xfrm>
            <a:prstGeom prst="ellipse">
              <a:avLst/>
            </a:prstGeom>
            <a:solidFill>
              <a:schemeClr val="tx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ectangle 12"/>
            <p:cNvSpPr/>
            <p:nvPr/>
          </p:nvSpPr>
          <p:spPr>
            <a:xfrm>
              <a:off x="195075" y="4050498"/>
              <a:ext cx="2602095" cy="584776"/>
            </a:xfrm>
            <a:prstGeom prst="rect">
              <a:avLst/>
            </a:prstGeom>
          </p:spPr>
          <p:txBody>
            <a:bodyPr wrap="none">
              <a:spAutoFit/>
            </a:bodyPr>
            <a:lstStyle/>
            <a:p>
              <a:pPr algn="ctr"/>
              <a:r>
                <a:rPr lang="en-US" sz="1600" dirty="0">
                  <a:solidFill>
                    <a:srgbClr val="EEECE1"/>
                  </a:solidFill>
                  <a:latin typeface="Arial"/>
                  <a:cs typeface="Arial"/>
                </a:rPr>
                <a:t>Bioinformatics &amp; Statistical </a:t>
              </a:r>
              <a:endParaRPr lang="en-US" sz="1600" dirty="0" smtClean="0">
                <a:solidFill>
                  <a:srgbClr val="EEECE1"/>
                </a:solidFill>
                <a:latin typeface="Arial"/>
                <a:cs typeface="Arial"/>
              </a:endParaRPr>
            </a:p>
            <a:p>
              <a:pPr algn="ctr"/>
              <a:r>
                <a:rPr lang="en-US" sz="1600" dirty="0" smtClean="0">
                  <a:solidFill>
                    <a:srgbClr val="EEECE1"/>
                  </a:solidFill>
                  <a:latin typeface="Arial"/>
                  <a:cs typeface="Arial"/>
                </a:rPr>
                <a:t>Analysis </a:t>
              </a:r>
              <a:r>
                <a:rPr lang="en-US" sz="1600" dirty="0">
                  <a:solidFill>
                    <a:srgbClr val="EEECE1"/>
                  </a:solidFill>
                  <a:latin typeface="Arial"/>
                  <a:cs typeface="Arial"/>
                </a:rPr>
                <a:t>Cluster</a:t>
              </a:r>
            </a:p>
          </p:txBody>
        </p:sp>
      </p:grpSp>
      <p:grpSp>
        <p:nvGrpSpPr>
          <p:cNvPr id="9" name="Group 8"/>
          <p:cNvGrpSpPr/>
          <p:nvPr/>
        </p:nvGrpSpPr>
        <p:grpSpPr>
          <a:xfrm>
            <a:off x="2966708" y="4858475"/>
            <a:ext cx="5662453" cy="1617245"/>
            <a:chOff x="2169676" y="3660453"/>
            <a:chExt cx="5978312" cy="1380452"/>
          </a:xfrm>
        </p:grpSpPr>
        <p:sp>
          <p:nvSpPr>
            <p:cNvPr id="10" name="Oval 9"/>
            <p:cNvSpPr/>
            <p:nvPr/>
          </p:nvSpPr>
          <p:spPr>
            <a:xfrm>
              <a:off x="3806122" y="3660453"/>
              <a:ext cx="2710645" cy="1380452"/>
            </a:xfrm>
            <a:prstGeom prst="ellipse">
              <a:avLst/>
            </a:prstGeom>
            <a:solidFill>
              <a:schemeClr val="accent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Title 1"/>
            <p:cNvSpPr txBox="1">
              <a:spLocks/>
            </p:cNvSpPr>
            <p:nvPr/>
          </p:nvSpPr>
          <p:spPr>
            <a:xfrm>
              <a:off x="2169676" y="3879826"/>
              <a:ext cx="5978312" cy="6921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2"/>
                  </a:solidFill>
                  <a:latin typeface="Arial"/>
                  <a:cs typeface="Arial"/>
                </a:rPr>
                <a:t>Medical Informatics </a:t>
              </a:r>
            </a:p>
            <a:p>
              <a:r>
                <a:rPr lang="en-US" sz="1600" dirty="0" smtClean="0">
                  <a:solidFill>
                    <a:schemeClr val="bg2"/>
                  </a:solidFill>
                  <a:latin typeface="Arial"/>
                  <a:cs typeface="Arial"/>
                </a:rPr>
                <a:t>Cluster</a:t>
              </a:r>
              <a:endParaRPr lang="en-US" sz="1600" dirty="0">
                <a:solidFill>
                  <a:schemeClr val="bg2"/>
                </a:solidFill>
                <a:latin typeface="Arial"/>
                <a:cs typeface="Arial"/>
              </a:endParaRPr>
            </a:p>
          </p:txBody>
        </p:sp>
      </p:grpSp>
      <p:sp>
        <p:nvSpPr>
          <p:cNvPr id="16" name="Title 1"/>
          <p:cNvSpPr>
            <a:spLocks noGrp="1"/>
          </p:cNvSpPr>
          <p:nvPr>
            <p:ph type="title"/>
          </p:nvPr>
        </p:nvSpPr>
        <p:spPr>
          <a:xfrm>
            <a:off x="58392" y="-194175"/>
            <a:ext cx="8839261" cy="1143000"/>
          </a:xfrm>
        </p:spPr>
        <p:txBody>
          <a:bodyPr>
            <a:normAutofit/>
          </a:bodyPr>
          <a:lstStyle/>
          <a:p>
            <a:r>
              <a:rPr lang="en-US" sz="3200" dirty="0" smtClean="0">
                <a:latin typeface="Arial"/>
                <a:cs typeface="Arial"/>
              </a:rPr>
              <a:t>Operations and Project Management Workflow</a:t>
            </a:r>
            <a:endParaRPr lang="en-US" sz="3200" dirty="0">
              <a:latin typeface="Arial"/>
              <a:cs typeface="Arial"/>
            </a:endParaRPr>
          </a:p>
        </p:txBody>
      </p:sp>
      <p:pic>
        <p:nvPicPr>
          <p:cNvPr id="26" name="Picture 25"/>
          <p:cNvPicPr>
            <a:picLocks noChangeAspect="1"/>
          </p:cNvPicPr>
          <p:nvPr/>
        </p:nvPicPr>
        <p:blipFill>
          <a:blip r:embed="rId2"/>
          <a:stretch>
            <a:fillRect/>
          </a:stretch>
        </p:blipFill>
        <p:spPr>
          <a:xfrm>
            <a:off x="2217743" y="4047669"/>
            <a:ext cx="1503430" cy="525181"/>
          </a:xfrm>
          <a:prstGeom prst="rect">
            <a:avLst/>
          </a:prstGeom>
        </p:spPr>
      </p:pic>
      <p:pic>
        <p:nvPicPr>
          <p:cNvPr id="27" name="Picture 26"/>
          <p:cNvPicPr>
            <a:picLocks noChangeAspect="1"/>
          </p:cNvPicPr>
          <p:nvPr/>
        </p:nvPicPr>
        <p:blipFill>
          <a:blip r:embed="rId3"/>
          <a:stretch>
            <a:fillRect/>
          </a:stretch>
        </p:blipFill>
        <p:spPr>
          <a:xfrm>
            <a:off x="5321321" y="3902514"/>
            <a:ext cx="830513" cy="826831"/>
          </a:xfrm>
          <a:prstGeom prst="rect">
            <a:avLst/>
          </a:prstGeom>
        </p:spPr>
      </p:pic>
      <p:pic>
        <p:nvPicPr>
          <p:cNvPr id="28" name="Picture 27"/>
          <p:cNvPicPr>
            <a:picLocks noChangeAspect="1"/>
          </p:cNvPicPr>
          <p:nvPr/>
        </p:nvPicPr>
        <p:blipFill>
          <a:blip r:embed="rId4"/>
          <a:stretch>
            <a:fillRect/>
          </a:stretch>
        </p:blipFill>
        <p:spPr>
          <a:xfrm>
            <a:off x="4029150" y="4466595"/>
            <a:ext cx="630457" cy="619563"/>
          </a:xfrm>
          <a:prstGeom prst="rect">
            <a:avLst/>
          </a:prstGeom>
        </p:spPr>
      </p:pic>
      <p:sp>
        <p:nvSpPr>
          <p:cNvPr id="3" name="TextBox 2"/>
          <p:cNvSpPr txBox="1"/>
          <p:nvPr/>
        </p:nvSpPr>
        <p:spPr>
          <a:xfrm>
            <a:off x="3235114" y="3533827"/>
            <a:ext cx="2130461" cy="523220"/>
          </a:xfrm>
          <a:prstGeom prst="rect">
            <a:avLst/>
          </a:prstGeom>
          <a:noFill/>
        </p:spPr>
        <p:txBody>
          <a:bodyPr wrap="none" rtlCol="0">
            <a:spAutoFit/>
          </a:bodyPr>
          <a:lstStyle/>
          <a:p>
            <a:pPr algn="ctr"/>
            <a:r>
              <a:rPr lang="en-US" sz="1400" dirty="0" smtClean="0">
                <a:solidFill>
                  <a:srgbClr val="000090"/>
                </a:solidFill>
                <a:latin typeface="Arial"/>
                <a:cs typeface="Arial"/>
              </a:rPr>
              <a:t>Chair: David </a:t>
            </a:r>
            <a:r>
              <a:rPr lang="en-US" sz="1400" dirty="0" err="1" smtClean="0">
                <a:solidFill>
                  <a:srgbClr val="000090"/>
                </a:solidFill>
                <a:latin typeface="Arial"/>
                <a:cs typeface="Arial"/>
              </a:rPr>
              <a:t>Sela</a:t>
            </a:r>
            <a:r>
              <a:rPr lang="en-US" sz="1400" dirty="0" smtClean="0">
                <a:solidFill>
                  <a:srgbClr val="000090"/>
                </a:solidFill>
                <a:latin typeface="Arial"/>
                <a:cs typeface="Arial"/>
              </a:rPr>
              <a:t>, Ph.D.</a:t>
            </a:r>
          </a:p>
          <a:p>
            <a:pPr algn="ctr"/>
            <a:r>
              <a:rPr lang="en-US" sz="1400" dirty="0" smtClean="0">
                <a:solidFill>
                  <a:srgbClr val="000090"/>
                </a:solidFill>
                <a:latin typeface="Arial"/>
                <a:cs typeface="Arial"/>
              </a:rPr>
              <a:t>UMA</a:t>
            </a:r>
            <a:endParaRPr lang="en-US" sz="1400" dirty="0">
              <a:solidFill>
                <a:srgbClr val="000090"/>
              </a:solidFill>
              <a:latin typeface="Arial"/>
              <a:cs typeface="Arial"/>
            </a:endParaRPr>
          </a:p>
        </p:txBody>
      </p:sp>
      <p:sp>
        <p:nvSpPr>
          <p:cNvPr id="5" name="TextBox 4"/>
          <p:cNvSpPr txBox="1"/>
          <p:nvPr/>
        </p:nvSpPr>
        <p:spPr>
          <a:xfrm>
            <a:off x="4568264" y="5764930"/>
            <a:ext cx="2479365" cy="523220"/>
          </a:xfrm>
          <a:prstGeom prst="rect">
            <a:avLst/>
          </a:prstGeom>
          <a:noFill/>
        </p:spPr>
        <p:txBody>
          <a:bodyPr wrap="none" rtlCol="0">
            <a:spAutoFit/>
          </a:bodyPr>
          <a:lstStyle/>
          <a:p>
            <a:pPr algn="ctr"/>
            <a:r>
              <a:rPr lang="en-US" sz="1400" dirty="0" smtClean="0">
                <a:solidFill>
                  <a:schemeClr val="tx2">
                    <a:lumMod val="20000"/>
                    <a:lumOff val="80000"/>
                  </a:schemeClr>
                </a:solidFill>
                <a:latin typeface="Arial"/>
                <a:cs typeface="Arial"/>
              </a:rPr>
              <a:t>Thomas Houston, MD., MPH</a:t>
            </a:r>
          </a:p>
          <a:p>
            <a:pPr algn="ctr"/>
            <a:r>
              <a:rPr lang="en-US" sz="1400" dirty="0" smtClean="0">
                <a:solidFill>
                  <a:schemeClr val="tx2">
                    <a:lumMod val="20000"/>
                    <a:lumOff val="80000"/>
                  </a:schemeClr>
                </a:solidFill>
                <a:latin typeface="Arial"/>
                <a:cs typeface="Arial"/>
              </a:rPr>
              <a:t>UMMS</a:t>
            </a:r>
            <a:endParaRPr lang="en-US" sz="1400" dirty="0">
              <a:solidFill>
                <a:schemeClr val="tx2">
                  <a:lumMod val="20000"/>
                  <a:lumOff val="80000"/>
                </a:schemeClr>
              </a:solidFill>
              <a:latin typeface="Arial"/>
              <a:cs typeface="Arial"/>
            </a:endParaRPr>
          </a:p>
        </p:txBody>
      </p:sp>
      <p:sp>
        <p:nvSpPr>
          <p:cNvPr id="19" name="TextBox 18"/>
          <p:cNvSpPr txBox="1"/>
          <p:nvPr/>
        </p:nvSpPr>
        <p:spPr>
          <a:xfrm>
            <a:off x="1654141" y="5772497"/>
            <a:ext cx="2223385" cy="523220"/>
          </a:xfrm>
          <a:prstGeom prst="rect">
            <a:avLst/>
          </a:prstGeom>
          <a:noFill/>
        </p:spPr>
        <p:txBody>
          <a:bodyPr wrap="none" rtlCol="0">
            <a:spAutoFit/>
          </a:bodyPr>
          <a:lstStyle/>
          <a:p>
            <a:pPr algn="ctr"/>
            <a:r>
              <a:rPr lang="en-US" sz="1400" dirty="0" smtClean="0">
                <a:solidFill>
                  <a:srgbClr val="000090"/>
                </a:solidFill>
                <a:latin typeface="Arial"/>
                <a:cs typeface="Arial"/>
              </a:rPr>
              <a:t>Jeffrey Bailey, MD., Ph.D.</a:t>
            </a:r>
          </a:p>
          <a:p>
            <a:pPr algn="ctr"/>
            <a:r>
              <a:rPr lang="en-US" sz="1400" dirty="0" smtClean="0">
                <a:solidFill>
                  <a:srgbClr val="000090"/>
                </a:solidFill>
                <a:latin typeface="Arial"/>
                <a:cs typeface="Arial"/>
              </a:rPr>
              <a:t>UMMS</a:t>
            </a:r>
            <a:endParaRPr lang="en-US" sz="1400" dirty="0">
              <a:solidFill>
                <a:srgbClr val="000090"/>
              </a:solidFill>
              <a:latin typeface="Arial"/>
              <a:cs typeface="Arial"/>
            </a:endParaRPr>
          </a:p>
        </p:txBody>
      </p:sp>
      <p:sp>
        <p:nvSpPr>
          <p:cNvPr id="21" name="Down Arrow Callout 20"/>
          <p:cNvSpPr/>
          <p:nvPr/>
        </p:nvSpPr>
        <p:spPr>
          <a:xfrm>
            <a:off x="2966708" y="948825"/>
            <a:ext cx="2650931" cy="1995624"/>
          </a:xfrm>
          <a:prstGeom prst="downArrowCallou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315020" y="1092180"/>
            <a:ext cx="2127305" cy="954107"/>
          </a:xfrm>
          <a:prstGeom prst="rect">
            <a:avLst/>
          </a:prstGeom>
          <a:noFill/>
        </p:spPr>
        <p:txBody>
          <a:bodyPr wrap="none" rtlCol="0">
            <a:spAutoFit/>
          </a:bodyPr>
          <a:lstStyle/>
          <a:p>
            <a:r>
              <a:rPr lang="en-US" sz="1400" dirty="0">
                <a:latin typeface="Arial"/>
                <a:cs typeface="Arial"/>
              </a:rPr>
              <a:t>Beth </a:t>
            </a:r>
            <a:r>
              <a:rPr lang="en-US" sz="1400" dirty="0" smtClean="0">
                <a:latin typeface="Arial"/>
                <a:cs typeface="Arial"/>
              </a:rPr>
              <a:t>McCormick, PhD</a:t>
            </a:r>
          </a:p>
          <a:p>
            <a:r>
              <a:rPr lang="en-US" sz="1400" dirty="0" smtClean="0">
                <a:latin typeface="Arial"/>
                <a:cs typeface="Arial"/>
              </a:rPr>
              <a:t>Doyle Ward, </a:t>
            </a:r>
            <a:r>
              <a:rPr lang="en-US" sz="1400" dirty="0" err="1" smtClean="0">
                <a:latin typeface="Arial"/>
                <a:cs typeface="Arial"/>
              </a:rPr>
              <a:t>Ph.D</a:t>
            </a:r>
            <a:r>
              <a:rPr lang="en-US" sz="1400" dirty="0" smtClean="0">
                <a:latin typeface="Arial"/>
                <a:cs typeface="Arial"/>
              </a:rPr>
              <a:t> </a:t>
            </a:r>
          </a:p>
          <a:p>
            <a:r>
              <a:rPr lang="en-US" sz="1400" dirty="0" smtClean="0">
                <a:latin typeface="Arial"/>
                <a:cs typeface="Arial"/>
              </a:rPr>
              <a:t>Jeffrey Blanchard, Ph.D.</a:t>
            </a:r>
          </a:p>
          <a:p>
            <a:r>
              <a:rPr lang="en-US" sz="1400" dirty="0" smtClean="0">
                <a:latin typeface="Arial"/>
                <a:cs typeface="Arial"/>
              </a:rPr>
              <a:t>Randy </a:t>
            </a:r>
            <a:r>
              <a:rPr lang="en-US" sz="1400" dirty="0" err="1" smtClean="0">
                <a:latin typeface="Arial"/>
                <a:cs typeface="Arial"/>
              </a:rPr>
              <a:t>Pellish</a:t>
            </a:r>
            <a:r>
              <a:rPr lang="en-US" sz="1400" dirty="0" smtClean="0">
                <a:latin typeface="Arial"/>
                <a:cs typeface="Arial"/>
              </a:rPr>
              <a:t>, MD</a:t>
            </a:r>
            <a:endParaRPr lang="en-US" sz="1400" dirty="0">
              <a:latin typeface="Arial"/>
              <a:cs typeface="Arial"/>
            </a:endParaRPr>
          </a:p>
        </p:txBody>
      </p:sp>
      <p:sp>
        <p:nvSpPr>
          <p:cNvPr id="24" name="TextBox 23"/>
          <p:cNvSpPr txBox="1"/>
          <p:nvPr/>
        </p:nvSpPr>
        <p:spPr>
          <a:xfrm>
            <a:off x="5850827" y="2340045"/>
            <a:ext cx="3313728" cy="1077218"/>
          </a:xfrm>
          <a:prstGeom prst="rect">
            <a:avLst/>
          </a:prstGeom>
          <a:noFill/>
        </p:spPr>
        <p:txBody>
          <a:bodyPr wrap="none" rtlCol="0">
            <a:spAutoFit/>
          </a:bodyPr>
          <a:lstStyle/>
          <a:p>
            <a:r>
              <a:rPr lang="en-US" sz="1600" dirty="0" smtClean="0">
                <a:latin typeface="Arial"/>
                <a:cs typeface="Arial"/>
              </a:rPr>
              <a:t>• Contact CMR leaders</a:t>
            </a:r>
          </a:p>
          <a:p>
            <a:r>
              <a:rPr lang="en-US" sz="1600" dirty="0" smtClean="0">
                <a:latin typeface="Arial"/>
                <a:cs typeface="Arial"/>
              </a:rPr>
              <a:t>• Define project and scope of work</a:t>
            </a:r>
          </a:p>
          <a:p>
            <a:r>
              <a:rPr lang="en-US" sz="1600" dirty="0" smtClean="0">
                <a:latin typeface="Arial"/>
                <a:cs typeface="Arial"/>
              </a:rPr>
              <a:t>• Assess resource needs</a:t>
            </a:r>
          </a:p>
          <a:p>
            <a:r>
              <a:rPr lang="en-US" sz="1600" dirty="0" smtClean="0">
                <a:latin typeface="Arial"/>
                <a:cs typeface="Arial"/>
              </a:rPr>
              <a:t>• Move the project forward</a:t>
            </a:r>
          </a:p>
        </p:txBody>
      </p:sp>
      <p:cxnSp>
        <p:nvCxnSpPr>
          <p:cNvPr id="33" name="Straight Arrow Connector 32"/>
          <p:cNvCxnSpPr/>
          <p:nvPr/>
        </p:nvCxnSpPr>
        <p:spPr>
          <a:xfrm>
            <a:off x="2094840" y="1591107"/>
            <a:ext cx="751811" cy="7299"/>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06748" y="1092180"/>
            <a:ext cx="2339903" cy="584776"/>
          </a:xfrm>
          <a:prstGeom prst="rect">
            <a:avLst/>
          </a:prstGeom>
          <a:noFill/>
        </p:spPr>
        <p:txBody>
          <a:bodyPr wrap="none" rtlCol="0">
            <a:spAutoFit/>
          </a:bodyPr>
          <a:lstStyle/>
          <a:p>
            <a:r>
              <a:rPr lang="en-US" sz="1600" dirty="0" smtClean="0">
                <a:latin typeface="Arial"/>
                <a:cs typeface="Arial"/>
              </a:rPr>
              <a:t>Scientists, Researchers </a:t>
            </a:r>
          </a:p>
          <a:p>
            <a:r>
              <a:rPr lang="en-US" sz="1600" dirty="0" smtClean="0">
                <a:latin typeface="Arial"/>
                <a:cs typeface="Arial"/>
              </a:rPr>
              <a:t>Clinicians</a:t>
            </a:r>
            <a:endParaRPr lang="en-US" sz="1600" dirty="0">
              <a:latin typeface="Arial"/>
              <a:cs typeface="Arial"/>
            </a:endParaRPr>
          </a:p>
        </p:txBody>
      </p:sp>
      <p:sp>
        <p:nvSpPr>
          <p:cNvPr id="37" name="TextBox 36"/>
          <p:cNvSpPr txBox="1"/>
          <p:nvPr/>
        </p:nvSpPr>
        <p:spPr>
          <a:xfrm>
            <a:off x="6088412" y="1135691"/>
            <a:ext cx="1005767" cy="369332"/>
          </a:xfrm>
          <a:prstGeom prst="rect">
            <a:avLst/>
          </a:prstGeom>
          <a:noFill/>
        </p:spPr>
        <p:txBody>
          <a:bodyPr wrap="none" rtlCol="0">
            <a:spAutoFit/>
          </a:bodyPr>
          <a:lstStyle/>
          <a:p>
            <a:r>
              <a:rPr lang="en-US" dirty="0" smtClean="0">
                <a:latin typeface="Arial"/>
                <a:cs typeface="Arial"/>
              </a:rPr>
              <a:t>Industry</a:t>
            </a:r>
            <a:endParaRPr lang="en-US" dirty="0">
              <a:latin typeface="Arial"/>
              <a:cs typeface="Arial"/>
            </a:endParaRPr>
          </a:p>
        </p:txBody>
      </p:sp>
      <p:cxnSp>
        <p:nvCxnSpPr>
          <p:cNvPr id="43" name="Straight Arrow Connector 42"/>
          <p:cNvCxnSpPr/>
          <p:nvPr/>
        </p:nvCxnSpPr>
        <p:spPr>
          <a:xfrm>
            <a:off x="2094840" y="1591107"/>
            <a:ext cx="1000779" cy="154001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729826" y="1591107"/>
            <a:ext cx="1354298" cy="7299"/>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00244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885307" y="3393422"/>
            <a:ext cx="4867140" cy="2278219"/>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1655598" y="2734148"/>
            <a:ext cx="5272235" cy="1380452"/>
            <a:chOff x="388960" y="2234849"/>
            <a:chExt cx="5978312" cy="1380452"/>
          </a:xfrm>
        </p:grpSpPr>
        <p:sp>
          <p:nvSpPr>
            <p:cNvPr id="14" name="Oval 13"/>
            <p:cNvSpPr/>
            <p:nvPr/>
          </p:nvSpPr>
          <p:spPr>
            <a:xfrm>
              <a:off x="2021834" y="2234849"/>
              <a:ext cx="2710645" cy="1380452"/>
            </a:xfrm>
            <a:prstGeom prst="ellipse">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5" name="Title 1"/>
            <p:cNvSpPr txBox="1">
              <a:spLocks/>
            </p:cNvSpPr>
            <p:nvPr/>
          </p:nvSpPr>
          <p:spPr>
            <a:xfrm>
              <a:off x="388960" y="2445150"/>
              <a:ext cx="5978312" cy="6921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000000"/>
                  </a:solidFill>
                  <a:latin typeface="Arial" panose="020B0604020202020204" pitchFamily="34" charset="0"/>
                  <a:cs typeface="Arial" panose="020B0604020202020204" pitchFamily="34" charset="0"/>
                </a:rPr>
                <a:t>Research Resource </a:t>
              </a:r>
            </a:p>
            <a:p>
              <a:r>
                <a:rPr lang="en-US" sz="1600" dirty="0" smtClean="0">
                  <a:solidFill>
                    <a:srgbClr val="000000"/>
                  </a:solidFill>
                  <a:latin typeface="Arial" panose="020B0604020202020204" pitchFamily="34" charset="0"/>
                  <a:cs typeface="Arial" panose="020B0604020202020204" pitchFamily="34" charset="0"/>
                </a:rPr>
                <a:t>Cluster</a:t>
              </a:r>
              <a:endParaRPr lang="en-US" sz="1600" dirty="0">
                <a:solidFill>
                  <a:srgbClr val="000000"/>
                </a:solidFill>
                <a:latin typeface="Arial" panose="020B0604020202020204" pitchFamily="34" charset="0"/>
                <a:cs typeface="Arial" panose="020B0604020202020204" pitchFamily="34" charset="0"/>
              </a:endParaRPr>
            </a:p>
          </p:txBody>
        </p:sp>
      </p:grpSp>
      <p:grpSp>
        <p:nvGrpSpPr>
          <p:cNvPr id="8" name="Group 7"/>
          <p:cNvGrpSpPr/>
          <p:nvPr/>
        </p:nvGrpSpPr>
        <p:grpSpPr>
          <a:xfrm>
            <a:off x="1447714" y="4776376"/>
            <a:ext cx="2567431" cy="1617245"/>
            <a:chOff x="161628" y="3660453"/>
            <a:chExt cx="2710645" cy="1380452"/>
          </a:xfrm>
        </p:grpSpPr>
        <p:sp>
          <p:nvSpPr>
            <p:cNvPr id="12" name="Oval 11"/>
            <p:cNvSpPr/>
            <p:nvPr/>
          </p:nvSpPr>
          <p:spPr>
            <a:xfrm>
              <a:off x="161628" y="3660453"/>
              <a:ext cx="2710645" cy="1380452"/>
            </a:xfrm>
            <a:prstGeom prst="ellipse">
              <a:avLst/>
            </a:prstGeom>
            <a:solidFill>
              <a:schemeClr val="tx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ectangle 12"/>
            <p:cNvSpPr/>
            <p:nvPr/>
          </p:nvSpPr>
          <p:spPr>
            <a:xfrm>
              <a:off x="195075" y="4050498"/>
              <a:ext cx="2602095" cy="584776"/>
            </a:xfrm>
            <a:prstGeom prst="rect">
              <a:avLst/>
            </a:prstGeom>
          </p:spPr>
          <p:txBody>
            <a:bodyPr wrap="none">
              <a:spAutoFit/>
            </a:bodyPr>
            <a:lstStyle/>
            <a:p>
              <a:pPr algn="ctr"/>
              <a:r>
                <a:rPr lang="en-US" sz="1600" dirty="0">
                  <a:solidFill>
                    <a:srgbClr val="EEECE1"/>
                  </a:solidFill>
                  <a:latin typeface="Arial"/>
                  <a:cs typeface="Arial"/>
                </a:rPr>
                <a:t>Bioinformatics &amp; Statistical </a:t>
              </a:r>
              <a:endParaRPr lang="en-US" sz="1600" dirty="0" smtClean="0">
                <a:solidFill>
                  <a:srgbClr val="EEECE1"/>
                </a:solidFill>
                <a:latin typeface="Arial"/>
                <a:cs typeface="Arial"/>
              </a:endParaRPr>
            </a:p>
            <a:p>
              <a:pPr algn="ctr"/>
              <a:r>
                <a:rPr lang="en-US" sz="1600" dirty="0" smtClean="0">
                  <a:solidFill>
                    <a:srgbClr val="EEECE1"/>
                  </a:solidFill>
                  <a:latin typeface="Arial"/>
                  <a:cs typeface="Arial"/>
                </a:rPr>
                <a:t>Analysis </a:t>
              </a:r>
              <a:r>
                <a:rPr lang="en-US" sz="1600" dirty="0">
                  <a:solidFill>
                    <a:srgbClr val="EEECE1"/>
                  </a:solidFill>
                  <a:latin typeface="Arial"/>
                  <a:cs typeface="Arial"/>
                </a:rPr>
                <a:t>Cluster</a:t>
              </a:r>
            </a:p>
          </p:txBody>
        </p:sp>
      </p:grpSp>
      <p:grpSp>
        <p:nvGrpSpPr>
          <p:cNvPr id="9" name="Group 8"/>
          <p:cNvGrpSpPr/>
          <p:nvPr/>
        </p:nvGrpSpPr>
        <p:grpSpPr>
          <a:xfrm>
            <a:off x="2966708" y="4858475"/>
            <a:ext cx="5662453" cy="1617245"/>
            <a:chOff x="2169676" y="3660453"/>
            <a:chExt cx="5978312" cy="1380452"/>
          </a:xfrm>
        </p:grpSpPr>
        <p:sp>
          <p:nvSpPr>
            <p:cNvPr id="10" name="Oval 9"/>
            <p:cNvSpPr/>
            <p:nvPr/>
          </p:nvSpPr>
          <p:spPr>
            <a:xfrm>
              <a:off x="3806122" y="3660453"/>
              <a:ext cx="2710645" cy="1380452"/>
            </a:xfrm>
            <a:prstGeom prst="ellipse">
              <a:avLst/>
            </a:prstGeom>
            <a:solidFill>
              <a:schemeClr val="accent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Title 1"/>
            <p:cNvSpPr txBox="1">
              <a:spLocks/>
            </p:cNvSpPr>
            <p:nvPr/>
          </p:nvSpPr>
          <p:spPr>
            <a:xfrm>
              <a:off x="2169676" y="3879826"/>
              <a:ext cx="5978312" cy="6921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2"/>
                  </a:solidFill>
                  <a:latin typeface="Arial"/>
                  <a:cs typeface="Arial"/>
                </a:rPr>
                <a:t>Medical Informatics </a:t>
              </a:r>
            </a:p>
            <a:p>
              <a:r>
                <a:rPr lang="en-US" sz="1600" dirty="0" smtClean="0">
                  <a:solidFill>
                    <a:schemeClr val="bg2"/>
                  </a:solidFill>
                  <a:latin typeface="Arial"/>
                  <a:cs typeface="Arial"/>
                </a:rPr>
                <a:t>Cluster</a:t>
              </a:r>
              <a:endParaRPr lang="en-US" sz="1600" dirty="0">
                <a:solidFill>
                  <a:schemeClr val="bg2"/>
                </a:solidFill>
                <a:latin typeface="Arial"/>
                <a:cs typeface="Arial"/>
              </a:endParaRPr>
            </a:p>
          </p:txBody>
        </p:sp>
      </p:grpSp>
      <p:sp>
        <p:nvSpPr>
          <p:cNvPr id="16" name="Title 1"/>
          <p:cNvSpPr>
            <a:spLocks noGrp="1"/>
          </p:cNvSpPr>
          <p:nvPr>
            <p:ph type="title"/>
          </p:nvPr>
        </p:nvSpPr>
        <p:spPr>
          <a:xfrm>
            <a:off x="58392" y="-194175"/>
            <a:ext cx="8839261" cy="1143000"/>
          </a:xfrm>
        </p:spPr>
        <p:txBody>
          <a:bodyPr>
            <a:normAutofit/>
          </a:bodyPr>
          <a:lstStyle/>
          <a:p>
            <a:r>
              <a:rPr lang="en-US" sz="3200" dirty="0" smtClean="0">
                <a:latin typeface="Arial"/>
                <a:cs typeface="Arial"/>
              </a:rPr>
              <a:t>Operations and Project Management Workflow</a:t>
            </a:r>
            <a:endParaRPr lang="en-US" sz="3200" dirty="0">
              <a:latin typeface="Arial"/>
              <a:cs typeface="Arial"/>
            </a:endParaRPr>
          </a:p>
        </p:txBody>
      </p:sp>
      <p:pic>
        <p:nvPicPr>
          <p:cNvPr id="26" name="Picture 25"/>
          <p:cNvPicPr>
            <a:picLocks noChangeAspect="1"/>
          </p:cNvPicPr>
          <p:nvPr/>
        </p:nvPicPr>
        <p:blipFill>
          <a:blip r:embed="rId2"/>
          <a:stretch>
            <a:fillRect/>
          </a:stretch>
        </p:blipFill>
        <p:spPr>
          <a:xfrm>
            <a:off x="2217743" y="4047669"/>
            <a:ext cx="1503430" cy="525181"/>
          </a:xfrm>
          <a:prstGeom prst="rect">
            <a:avLst/>
          </a:prstGeom>
        </p:spPr>
      </p:pic>
      <p:pic>
        <p:nvPicPr>
          <p:cNvPr id="27" name="Picture 26"/>
          <p:cNvPicPr>
            <a:picLocks noChangeAspect="1"/>
          </p:cNvPicPr>
          <p:nvPr/>
        </p:nvPicPr>
        <p:blipFill>
          <a:blip r:embed="rId3"/>
          <a:stretch>
            <a:fillRect/>
          </a:stretch>
        </p:blipFill>
        <p:spPr>
          <a:xfrm>
            <a:off x="5321321" y="3902514"/>
            <a:ext cx="830513" cy="826831"/>
          </a:xfrm>
          <a:prstGeom prst="rect">
            <a:avLst/>
          </a:prstGeom>
        </p:spPr>
      </p:pic>
      <p:pic>
        <p:nvPicPr>
          <p:cNvPr id="28" name="Picture 27"/>
          <p:cNvPicPr>
            <a:picLocks noChangeAspect="1"/>
          </p:cNvPicPr>
          <p:nvPr/>
        </p:nvPicPr>
        <p:blipFill>
          <a:blip r:embed="rId4"/>
          <a:stretch>
            <a:fillRect/>
          </a:stretch>
        </p:blipFill>
        <p:spPr>
          <a:xfrm>
            <a:off x="4029150" y="4466595"/>
            <a:ext cx="630457" cy="619563"/>
          </a:xfrm>
          <a:prstGeom prst="rect">
            <a:avLst/>
          </a:prstGeom>
        </p:spPr>
      </p:pic>
      <p:sp>
        <p:nvSpPr>
          <p:cNvPr id="3" name="TextBox 2"/>
          <p:cNvSpPr txBox="1"/>
          <p:nvPr/>
        </p:nvSpPr>
        <p:spPr>
          <a:xfrm>
            <a:off x="3235114" y="3533827"/>
            <a:ext cx="2130461" cy="523220"/>
          </a:xfrm>
          <a:prstGeom prst="rect">
            <a:avLst/>
          </a:prstGeom>
          <a:noFill/>
        </p:spPr>
        <p:txBody>
          <a:bodyPr wrap="none" rtlCol="0">
            <a:spAutoFit/>
          </a:bodyPr>
          <a:lstStyle/>
          <a:p>
            <a:pPr algn="ctr"/>
            <a:r>
              <a:rPr lang="en-US" sz="1400" dirty="0" smtClean="0">
                <a:solidFill>
                  <a:srgbClr val="000090"/>
                </a:solidFill>
                <a:latin typeface="Arial"/>
                <a:cs typeface="Arial"/>
              </a:rPr>
              <a:t>Chair: David </a:t>
            </a:r>
            <a:r>
              <a:rPr lang="en-US" sz="1400" dirty="0" err="1" smtClean="0">
                <a:solidFill>
                  <a:srgbClr val="000090"/>
                </a:solidFill>
                <a:latin typeface="Arial"/>
                <a:cs typeface="Arial"/>
              </a:rPr>
              <a:t>Sela</a:t>
            </a:r>
            <a:r>
              <a:rPr lang="en-US" sz="1400" dirty="0" smtClean="0">
                <a:solidFill>
                  <a:srgbClr val="000090"/>
                </a:solidFill>
                <a:latin typeface="Arial"/>
                <a:cs typeface="Arial"/>
              </a:rPr>
              <a:t>, Ph.D.</a:t>
            </a:r>
          </a:p>
          <a:p>
            <a:pPr algn="ctr"/>
            <a:r>
              <a:rPr lang="en-US" sz="1400" dirty="0" smtClean="0">
                <a:solidFill>
                  <a:srgbClr val="000090"/>
                </a:solidFill>
                <a:latin typeface="Arial"/>
                <a:cs typeface="Arial"/>
              </a:rPr>
              <a:t>UMA</a:t>
            </a:r>
            <a:endParaRPr lang="en-US" sz="1400" dirty="0">
              <a:solidFill>
                <a:srgbClr val="000090"/>
              </a:solidFill>
              <a:latin typeface="Arial"/>
              <a:cs typeface="Arial"/>
            </a:endParaRPr>
          </a:p>
        </p:txBody>
      </p:sp>
      <p:sp>
        <p:nvSpPr>
          <p:cNvPr id="5" name="TextBox 4"/>
          <p:cNvSpPr txBox="1"/>
          <p:nvPr/>
        </p:nvSpPr>
        <p:spPr>
          <a:xfrm>
            <a:off x="4568264" y="5764930"/>
            <a:ext cx="2479365" cy="523220"/>
          </a:xfrm>
          <a:prstGeom prst="rect">
            <a:avLst/>
          </a:prstGeom>
          <a:noFill/>
        </p:spPr>
        <p:txBody>
          <a:bodyPr wrap="none" rtlCol="0">
            <a:spAutoFit/>
          </a:bodyPr>
          <a:lstStyle/>
          <a:p>
            <a:pPr algn="ctr"/>
            <a:r>
              <a:rPr lang="en-US" sz="1400" dirty="0" smtClean="0">
                <a:solidFill>
                  <a:schemeClr val="tx2">
                    <a:lumMod val="20000"/>
                    <a:lumOff val="80000"/>
                  </a:schemeClr>
                </a:solidFill>
                <a:latin typeface="Arial"/>
                <a:cs typeface="Arial"/>
              </a:rPr>
              <a:t>Thomas Houston, MD., MPH</a:t>
            </a:r>
          </a:p>
          <a:p>
            <a:pPr algn="ctr"/>
            <a:r>
              <a:rPr lang="en-US" sz="1400" dirty="0" smtClean="0">
                <a:solidFill>
                  <a:schemeClr val="tx2">
                    <a:lumMod val="20000"/>
                    <a:lumOff val="80000"/>
                  </a:schemeClr>
                </a:solidFill>
                <a:latin typeface="Arial"/>
                <a:cs typeface="Arial"/>
              </a:rPr>
              <a:t>UMMS</a:t>
            </a:r>
            <a:endParaRPr lang="en-US" sz="1400" dirty="0">
              <a:solidFill>
                <a:schemeClr val="tx2">
                  <a:lumMod val="20000"/>
                  <a:lumOff val="80000"/>
                </a:schemeClr>
              </a:solidFill>
              <a:latin typeface="Arial"/>
              <a:cs typeface="Arial"/>
            </a:endParaRPr>
          </a:p>
        </p:txBody>
      </p:sp>
      <p:sp>
        <p:nvSpPr>
          <p:cNvPr id="19" name="TextBox 18"/>
          <p:cNvSpPr txBox="1"/>
          <p:nvPr/>
        </p:nvSpPr>
        <p:spPr>
          <a:xfrm>
            <a:off x="1654141" y="5772497"/>
            <a:ext cx="2223385" cy="523220"/>
          </a:xfrm>
          <a:prstGeom prst="rect">
            <a:avLst/>
          </a:prstGeom>
          <a:noFill/>
        </p:spPr>
        <p:txBody>
          <a:bodyPr wrap="none" rtlCol="0">
            <a:spAutoFit/>
          </a:bodyPr>
          <a:lstStyle/>
          <a:p>
            <a:pPr algn="ctr"/>
            <a:r>
              <a:rPr lang="en-US" sz="1400" dirty="0" smtClean="0">
                <a:solidFill>
                  <a:srgbClr val="000090"/>
                </a:solidFill>
                <a:latin typeface="Arial"/>
                <a:cs typeface="Arial"/>
              </a:rPr>
              <a:t>Jeffrey Bailey, MD., Ph.D.</a:t>
            </a:r>
          </a:p>
          <a:p>
            <a:pPr algn="ctr"/>
            <a:r>
              <a:rPr lang="en-US" sz="1400" dirty="0" smtClean="0">
                <a:solidFill>
                  <a:srgbClr val="000090"/>
                </a:solidFill>
                <a:latin typeface="Arial"/>
                <a:cs typeface="Arial"/>
              </a:rPr>
              <a:t>UMMS</a:t>
            </a:r>
            <a:endParaRPr lang="en-US" sz="1400" dirty="0">
              <a:solidFill>
                <a:srgbClr val="000090"/>
              </a:solidFill>
              <a:latin typeface="Arial"/>
              <a:cs typeface="Arial"/>
            </a:endParaRPr>
          </a:p>
        </p:txBody>
      </p:sp>
      <p:sp>
        <p:nvSpPr>
          <p:cNvPr id="21" name="Down Arrow Callout 20"/>
          <p:cNvSpPr/>
          <p:nvPr/>
        </p:nvSpPr>
        <p:spPr>
          <a:xfrm>
            <a:off x="2966708" y="948825"/>
            <a:ext cx="2650931" cy="1995624"/>
          </a:xfrm>
          <a:prstGeom prst="downArrowCallou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315020" y="1092180"/>
            <a:ext cx="2127305" cy="954107"/>
          </a:xfrm>
          <a:prstGeom prst="rect">
            <a:avLst/>
          </a:prstGeom>
          <a:noFill/>
        </p:spPr>
        <p:txBody>
          <a:bodyPr wrap="none" rtlCol="0">
            <a:spAutoFit/>
          </a:bodyPr>
          <a:lstStyle/>
          <a:p>
            <a:r>
              <a:rPr lang="en-US" sz="1400" dirty="0">
                <a:latin typeface="Arial"/>
                <a:cs typeface="Arial"/>
              </a:rPr>
              <a:t>Beth </a:t>
            </a:r>
            <a:r>
              <a:rPr lang="en-US" sz="1400" dirty="0" smtClean="0">
                <a:latin typeface="Arial"/>
                <a:cs typeface="Arial"/>
              </a:rPr>
              <a:t>McCormick, PhD</a:t>
            </a:r>
          </a:p>
          <a:p>
            <a:r>
              <a:rPr lang="en-US" sz="1400" dirty="0" smtClean="0">
                <a:latin typeface="Arial"/>
                <a:cs typeface="Arial"/>
              </a:rPr>
              <a:t>Doyle Ward, </a:t>
            </a:r>
            <a:r>
              <a:rPr lang="en-US" sz="1400" dirty="0" err="1" smtClean="0">
                <a:latin typeface="Arial"/>
                <a:cs typeface="Arial"/>
              </a:rPr>
              <a:t>Ph.D</a:t>
            </a:r>
            <a:r>
              <a:rPr lang="en-US" sz="1400" dirty="0" smtClean="0">
                <a:latin typeface="Arial"/>
                <a:cs typeface="Arial"/>
              </a:rPr>
              <a:t> </a:t>
            </a:r>
          </a:p>
          <a:p>
            <a:r>
              <a:rPr lang="en-US" sz="1400" dirty="0" smtClean="0">
                <a:latin typeface="Arial"/>
                <a:cs typeface="Arial"/>
              </a:rPr>
              <a:t>Jeffrey Blanchard, Ph.D.</a:t>
            </a:r>
          </a:p>
          <a:p>
            <a:r>
              <a:rPr lang="en-US" sz="1400" dirty="0" smtClean="0">
                <a:latin typeface="Arial"/>
                <a:cs typeface="Arial"/>
              </a:rPr>
              <a:t>Randy </a:t>
            </a:r>
            <a:r>
              <a:rPr lang="en-US" sz="1400" dirty="0" err="1" smtClean="0">
                <a:latin typeface="Arial"/>
                <a:cs typeface="Arial"/>
              </a:rPr>
              <a:t>Pellish</a:t>
            </a:r>
            <a:r>
              <a:rPr lang="en-US" sz="1400" dirty="0" smtClean="0">
                <a:latin typeface="Arial"/>
                <a:cs typeface="Arial"/>
              </a:rPr>
              <a:t>, MD</a:t>
            </a:r>
            <a:endParaRPr lang="en-US" sz="1400" dirty="0">
              <a:latin typeface="Arial"/>
              <a:cs typeface="Arial"/>
            </a:endParaRPr>
          </a:p>
        </p:txBody>
      </p:sp>
      <p:sp>
        <p:nvSpPr>
          <p:cNvPr id="24" name="TextBox 23"/>
          <p:cNvSpPr txBox="1"/>
          <p:nvPr/>
        </p:nvSpPr>
        <p:spPr>
          <a:xfrm>
            <a:off x="5786419" y="2405840"/>
            <a:ext cx="3313728" cy="1077218"/>
          </a:xfrm>
          <a:prstGeom prst="rect">
            <a:avLst/>
          </a:prstGeom>
          <a:noFill/>
        </p:spPr>
        <p:txBody>
          <a:bodyPr wrap="none" rtlCol="0">
            <a:spAutoFit/>
          </a:bodyPr>
          <a:lstStyle/>
          <a:p>
            <a:r>
              <a:rPr lang="en-US" sz="1600" dirty="0" smtClean="0">
                <a:latin typeface="Arial"/>
                <a:cs typeface="Arial"/>
              </a:rPr>
              <a:t>• Contact CMR leaders</a:t>
            </a:r>
          </a:p>
          <a:p>
            <a:r>
              <a:rPr lang="en-US" sz="1600" dirty="0" smtClean="0">
                <a:latin typeface="Arial"/>
                <a:cs typeface="Arial"/>
              </a:rPr>
              <a:t>• Define project and scope of work</a:t>
            </a:r>
          </a:p>
          <a:p>
            <a:r>
              <a:rPr lang="en-US" sz="1600" dirty="0" smtClean="0">
                <a:latin typeface="Arial"/>
                <a:cs typeface="Arial"/>
              </a:rPr>
              <a:t>• Assess resource needs</a:t>
            </a:r>
          </a:p>
          <a:p>
            <a:r>
              <a:rPr lang="en-US" sz="1600" dirty="0" smtClean="0">
                <a:latin typeface="Arial"/>
                <a:cs typeface="Arial"/>
              </a:rPr>
              <a:t>• Move the project forward</a:t>
            </a:r>
            <a:endParaRPr lang="en-US" sz="1600" dirty="0">
              <a:latin typeface="Arial"/>
              <a:cs typeface="Arial"/>
            </a:endParaRPr>
          </a:p>
        </p:txBody>
      </p:sp>
      <p:sp>
        <p:nvSpPr>
          <p:cNvPr id="36" name="TextBox 35"/>
          <p:cNvSpPr txBox="1"/>
          <p:nvPr/>
        </p:nvSpPr>
        <p:spPr>
          <a:xfrm>
            <a:off x="506748" y="1092180"/>
            <a:ext cx="2339903" cy="584776"/>
          </a:xfrm>
          <a:prstGeom prst="rect">
            <a:avLst/>
          </a:prstGeom>
          <a:noFill/>
        </p:spPr>
        <p:txBody>
          <a:bodyPr wrap="none" rtlCol="0">
            <a:spAutoFit/>
          </a:bodyPr>
          <a:lstStyle/>
          <a:p>
            <a:r>
              <a:rPr lang="en-US" sz="1600" dirty="0" smtClean="0">
                <a:latin typeface="Arial"/>
                <a:cs typeface="Arial"/>
              </a:rPr>
              <a:t>Scientists, Researchers </a:t>
            </a:r>
          </a:p>
          <a:p>
            <a:r>
              <a:rPr lang="en-US" sz="1600" dirty="0" smtClean="0">
                <a:latin typeface="Arial"/>
                <a:cs typeface="Arial"/>
              </a:rPr>
              <a:t>Clinicians</a:t>
            </a:r>
            <a:endParaRPr lang="en-US" sz="1600" dirty="0">
              <a:latin typeface="Arial"/>
              <a:cs typeface="Arial"/>
            </a:endParaRPr>
          </a:p>
        </p:txBody>
      </p:sp>
      <p:sp>
        <p:nvSpPr>
          <p:cNvPr id="37" name="TextBox 36"/>
          <p:cNvSpPr txBox="1"/>
          <p:nvPr/>
        </p:nvSpPr>
        <p:spPr>
          <a:xfrm>
            <a:off x="6088412" y="1135691"/>
            <a:ext cx="1005767" cy="369332"/>
          </a:xfrm>
          <a:prstGeom prst="rect">
            <a:avLst/>
          </a:prstGeom>
          <a:noFill/>
        </p:spPr>
        <p:txBody>
          <a:bodyPr wrap="none" rtlCol="0">
            <a:spAutoFit/>
          </a:bodyPr>
          <a:lstStyle/>
          <a:p>
            <a:r>
              <a:rPr lang="en-US" dirty="0" smtClean="0">
                <a:latin typeface="Arial"/>
                <a:cs typeface="Arial"/>
              </a:rPr>
              <a:t>Industry</a:t>
            </a:r>
            <a:endParaRPr lang="en-US" dirty="0">
              <a:latin typeface="Arial"/>
              <a:cs typeface="Arial"/>
            </a:endParaRPr>
          </a:p>
        </p:txBody>
      </p:sp>
      <p:cxnSp>
        <p:nvCxnSpPr>
          <p:cNvPr id="20" name="Straight Arrow Connector 19"/>
          <p:cNvCxnSpPr/>
          <p:nvPr/>
        </p:nvCxnSpPr>
        <p:spPr>
          <a:xfrm flipH="1">
            <a:off x="5683330" y="1618567"/>
            <a:ext cx="1666318" cy="0"/>
          </a:xfrm>
          <a:prstGeom prst="straightConnector1">
            <a:avLst/>
          </a:prstGeom>
          <a:ln w="762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36" idx="2"/>
          </p:cNvCxnSpPr>
          <p:nvPr/>
        </p:nvCxnSpPr>
        <p:spPr>
          <a:xfrm>
            <a:off x="1676700" y="1676956"/>
            <a:ext cx="1169951" cy="0"/>
          </a:xfrm>
          <a:prstGeom prst="straightConnector1">
            <a:avLst/>
          </a:prstGeom>
          <a:ln w="762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36" idx="2"/>
          </p:cNvCxnSpPr>
          <p:nvPr/>
        </p:nvCxnSpPr>
        <p:spPr>
          <a:xfrm>
            <a:off x="1676700" y="1676956"/>
            <a:ext cx="1558414" cy="1267493"/>
          </a:xfrm>
          <a:prstGeom prst="straightConnector1">
            <a:avLst/>
          </a:prstGeom>
          <a:ln w="762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45740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CMR_infographic_landscape.pdf"/>
          <p:cNvPicPr>
            <a:picLocks noChangeAspect="1"/>
          </p:cNvPicPr>
          <p:nvPr/>
        </p:nvPicPr>
        <p:blipFill>
          <a:blip r:embed="rId2">
            <a:extLst/>
          </a:blip>
          <a:stretch>
            <a:fillRect/>
          </a:stretch>
        </p:blipFill>
        <p:spPr>
          <a:xfrm>
            <a:off x="588008" y="-841388"/>
            <a:ext cx="7967984" cy="7801729"/>
          </a:xfrm>
          <a:prstGeom prst="rect">
            <a:avLst/>
          </a:prstGeom>
          <a:ln w="12700">
            <a:miter lim="400000"/>
          </a:ln>
        </p:spPr>
      </p:pic>
    </p:spTree>
    <p:extLst>
      <p:ext uri="{BB962C8B-B14F-4D97-AF65-F5344CB8AC3E}">
        <p14:creationId xmlns:p14="http://schemas.microsoft.com/office/powerpoint/2010/main" val="38392131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5"/>
          <p:cNvSpPr>
            <a:spLocks noGrp="1"/>
          </p:cNvSpPr>
          <p:nvPr>
            <p:ph type="title"/>
          </p:nvPr>
        </p:nvSpPr>
        <p:spPr>
          <a:xfrm>
            <a:off x="848895" y="184117"/>
            <a:ext cx="7312949"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b="1">
                <a:latin typeface="Helvetica"/>
                <a:ea typeface="Helvetica"/>
                <a:cs typeface="Helvetica"/>
                <a:sym typeface="Helvetica"/>
              </a:defRPr>
            </a:lvl1pPr>
          </a:lstStyle>
          <a:p>
            <a:pPr lvl="0">
              <a:defRPr sz="1800" b="0"/>
            </a:pPr>
            <a:r>
              <a:rPr sz="3600" b="0" dirty="0">
                <a:latin typeface="Arial"/>
                <a:cs typeface="Arial"/>
              </a:rPr>
              <a:t>Microbiome interactions with health </a:t>
            </a:r>
            <a:r>
              <a:rPr lang="en-US" sz="3600" b="0" dirty="0" smtClean="0">
                <a:latin typeface="Arial"/>
                <a:cs typeface="Arial"/>
              </a:rPr>
              <a:t/>
            </a:r>
            <a:br>
              <a:rPr lang="en-US" sz="3600" b="0" dirty="0" smtClean="0">
                <a:latin typeface="Arial"/>
                <a:cs typeface="Arial"/>
              </a:rPr>
            </a:br>
            <a:r>
              <a:rPr sz="3600" b="0" dirty="0" smtClean="0">
                <a:latin typeface="Arial"/>
                <a:cs typeface="Arial"/>
              </a:rPr>
              <a:t>and </a:t>
            </a:r>
            <a:r>
              <a:rPr sz="3600" b="0" dirty="0">
                <a:latin typeface="Arial"/>
                <a:cs typeface="Arial"/>
              </a:rPr>
              <a:t>disease </a:t>
            </a:r>
          </a:p>
        </p:txBody>
      </p:sp>
      <p:pic>
        <p:nvPicPr>
          <p:cNvPr id="7" name="Picture 6"/>
          <p:cNvPicPr>
            <a:picLocks noChangeAspect="1"/>
          </p:cNvPicPr>
          <p:nvPr/>
        </p:nvPicPr>
        <p:blipFill>
          <a:blip r:embed="rId2"/>
          <a:stretch>
            <a:fillRect/>
          </a:stretch>
        </p:blipFill>
        <p:spPr>
          <a:xfrm>
            <a:off x="648644" y="2287776"/>
            <a:ext cx="4619977" cy="3680020"/>
          </a:xfrm>
          <a:prstGeom prst="rect">
            <a:avLst/>
          </a:prstGeom>
        </p:spPr>
      </p:pic>
      <p:sp>
        <p:nvSpPr>
          <p:cNvPr id="8" name="Shape 46"/>
          <p:cNvSpPr/>
          <p:nvPr/>
        </p:nvSpPr>
        <p:spPr>
          <a:xfrm>
            <a:off x="4153820" y="3309671"/>
            <a:ext cx="4907791" cy="1025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000"/>
            </a:lvl1pPr>
          </a:lstStyle>
          <a:p>
            <a:pPr lvl="0">
              <a:defRPr sz="1800"/>
            </a:pPr>
            <a:r>
              <a:rPr sz="2000" dirty="0">
                <a:latin typeface="Arial"/>
                <a:cs typeface="Arial"/>
              </a:rPr>
              <a:t>The microbiome is central to human health, especially in areas of high concern in the healthcare environment</a:t>
            </a:r>
          </a:p>
        </p:txBody>
      </p:sp>
    </p:spTree>
    <p:extLst>
      <p:ext uri="{BB962C8B-B14F-4D97-AF65-F5344CB8AC3E}">
        <p14:creationId xmlns:p14="http://schemas.microsoft.com/office/powerpoint/2010/main" val="3486616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1"/>
          <p:cNvSpPr>
            <a:spLocks noGrp="1"/>
          </p:cNvSpPr>
          <p:nvPr>
            <p:ph type="title"/>
          </p:nvPr>
        </p:nvSpPr>
        <p:spPr>
          <a:xfrm>
            <a:off x="541116" y="184116"/>
            <a:ext cx="8030694"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b="1">
                <a:latin typeface="Helvetica"/>
                <a:ea typeface="Helvetica"/>
                <a:cs typeface="Helvetica"/>
                <a:sym typeface="Helvetica"/>
              </a:defRPr>
            </a:lvl1pPr>
          </a:lstStyle>
          <a:p>
            <a:pPr lvl="0">
              <a:defRPr sz="1800" b="0"/>
            </a:pPr>
            <a:r>
              <a:rPr sz="3600" b="0" dirty="0">
                <a:latin typeface="Arial"/>
                <a:cs typeface="Arial"/>
              </a:rPr>
              <a:t>The CMR is actively pursuing </a:t>
            </a:r>
            <a:r>
              <a:rPr sz="3600" b="0" dirty="0" smtClean="0">
                <a:latin typeface="Arial"/>
                <a:cs typeface="Arial"/>
              </a:rPr>
              <a:t>research</a:t>
            </a:r>
            <a:endParaRPr lang="en-US" sz="3600" b="0" dirty="0" smtClean="0">
              <a:latin typeface="Arial"/>
              <a:cs typeface="Arial"/>
            </a:endParaRPr>
          </a:p>
          <a:p>
            <a:pPr lvl="0">
              <a:defRPr sz="1800" b="0"/>
            </a:pPr>
            <a:r>
              <a:rPr sz="3600" b="0" dirty="0" smtClean="0">
                <a:latin typeface="Arial"/>
                <a:cs typeface="Arial"/>
              </a:rPr>
              <a:t> </a:t>
            </a:r>
            <a:r>
              <a:rPr sz="3600" b="0" dirty="0">
                <a:latin typeface="Arial"/>
                <a:cs typeface="Arial"/>
              </a:rPr>
              <a:t>in multiple disease areas  </a:t>
            </a:r>
          </a:p>
        </p:txBody>
      </p:sp>
      <p:pic>
        <p:nvPicPr>
          <p:cNvPr id="5" name="Picture 4"/>
          <p:cNvPicPr>
            <a:picLocks noChangeAspect="1"/>
          </p:cNvPicPr>
          <p:nvPr/>
        </p:nvPicPr>
        <p:blipFill>
          <a:blip r:embed="rId2"/>
          <a:stretch>
            <a:fillRect/>
          </a:stretch>
        </p:blipFill>
        <p:spPr>
          <a:xfrm>
            <a:off x="134405" y="2270588"/>
            <a:ext cx="4619977" cy="3680020"/>
          </a:xfrm>
          <a:prstGeom prst="rect">
            <a:avLst/>
          </a:prstGeom>
        </p:spPr>
      </p:pic>
      <p:grpSp>
        <p:nvGrpSpPr>
          <p:cNvPr id="6" name="Group 71"/>
          <p:cNvGrpSpPr/>
          <p:nvPr/>
        </p:nvGrpSpPr>
        <p:grpSpPr>
          <a:xfrm>
            <a:off x="5083733" y="1689239"/>
            <a:ext cx="3552806" cy="4400805"/>
            <a:chOff x="-11220" y="74216"/>
            <a:chExt cx="3552805" cy="4400804"/>
          </a:xfrm>
        </p:grpSpPr>
        <p:sp>
          <p:nvSpPr>
            <p:cNvPr id="7" name="Shape 62"/>
            <p:cNvSpPr/>
            <p:nvPr/>
          </p:nvSpPr>
          <p:spPr>
            <a:xfrm>
              <a:off x="12700" y="74216"/>
              <a:ext cx="1937029"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a:lvl1pPr>
            </a:lstStyle>
            <a:p>
              <a:pPr lvl="0">
                <a:defRPr sz="1800"/>
              </a:pPr>
              <a:r>
                <a:rPr sz="2000" dirty="0">
                  <a:latin typeface="Arial"/>
                  <a:cs typeface="Arial"/>
                </a:rPr>
                <a:t>Crohn’s disease</a:t>
              </a:r>
            </a:p>
          </p:txBody>
        </p:sp>
        <p:sp>
          <p:nvSpPr>
            <p:cNvPr id="8" name="Shape 63"/>
            <p:cNvSpPr/>
            <p:nvPr/>
          </p:nvSpPr>
          <p:spPr>
            <a:xfrm>
              <a:off x="-11220" y="890191"/>
              <a:ext cx="1955438"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a:lvl1pPr>
            </a:lstStyle>
            <a:p>
              <a:pPr lvl="0">
                <a:defRPr sz="1800"/>
              </a:pPr>
              <a:r>
                <a:rPr lang="en-US" sz="2000" dirty="0" smtClean="0">
                  <a:latin typeface="Arial"/>
                  <a:cs typeface="Arial"/>
                </a:rPr>
                <a:t>U</a:t>
              </a:r>
              <a:r>
                <a:rPr sz="2000" dirty="0" smtClean="0">
                  <a:latin typeface="Arial"/>
                  <a:cs typeface="Arial"/>
                </a:rPr>
                <a:t>lcerative </a:t>
              </a:r>
              <a:r>
                <a:rPr sz="2000" dirty="0">
                  <a:latin typeface="Arial"/>
                  <a:cs typeface="Arial"/>
                </a:rPr>
                <a:t>colitis</a:t>
              </a:r>
            </a:p>
          </p:txBody>
        </p:sp>
        <p:sp>
          <p:nvSpPr>
            <p:cNvPr id="9" name="Shape 64"/>
            <p:cNvSpPr/>
            <p:nvPr/>
          </p:nvSpPr>
          <p:spPr>
            <a:xfrm>
              <a:off x="0" y="479822"/>
              <a:ext cx="1664142"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a:lvl1pPr>
            </a:lstStyle>
            <a:p>
              <a:pPr lvl="0">
                <a:defRPr sz="1800"/>
              </a:pPr>
              <a:r>
                <a:rPr lang="en-US" sz="2000" dirty="0">
                  <a:latin typeface="Arial"/>
                  <a:cs typeface="Arial"/>
                </a:rPr>
                <a:t>L</a:t>
              </a:r>
              <a:r>
                <a:rPr sz="2000" dirty="0" smtClean="0">
                  <a:latin typeface="Arial"/>
                  <a:cs typeface="Arial"/>
                </a:rPr>
                <a:t>iver </a:t>
              </a:r>
              <a:r>
                <a:rPr sz="2000" dirty="0">
                  <a:latin typeface="Arial"/>
                  <a:cs typeface="Arial"/>
                </a:rPr>
                <a:t>disease</a:t>
              </a:r>
            </a:p>
          </p:txBody>
        </p:sp>
        <p:sp>
          <p:nvSpPr>
            <p:cNvPr id="10" name="Shape 65"/>
            <p:cNvSpPr/>
            <p:nvPr/>
          </p:nvSpPr>
          <p:spPr>
            <a:xfrm>
              <a:off x="-11220" y="1337265"/>
              <a:ext cx="3552805"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a:lvl1pPr>
            </a:lstStyle>
            <a:p>
              <a:pPr lvl="0">
                <a:defRPr sz="1800"/>
              </a:pPr>
              <a:r>
                <a:rPr sz="2000" dirty="0">
                  <a:latin typeface="Arial"/>
                  <a:cs typeface="Arial"/>
                </a:rPr>
                <a:t>Healthcare acquired infections</a:t>
              </a:r>
            </a:p>
          </p:txBody>
        </p:sp>
        <p:sp>
          <p:nvSpPr>
            <p:cNvPr id="11" name="Shape 66"/>
            <p:cNvSpPr/>
            <p:nvPr/>
          </p:nvSpPr>
          <p:spPr>
            <a:xfrm>
              <a:off x="-11220" y="1795577"/>
              <a:ext cx="1171720"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a:lvl1pPr>
            </a:lstStyle>
            <a:p>
              <a:pPr lvl="0">
                <a:defRPr sz="1800"/>
              </a:pPr>
              <a:r>
                <a:rPr lang="en-US" sz="2000" dirty="0" smtClean="0">
                  <a:latin typeface="Arial"/>
                  <a:cs typeface="Arial"/>
                </a:rPr>
                <a:t>G</a:t>
              </a:r>
              <a:r>
                <a:rPr sz="2000" dirty="0" smtClean="0">
                  <a:latin typeface="Arial"/>
                  <a:cs typeface="Arial"/>
                </a:rPr>
                <a:t>ut</a:t>
              </a:r>
              <a:r>
                <a:rPr sz="2000" dirty="0">
                  <a:latin typeface="Arial"/>
                  <a:cs typeface="Arial"/>
                </a:rPr>
                <a:t>-brain</a:t>
              </a:r>
            </a:p>
          </p:txBody>
        </p:sp>
        <p:sp>
          <p:nvSpPr>
            <p:cNvPr id="12" name="Shape 67"/>
            <p:cNvSpPr/>
            <p:nvPr/>
          </p:nvSpPr>
          <p:spPr>
            <a:xfrm>
              <a:off x="-11220" y="3449098"/>
              <a:ext cx="2825317" cy="10259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a:lvl1pPr>
            </a:lstStyle>
            <a:p>
              <a:pPr lvl="0">
                <a:defRPr sz="1800"/>
              </a:pPr>
              <a:r>
                <a:rPr lang="en-US" sz="2000" dirty="0" smtClean="0">
                  <a:latin typeface="Arial"/>
                  <a:cs typeface="Arial"/>
                </a:rPr>
                <a:t>N</a:t>
              </a:r>
              <a:r>
                <a:rPr sz="2000" dirty="0" smtClean="0">
                  <a:latin typeface="Arial"/>
                  <a:cs typeface="Arial"/>
                </a:rPr>
                <a:t>ecrotizing </a:t>
              </a:r>
              <a:r>
                <a:rPr sz="2000" dirty="0" err="1" smtClean="0">
                  <a:latin typeface="Arial"/>
                  <a:cs typeface="Arial"/>
                </a:rPr>
                <a:t>enterocolitis</a:t>
              </a:r>
              <a:endParaRPr lang="en-US" sz="2000" dirty="0" smtClean="0">
                <a:latin typeface="Arial"/>
                <a:cs typeface="Arial"/>
              </a:endParaRPr>
            </a:p>
            <a:p>
              <a:pPr lvl="0">
                <a:defRPr sz="1800"/>
              </a:pPr>
              <a:endParaRPr lang="en-US" sz="2000" dirty="0" smtClean="0">
                <a:latin typeface="Arial"/>
                <a:cs typeface="Arial"/>
              </a:endParaRPr>
            </a:p>
            <a:p>
              <a:pPr lvl="0">
                <a:defRPr sz="1800"/>
              </a:pPr>
              <a:endParaRPr sz="2000" dirty="0">
                <a:latin typeface="Arial"/>
                <a:cs typeface="Arial"/>
              </a:endParaRPr>
            </a:p>
          </p:txBody>
        </p:sp>
        <p:sp>
          <p:nvSpPr>
            <p:cNvPr id="13" name="Shape 68"/>
            <p:cNvSpPr/>
            <p:nvPr/>
          </p:nvSpPr>
          <p:spPr>
            <a:xfrm>
              <a:off x="-11220" y="2205945"/>
              <a:ext cx="3481620"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i="1"/>
              </a:lvl1pPr>
            </a:lstStyle>
            <a:p>
              <a:pPr lvl="0">
                <a:defRPr sz="1800" i="0"/>
              </a:pPr>
              <a:r>
                <a:rPr sz="2000" i="1" dirty="0">
                  <a:latin typeface="Arial"/>
                  <a:cs typeface="Arial"/>
                </a:rPr>
                <a:t>C. </a:t>
              </a:r>
              <a:r>
                <a:rPr lang="en-US" sz="2000" i="1" dirty="0" err="1" smtClean="0">
                  <a:latin typeface="Arial"/>
                  <a:cs typeface="Arial"/>
                </a:rPr>
                <a:t>D</a:t>
              </a:r>
              <a:r>
                <a:rPr sz="2000" i="1" dirty="0" err="1" smtClean="0">
                  <a:latin typeface="Arial"/>
                  <a:cs typeface="Arial"/>
                </a:rPr>
                <a:t>ifficile</a:t>
              </a:r>
              <a:r>
                <a:rPr lang="en-US" sz="2000" i="1" dirty="0" smtClean="0">
                  <a:latin typeface="Arial"/>
                  <a:cs typeface="Arial"/>
                </a:rPr>
                <a:t> </a:t>
              </a:r>
              <a:r>
                <a:rPr lang="en-US" sz="2000" i="0" dirty="0" smtClean="0">
                  <a:latin typeface="Arial"/>
                  <a:cs typeface="Arial"/>
                </a:rPr>
                <a:t>|Fecal Transplants</a:t>
              </a:r>
              <a:endParaRPr sz="2000" i="1" dirty="0">
                <a:latin typeface="Arial"/>
                <a:cs typeface="Arial"/>
              </a:endParaRPr>
            </a:p>
          </p:txBody>
        </p:sp>
        <p:sp>
          <p:nvSpPr>
            <p:cNvPr id="14" name="Shape 69"/>
            <p:cNvSpPr/>
            <p:nvPr/>
          </p:nvSpPr>
          <p:spPr>
            <a:xfrm>
              <a:off x="-11220" y="3038729"/>
              <a:ext cx="2130766"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a:lvl1pPr>
            </a:lstStyle>
            <a:p>
              <a:pPr lvl="0">
                <a:defRPr sz="1800"/>
              </a:pPr>
              <a:r>
                <a:rPr lang="en-US" sz="2000" dirty="0" smtClean="0">
                  <a:latin typeface="Arial"/>
                  <a:cs typeface="Arial"/>
                </a:rPr>
                <a:t>M</a:t>
              </a:r>
              <a:r>
                <a:rPr sz="2000" dirty="0" smtClean="0">
                  <a:latin typeface="Arial"/>
                  <a:cs typeface="Arial"/>
                </a:rPr>
                <a:t>ultiple </a:t>
              </a:r>
              <a:r>
                <a:rPr sz="2000" dirty="0">
                  <a:latin typeface="Arial"/>
                  <a:cs typeface="Arial"/>
                </a:rPr>
                <a:t>sclerosis</a:t>
              </a:r>
            </a:p>
          </p:txBody>
        </p:sp>
        <p:sp>
          <p:nvSpPr>
            <p:cNvPr id="15" name="Shape 70"/>
            <p:cNvSpPr/>
            <p:nvPr/>
          </p:nvSpPr>
          <p:spPr>
            <a:xfrm>
              <a:off x="-11220" y="2616314"/>
              <a:ext cx="2084178"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000"/>
              </a:lvl1pPr>
            </a:lstStyle>
            <a:p>
              <a:pPr lvl="0">
                <a:defRPr sz="1800"/>
              </a:pPr>
              <a:r>
                <a:rPr lang="en-US" sz="2000" dirty="0" smtClean="0">
                  <a:latin typeface="Arial"/>
                  <a:cs typeface="Arial"/>
                </a:rPr>
                <a:t>D</a:t>
              </a:r>
              <a:r>
                <a:rPr sz="2000" dirty="0" smtClean="0">
                  <a:latin typeface="Arial"/>
                  <a:cs typeface="Arial"/>
                </a:rPr>
                <a:t>iet </a:t>
              </a:r>
              <a:r>
                <a:rPr sz="2000" dirty="0">
                  <a:latin typeface="Arial"/>
                  <a:cs typeface="Arial"/>
                </a:rPr>
                <a:t>interventions</a:t>
              </a:r>
            </a:p>
          </p:txBody>
        </p:sp>
      </p:grpSp>
      <p:sp>
        <p:nvSpPr>
          <p:cNvPr id="16" name="Rectangle 15"/>
          <p:cNvSpPr/>
          <p:nvPr/>
        </p:nvSpPr>
        <p:spPr>
          <a:xfrm>
            <a:off x="5048925" y="5497919"/>
            <a:ext cx="2705012" cy="400110"/>
          </a:xfrm>
          <a:prstGeom prst="rect">
            <a:avLst/>
          </a:prstGeom>
        </p:spPr>
        <p:txBody>
          <a:bodyPr wrap="none">
            <a:spAutoFit/>
          </a:bodyPr>
          <a:lstStyle/>
          <a:p>
            <a:pPr lvl="0">
              <a:defRPr sz="1800"/>
            </a:pPr>
            <a:r>
              <a:rPr lang="en-US" sz="2000" dirty="0" smtClean="0">
                <a:latin typeface="Arial"/>
                <a:cs typeface="Arial"/>
              </a:rPr>
              <a:t>ALS</a:t>
            </a:r>
            <a:r>
              <a:rPr lang="en-US" sz="2000" dirty="0">
                <a:latin typeface="Arial"/>
                <a:cs typeface="Arial"/>
              </a:rPr>
              <a:t>/Rhett Syndrome</a:t>
            </a:r>
          </a:p>
        </p:txBody>
      </p:sp>
      <p:sp>
        <p:nvSpPr>
          <p:cNvPr id="18" name="TextBox 17"/>
          <p:cNvSpPr txBox="1"/>
          <p:nvPr/>
        </p:nvSpPr>
        <p:spPr>
          <a:xfrm>
            <a:off x="5124003" y="5905378"/>
            <a:ext cx="2351976" cy="707886"/>
          </a:xfrm>
          <a:prstGeom prst="rect">
            <a:avLst/>
          </a:prstGeom>
          <a:noFill/>
        </p:spPr>
        <p:txBody>
          <a:bodyPr wrap="none" rtlCol="0">
            <a:spAutoFit/>
          </a:bodyPr>
          <a:lstStyle/>
          <a:p>
            <a:pPr algn="ctr"/>
            <a:r>
              <a:rPr lang="en-US" sz="2000" dirty="0" smtClean="0">
                <a:latin typeface="Arial"/>
                <a:cs typeface="Arial"/>
              </a:rPr>
              <a:t>Population studies: </a:t>
            </a:r>
          </a:p>
          <a:p>
            <a:pPr algn="ctr"/>
            <a:r>
              <a:rPr lang="en-US" sz="2000" dirty="0" smtClean="0">
                <a:latin typeface="Arial"/>
                <a:cs typeface="Arial"/>
              </a:rPr>
              <a:t>Nursing homes</a:t>
            </a:r>
            <a:endParaRPr lang="en-US" sz="2000" dirty="0">
              <a:latin typeface="Arial"/>
              <a:cs typeface="Arial"/>
            </a:endParaRPr>
          </a:p>
        </p:txBody>
      </p:sp>
    </p:spTree>
    <p:extLst>
      <p:ext uri="{BB962C8B-B14F-4D97-AF65-F5344CB8AC3E}">
        <p14:creationId xmlns:p14="http://schemas.microsoft.com/office/powerpoint/2010/main" val="29879889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3"/>
          <p:cNvSpPr>
            <a:spLocks noGrp="1"/>
          </p:cNvSpPr>
          <p:nvPr>
            <p:ph type="title"/>
          </p:nvPr>
        </p:nvSpPr>
        <p:spPr>
          <a:xfrm>
            <a:off x="643571" y="133026"/>
            <a:ext cx="7825785"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dirty="0">
                <a:latin typeface="Helvetica"/>
                <a:ea typeface="Helvetica"/>
                <a:cs typeface="Helvetica"/>
                <a:sym typeface="Helvetica"/>
              </a:rPr>
              <a:t>CMR collaborations are engaging a </a:t>
            </a:r>
            <a:r>
              <a:rPr lang="en-US" sz="3600" dirty="0" smtClean="0">
                <a:latin typeface="Helvetica"/>
                <a:ea typeface="Helvetica"/>
                <a:cs typeface="Helvetica"/>
                <a:sym typeface="Helvetica"/>
              </a:rPr>
              <a:t/>
            </a:r>
            <a:br>
              <a:rPr lang="en-US" sz="3600" dirty="0" smtClean="0">
                <a:latin typeface="Helvetica"/>
                <a:ea typeface="Helvetica"/>
                <a:cs typeface="Helvetica"/>
                <a:sym typeface="Helvetica"/>
              </a:rPr>
            </a:br>
            <a:r>
              <a:rPr sz="3600" dirty="0" smtClean="0">
                <a:latin typeface="Helvetica"/>
                <a:ea typeface="Helvetica"/>
                <a:cs typeface="Helvetica"/>
                <a:sym typeface="Helvetica"/>
              </a:rPr>
              <a:t>broad swath of </a:t>
            </a:r>
            <a:r>
              <a:rPr sz="3600" dirty="0">
                <a:latin typeface="Helvetica"/>
                <a:ea typeface="Helvetica"/>
                <a:cs typeface="Helvetica"/>
                <a:sym typeface="Helvetica"/>
              </a:rPr>
              <a:t>the UMass community</a:t>
            </a:r>
          </a:p>
        </p:txBody>
      </p:sp>
      <p:pic>
        <p:nvPicPr>
          <p:cNvPr id="5" name="Picture 4"/>
          <p:cNvPicPr>
            <a:picLocks noChangeAspect="1"/>
          </p:cNvPicPr>
          <p:nvPr/>
        </p:nvPicPr>
        <p:blipFill>
          <a:blip r:embed="rId2"/>
          <a:stretch>
            <a:fillRect/>
          </a:stretch>
        </p:blipFill>
        <p:spPr>
          <a:xfrm>
            <a:off x="77232" y="2062728"/>
            <a:ext cx="5015189" cy="4016229"/>
          </a:xfrm>
          <a:prstGeom prst="rect">
            <a:avLst/>
          </a:prstGeom>
        </p:spPr>
      </p:pic>
      <p:pic>
        <p:nvPicPr>
          <p:cNvPr id="16" name="Picture 15"/>
          <p:cNvPicPr>
            <a:picLocks noChangeAspect="1"/>
          </p:cNvPicPr>
          <p:nvPr/>
        </p:nvPicPr>
        <p:blipFill>
          <a:blip r:embed="rId3"/>
          <a:stretch>
            <a:fillRect/>
          </a:stretch>
        </p:blipFill>
        <p:spPr>
          <a:xfrm>
            <a:off x="5343896" y="1592919"/>
            <a:ext cx="3268356" cy="4720038"/>
          </a:xfrm>
          <a:prstGeom prst="rect">
            <a:avLst/>
          </a:prstGeom>
        </p:spPr>
      </p:pic>
      <p:sp>
        <p:nvSpPr>
          <p:cNvPr id="17" name="TextBox 16"/>
          <p:cNvSpPr txBox="1"/>
          <p:nvPr/>
        </p:nvSpPr>
        <p:spPr>
          <a:xfrm>
            <a:off x="5270758" y="6396007"/>
            <a:ext cx="3433953" cy="338554"/>
          </a:xfrm>
          <a:prstGeom prst="rect">
            <a:avLst/>
          </a:prstGeom>
          <a:noFill/>
        </p:spPr>
        <p:txBody>
          <a:bodyPr wrap="none" rtlCol="0">
            <a:spAutoFit/>
          </a:bodyPr>
          <a:lstStyle/>
          <a:p>
            <a:r>
              <a:rPr lang="en-US" sz="1600" dirty="0" smtClean="0"/>
              <a:t>trainees – </a:t>
            </a:r>
            <a:r>
              <a:rPr lang="en-US" sz="1600" dirty="0" err="1" smtClean="0"/>
              <a:t>Ph.D</a:t>
            </a:r>
            <a:r>
              <a:rPr lang="en-US" sz="1600" dirty="0" smtClean="0"/>
              <a:t> |MD| MD fellows</a:t>
            </a:r>
            <a:endParaRPr lang="en-US" sz="1600" dirty="0"/>
          </a:p>
        </p:txBody>
      </p:sp>
    </p:spTree>
    <p:extLst>
      <p:ext uri="{BB962C8B-B14F-4D97-AF65-F5344CB8AC3E}">
        <p14:creationId xmlns:p14="http://schemas.microsoft.com/office/powerpoint/2010/main" val="21494002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Overview</a:t>
            </a:r>
            <a:endParaRPr lang="en-US" dirty="0">
              <a:latin typeface="Arial"/>
              <a:cs typeface="Arial"/>
            </a:endParaRPr>
          </a:p>
        </p:txBody>
      </p:sp>
      <p:sp>
        <p:nvSpPr>
          <p:cNvPr id="3" name="Content Placeholder 2"/>
          <p:cNvSpPr>
            <a:spLocks noGrp="1"/>
          </p:cNvSpPr>
          <p:nvPr>
            <p:ph idx="1"/>
          </p:nvPr>
        </p:nvSpPr>
        <p:spPr/>
        <p:txBody>
          <a:bodyPr/>
          <a:lstStyle/>
          <a:p>
            <a:r>
              <a:rPr lang="en-US" dirty="0" smtClean="0">
                <a:latin typeface="Arial"/>
                <a:cs typeface="Arial"/>
              </a:rPr>
              <a:t>Introduction to the </a:t>
            </a:r>
            <a:r>
              <a:rPr lang="en-US" dirty="0" err="1" smtClean="0">
                <a:latin typeface="Arial"/>
                <a:cs typeface="Arial"/>
              </a:rPr>
              <a:t>microbiome</a:t>
            </a:r>
            <a:r>
              <a:rPr lang="en-US" dirty="0" smtClean="0">
                <a:latin typeface="Arial"/>
                <a:cs typeface="Arial"/>
              </a:rPr>
              <a:t> and microbial ecosystems</a:t>
            </a:r>
          </a:p>
          <a:p>
            <a:r>
              <a:rPr lang="en-US" dirty="0" smtClean="0">
                <a:latin typeface="Arial"/>
                <a:cs typeface="Arial"/>
              </a:rPr>
              <a:t>Mission and objectives of the CMR</a:t>
            </a:r>
          </a:p>
          <a:p>
            <a:r>
              <a:rPr lang="en-US" dirty="0" smtClean="0">
                <a:latin typeface="Arial"/>
                <a:cs typeface="Arial"/>
              </a:rPr>
              <a:t>CMR operations and project management</a:t>
            </a:r>
          </a:p>
          <a:p>
            <a:r>
              <a:rPr lang="en-US" dirty="0" smtClean="0">
                <a:latin typeface="Arial"/>
                <a:cs typeface="Arial"/>
              </a:rPr>
              <a:t>Project spotlights</a:t>
            </a:r>
          </a:p>
          <a:p>
            <a:r>
              <a:rPr lang="en-US" dirty="0" smtClean="0">
                <a:latin typeface="Arial"/>
                <a:cs typeface="Arial"/>
              </a:rPr>
              <a:t>Education Initiatives</a:t>
            </a:r>
            <a:endParaRPr lang="en-US" dirty="0">
              <a:latin typeface="Arial"/>
              <a:cs typeface="Arial"/>
            </a:endParaRPr>
          </a:p>
        </p:txBody>
      </p:sp>
    </p:spTree>
    <p:extLst>
      <p:ext uri="{BB962C8B-B14F-4D97-AF65-F5344CB8AC3E}">
        <p14:creationId xmlns:p14="http://schemas.microsoft.com/office/powerpoint/2010/main" val="2586885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4158438"/>
          </a:xfrm>
          <a:prstGeom prst="rect">
            <a:avLst/>
          </a:prstGeom>
        </p:spPr>
      </p:pic>
      <p:sp>
        <p:nvSpPr>
          <p:cNvPr id="2" name="Rectangle 1"/>
          <p:cNvSpPr/>
          <p:nvPr/>
        </p:nvSpPr>
        <p:spPr>
          <a:xfrm>
            <a:off x="0" y="2649412"/>
            <a:ext cx="8321022" cy="10291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srcRect t="61977"/>
          <a:stretch/>
        </p:blipFill>
        <p:spPr>
          <a:xfrm>
            <a:off x="72109" y="1734764"/>
            <a:ext cx="9144000" cy="1581141"/>
          </a:xfrm>
          <a:prstGeom prst="rect">
            <a:avLst/>
          </a:prstGeom>
        </p:spPr>
      </p:pic>
      <p:pic>
        <p:nvPicPr>
          <p:cNvPr id="5" name="Picture 4"/>
          <p:cNvPicPr>
            <a:picLocks noChangeAspect="1"/>
          </p:cNvPicPr>
          <p:nvPr/>
        </p:nvPicPr>
        <p:blipFill rotWithShape="1">
          <a:blip r:embed="rId3"/>
          <a:srcRect t="19050"/>
          <a:stretch/>
        </p:blipFill>
        <p:spPr>
          <a:xfrm>
            <a:off x="3968214" y="2656711"/>
            <a:ext cx="4815912" cy="3867558"/>
          </a:xfrm>
          <a:prstGeom prst="rect">
            <a:avLst/>
          </a:prstGeom>
        </p:spPr>
      </p:pic>
      <p:sp>
        <p:nvSpPr>
          <p:cNvPr id="3" name="TextBox 2"/>
          <p:cNvSpPr txBox="1"/>
          <p:nvPr/>
        </p:nvSpPr>
        <p:spPr>
          <a:xfrm>
            <a:off x="7014475" y="6488668"/>
            <a:ext cx="1005403" cy="369332"/>
          </a:xfrm>
          <a:prstGeom prst="rect">
            <a:avLst/>
          </a:prstGeom>
          <a:noFill/>
        </p:spPr>
        <p:txBody>
          <a:bodyPr wrap="none" rtlCol="0">
            <a:spAutoFit/>
          </a:bodyPr>
          <a:lstStyle/>
          <a:p>
            <a:r>
              <a:rPr lang="en-US" dirty="0" smtClean="0">
                <a:solidFill>
                  <a:schemeClr val="tx2"/>
                </a:solidFill>
              </a:rPr>
              <a:t>Diversity</a:t>
            </a:r>
            <a:endParaRPr lang="en-US" dirty="0">
              <a:solidFill>
                <a:schemeClr val="tx2"/>
              </a:solidFill>
            </a:endParaRPr>
          </a:p>
        </p:txBody>
      </p:sp>
      <p:sp>
        <p:nvSpPr>
          <p:cNvPr id="9" name="TextBox 8"/>
          <p:cNvSpPr txBox="1"/>
          <p:nvPr/>
        </p:nvSpPr>
        <p:spPr>
          <a:xfrm>
            <a:off x="4912322" y="6432316"/>
            <a:ext cx="1371740" cy="369332"/>
          </a:xfrm>
          <a:prstGeom prst="rect">
            <a:avLst/>
          </a:prstGeom>
          <a:noFill/>
        </p:spPr>
        <p:txBody>
          <a:bodyPr wrap="none" rtlCol="0">
            <a:spAutoFit/>
          </a:bodyPr>
          <a:lstStyle/>
          <a:p>
            <a:r>
              <a:rPr lang="en-US" dirty="0" smtClean="0">
                <a:solidFill>
                  <a:schemeClr val="tx2"/>
                </a:solidFill>
              </a:rPr>
              <a:t>Composition</a:t>
            </a:r>
            <a:endParaRPr lang="en-US" dirty="0">
              <a:solidFill>
                <a:schemeClr val="tx2"/>
              </a:solidFill>
            </a:endParaRPr>
          </a:p>
        </p:txBody>
      </p:sp>
      <p:pic>
        <p:nvPicPr>
          <p:cNvPr id="10" name="Picture 9"/>
          <p:cNvPicPr>
            <a:picLocks noChangeAspect="1"/>
          </p:cNvPicPr>
          <p:nvPr/>
        </p:nvPicPr>
        <p:blipFill>
          <a:blip r:embed="rId4"/>
          <a:stretch>
            <a:fillRect/>
          </a:stretch>
        </p:blipFill>
        <p:spPr>
          <a:xfrm>
            <a:off x="306562" y="2785470"/>
            <a:ext cx="3252504" cy="1786103"/>
          </a:xfrm>
          <a:prstGeom prst="rect">
            <a:avLst/>
          </a:prstGeom>
        </p:spPr>
      </p:pic>
      <p:cxnSp>
        <p:nvCxnSpPr>
          <p:cNvPr id="12" name="Straight Connector 11"/>
          <p:cNvCxnSpPr/>
          <p:nvPr/>
        </p:nvCxnSpPr>
        <p:spPr>
          <a:xfrm flipV="1">
            <a:off x="919692" y="3408473"/>
            <a:ext cx="963487" cy="459815"/>
          </a:xfrm>
          <a:prstGeom prst="line">
            <a:avLst/>
          </a:prstGeom>
          <a:ln w="63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70786" y="4225922"/>
            <a:ext cx="1167863" cy="102181"/>
          </a:xfrm>
          <a:prstGeom prst="line">
            <a:avLst/>
          </a:prstGeom>
          <a:ln w="63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715228" y="0"/>
            <a:ext cx="3428772" cy="18100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76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p:nvPr/>
        </p:nvSpPr>
        <p:spPr>
          <a:xfrm>
            <a:off x="256164" y="126527"/>
            <a:ext cx="9750394" cy="564574"/>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defTabSz="1300480">
              <a:defRPr sz="4200" b="1">
                <a:latin typeface="Calibri"/>
                <a:ea typeface="Calibri"/>
                <a:cs typeface="Calibri"/>
                <a:sym typeface="Calibri"/>
              </a:defRPr>
            </a:lvl1pPr>
          </a:lstStyle>
          <a:p>
            <a:r>
              <a:rPr sz="3200" b="0" dirty="0">
                <a:latin typeface="Arial"/>
                <a:cs typeface="Arial"/>
              </a:rPr>
              <a:t>Conducting trials to treat inflammatory diseases </a:t>
            </a:r>
          </a:p>
        </p:txBody>
      </p:sp>
      <p:sp>
        <p:nvSpPr>
          <p:cNvPr id="254" name="Shape 254"/>
          <p:cNvSpPr/>
          <p:nvPr/>
        </p:nvSpPr>
        <p:spPr>
          <a:xfrm>
            <a:off x="452840" y="3612093"/>
            <a:ext cx="3601182" cy="995461"/>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p>
            <a:pPr defTabSz="914367">
              <a:defRPr sz="2800">
                <a:latin typeface="Arial"/>
                <a:ea typeface="Arial"/>
                <a:cs typeface="Arial"/>
                <a:sym typeface="Arial"/>
              </a:defRPr>
            </a:pPr>
            <a:r>
              <a:rPr sz="2000">
                <a:latin typeface="Arial"/>
                <a:cs typeface="Arial"/>
              </a:rPr>
              <a:t>- IBD</a:t>
            </a:r>
          </a:p>
          <a:p>
            <a:pPr defTabSz="914367">
              <a:defRPr sz="2800">
                <a:latin typeface="Arial"/>
                <a:ea typeface="Arial"/>
                <a:cs typeface="Arial"/>
                <a:sym typeface="Arial"/>
              </a:defRPr>
            </a:pPr>
            <a:r>
              <a:rPr sz="2000">
                <a:latin typeface="Arial"/>
                <a:cs typeface="Arial"/>
              </a:rPr>
              <a:t>	Crohn’s Diseae</a:t>
            </a:r>
          </a:p>
          <a:p>
            <a:pPr defTabSz="914367">
              <a:defRPr sz="2800">
                <a:latin typeface="Arial"/>
                <a:ea typeface="Arial"/>
                <a:cs typeface="Arial"/>
                <a:sym typeface="Arial"/>
              </a:defRPr>
            </a:pPr>
            <a:r>
              <a:rPr sz="2000">
                <a:latin typeface="Arial"/>
                <a:cs typeface="Arial"/>
              </a:rPr>
              <a:t>	Ulcerative colitis</a:t>
            </a:r>
          </a:p>
        </p:txBody>
      </p:sp>
      <p:sp>
        <p:nvSpPr>
          <p:cNvPr id="255" name="Shape 255"/>
          <p:cNvSpPr/>
          <p:nvPr/>
        </p:nvSpPr>
        <p:spPr>
          <a:xfrm>
            <a:off x="256164" y="2899724"/>
            <a:ext cx="8028362"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367">
              <a:defRPr sz="2800">
                <a:latin typeface="Arial"/>
                <a:ea typeface="Arial"/>
                <a:cs typeface="Arial"/>
                <a:sym typeface="Arial"/>
              </a:defRPr>
            </a:pPr>
            <a:r>
              <a:rPr sz="2000">
                <a:latin typeface="Arial"/>
                <a:cs typeface="Arial"/>
              </a:rPr>
              <a:t>• Modulation of the microbiome to alleviate symptoms </a:t>
            </a:r>
            <a:br>
              <a:rPr sz="2000">
                <a:latin typeface="Arial"/>
                <a:cs typeface="Arial"/>
              </a:rPr>
            </a:br>
            <a:r>
              <a:rPr sz="2000">
                <a:latin typeface="Arial"/>
                <a:cs typeface="Arial"/>
              </a:rPr>
              <a:t>  to reduce inflammation</a:t>
            </a:r>
          </a:p>
        </p:txBody>
      </p:sp>
      <p:sp>
        <p:nvSpPr>
          <p:cNvPr id="256" name="Shape 256"/>
          <p:cNvSpPr/>
          <p:nvPr/>
        </p:nvSpPr>
        <p:spPr>
          <a:xfrm>
            <a:off x="256163" y="4938476"/>
            <a:ext cx="8632550" cy="163121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367">
              <a:defRPr sz="2800">
                <a:latin typeface="Arial"/>
                <a:ea typeface="Arial"/>
                <a:cs typeface="Arial"/>
                <a:sym typeface="Arial"/>
              </a:defRPr>
            </a:pPr>
            <a:r>
              <a:rPr sz="2000">
                <a:latin typeface="Arial"/>
                <a:cs typeface="Arial"/>
              </a:rPr>
              <a:t>• Study Interests</a:t>
            </a:r>
          </a:p>
          <a:p>
            <a:pPr defTabSz="914367">
              <a:defRPr sz="2800">
                <a:latin typeface="Arial"/>
                <a:ea typeface="Arial"/>
                <a:cs typeface="Arial"/>
                <a:sym typeface="Arial"/>
              </a:defRPr>
            </a:pPr>
            <a:r>
              <a:rPr sz="2000">
                <a:latin typeface="Arial"/>
                <a:cs typeface="Arial"/>
              </a:rPr>
              <a:t>	- Bacteria associated with inflammation</a:t>
            </a:r>
          </a:p>
          <a:p>
            <a:pPr defTabSz="914367">
              <a:defRPr sz="2800">
                <a:latin typeface="Arial"/>
                <a:ea typeface="Arial"/>
                <a:cs typeface="Arial"/>
                <a:sym typeface="Arial"/>
              </a:defRPr>
            </a:pPr>
            <a:r>
              <a:rPr sz="2000">
                <a:latin typeface="Arial"/>
                <a:cs typeface="Arial"/>
              </a:rPr>
              <a:t>	- Dietary components to manipulate microbiota</a:t>
            </a:r>
          </a:p>
          <a:p>
            <a:pPr defTabSz="914367">
              <a:defRPr sz="2800">
                <a:latin typeface="Arial"/>
                <a:ea typeface="Arial"/>
                <a:cs typeface="Arial"/>
                <a:sym typeface="Arial"/>
              </a:defRPr>
            </a:pPr>
            <a:r>
              <a:rPr sz="2000">
                <a:latin typeface="Arial"/>
                <a:cs typeface="Arial"/>
              </a:rPr>
              <a:t>	- Metabolic pathways </a:t>
            </a:r>
          </a:p>
          <a:p>
            <a:pPr defTabSz="914367">
              <a:defRPr sz="2800">
                <a:latin typeface="Arial"/>
                <a:ea typeface="Arial"/>
                <a:cs typeface="Arial"/>
                <a:sym typeface="Arial"/>
              </a:defRPr>
            </a:pPr>
            <a:r>
              <a:rPr sz="2000">
                <a:latin typeface="Arial"/>
                <a:cs typeface="Arial"/>
              </a:rPr>
              <a:t>		Novel drugs or drug targets</a:t>
            </a:r>
          </a:p>
        </p:txBody>
      </p:sp>
      <p:pic>
        <p:nvPicPr>
          <p:cNvPr id="257" name="image6.png"/>
          <p:cNvPicPr>
            <a:picLocks noChangeAspect="1"/>
          </p:cNvPicPr>
          <p:nvPr/>
        </p:nvPicPr>
        <p:blipFill>
          <a:blip r:embed="rId2">
            <a:extLst/>
          </a:blip>
          <a:srcRect b="56260"/>
          <a:stretch>
            <a:fillRect/>
          </a:stretch>
        </p:blipFill>
        <p:spPr>
          <a:xfrm>
            <a:off x="256164" y="906969"/>
            <a:ext cx="4431131" cy="1761362"/>
          </a:xfrm>
          <a:prstGeom prst="rect">
            <a:avLst/>
          </a:prstGeom>
          <a:ln w="12700">
            <a:miter lim="400000"/>
          </a:ln>
        </p:spPr>
      </p:pic>
    </p:spTree>
    <p:extLst>
      <p:ext uri="{BB962C8B-B14F-4D97-AF65-F5344CB8AC3E}">
        <p14:creationId xmlns:p14="http://schemas.microsoft.com/office/powerpoint/2010/main" val="409157448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9913" y="547417"/>
            <a:ext cx="7529826" cy="584776"/>
          </a:xfrm>
          <a:prstGeom prst="rect">
            <a:avLst/>
          </a:prstGeom>
          <a:noFill/>
        </p:spPr>
        <p:txBody>
          <a:bodyPr wrap="none" rtlCol="0">
            <a:spAutoFit/>
          </a:bodyPr>
          <a:lstStyle/>
          <a:p>
            <a:r>
              <a:rPr lang="en-US" sz="3200" dirty="0" smtClean="0">
                <a:latin typeface="Arial"/>
                <a:cs typeface="Arial"/>
              </a:rPr>
              <a:t>Who is involved and how it came about?</a:t>
            </a:r>
            <a:endParaRPr lang="en-US" sz="3200" dirty="0">
              <a:latin typeface="Arial"/>
              <a:cs typeface="Arial"/>
            </a:endParaRPr>
          </a:p>
        </p:txBody>
      </p:sp>
      <p:sp>
        <p:nvSpPr>
          <p:cNvPr id="8" name="TextBox 7"/>
          <p:cNvSpPr txBox="1"/>
          <p:nvPr/>
        </p:nvSpPr>
        <p:spPr>
          <a:xfrm>
            <a:off x="343057" y="1332386"/>
            <a:ext cx="4019049" cy="2246769"/>
          </a:xfrm>
          <a:prstGeom prst="rect">
            <a:avLst/>
          </a:prstGeom>
          <a:solidFill>
            <a:schemeClr val="bg1">
              <a:lumMod val="95000"/>
            </a:schemeClr>
          </a:solidFill>
        </p:spPr>
        <p:txBody>
          <a:bodyPr wrap="none" rtlCol="0">
            <a:spAutoFit/>
          </a:bodyPr>
          <a:lstStyle/>
          <a:p>
            <a:r>
              <a:rPr lang="en-US" sz="2000" dirty="0" smtClean="0">
                <a:latin typeface="Arial"/>
                <a:cs typeface="Arial"/>
              </a:rPr>
              <a:t>Beth McCormick, Ph.D.</a:t>
            </a:r>
          </a:p>
          <a:p>
            <a:r>
              <a:rPr lang="en-US" sz="2000" dirty="0" smtClean="0">
                <a:latin typeface="Arial"/>
                <a:cs typeface="Arial"/>
              </a:rPr>
              <a:t>Doyle Ward, Ph.D.</a:t>
            </a:r>
          </a:p>
          <a:p>
            <a:r>
              <a:rPr lang="en-US" sz="2000" dirty="0">
                <a:latin typeface="Arial"/>
                <a:cs typeface="Arial"/>
              </a:rPr>
              <a:t>Ana Maldonado, Ph.D</a:t>
            </a:r>
            <a:r>
              <a:rPr lang="en-US" sz="2000" dirty="0" smtClean="0">
                <a:latin typeface="Arial"/>
                <a:cs typeface="Arial"/>
              </a:rPr>
              <a:t>.</a:t>
            </a:r>
          </a:p>
          <a:p>
            <a:r>
              <a:rPr lang="en-US" sz="2000" dirty="0" smtClean="0">
                <a:latin typeface="Arial"/>
                <a:cs typeface="Arial"/>
              </a:rPr>
              <a:t>Barbara </a:t>
            </a:r>
            <a:r>
              <a:rPr lang="en-US" sz="2000" dirty="0" err="1" smtClean="0">
                <a:latin typeface="Arial"/>
                <a:cs typeface="Arial"/>
              </a:rPr>
              <a:t>Olendzki</a:t>
            </a:r>
            <a:r>
              <a:rPr lang="en-US" sz="2000" dirty="0" smtClean="0">
                <a:latin typeface="Arial"/>
                <a:cs typeface="Arial"/>
              </a:rPr>
              <a:t>, RD</a:t>
            </a:r>
            <a:endParaRPr lang="en-US" sz="2000" dirty="0">
              <a:latin typeface="Arial"/>
              <a:cs typeface="Arial"/>
            </a:endParaRPr>
          </a:p>
          <a:p>
            <a:r>
              <a:rPr lang="en-US" sz="2000" dirty="0" smtClean="0">
                <a:latin typeface="Arial"/>
                <a:cs typeface="Arial"/>
              </a:rPr>
              <a:t>David Cave, MD</a:t>
            </a:r>
          </a:p>
          <a:p>
            <a:r>
              <a:rPr lang="en-US" sz="2000" dirty="0" smtClean="0">
                <a:latin typeface="Arial"/>
                <a:cs typeface="Arial"/>
              </a:rPr>
              <a:t>Anne Foley – Clinical Coordinator</a:t>
            </a:r>
          </a:p>
          <a:p>
            <a:r>
              <a:rPr lang="en-US" sz="2000" dirty="0" err="1" smtClean="0">
                <a:latin typeface="Arial"/>
                <a:cs typeface="Arial"/>
              </a:rPr>
              <a:t>Vanni</a:t>
            </a:r>
            <a:r>
              <a:rPr lang="en-US" sz="2000" dirty="0" smtClean="0">
                <a:latin typeface="Arial"/>
                <a:cs typeface="Arial"/>
              </a:rPr>
              <a:t> </a:t>
            </a:r>
            <a:r>
              <a:rPr lang="en-US" sz="2000" dirty="0" err="1" smtClean="0">
                <a:latin typeface="Arial"/>
                <a:cs typeface="Arial"/>
              </a:rPr>
              <a:t>Bucci</a:t>
            </a:r>
            <a:r>
              <a:rPr lang="en-US" sz="2000" dirty="0" smtClean="0">
                <a:latin typeface="Arial"/>
                <a:cs typeface="Arial"/>
              </a:rPr>
              <a:t>, Ph.D.</a:t>
            </a:r>
            <a:endParaRPr lang="en-US" sz="2000" dirty="0">
              <a:latin typeface="Arial"/>
              <a:cs typeface="Arial"/>
            </a:endParaRPr>
          </a:p>
        </p:txBody>
      </p:sp>
      <p:grpSp>
        <p:nvGrpSpPr>
          <p:cNvPr id="18" name="Group 17"/>
          <p:cNvGrpSpPr/>
          <p:nvPr/>
        </p:nvGrpSpPr>
        <p:grpSpPr>
          <a:xfrm>
            <a:off x="4712466" y="1313777"/>
            <a:ext cx="4189598" cy="3298994"/>
            <a:chOff x="4551885" y="1299161"/>
            <a:chExt cx="4189598" cy="3298994"/>
          </a:xfrm>
        </p:grpSpPr>
        <p:pic>
          <p:nvPicPr>
            <p:cNvPr id="12" name="Picture 11"/>
            <p:cNvPicPr>
              <a:picLocks noChangeAspect="1"/>
            </p:cNvPicPr>
            <p:nvPr/>
          </p:nvPicPr>
          <p:blipFill rotWithShape="1">
            <a:blip r:embed="rId2"/>
            <a:srcRect t="13567" b="7691"/>
            <a:stretch/>
          </p:blipFill>
          <p:spPr>
            <a:xfrm>
              <a:off x="4551885" y="1299161"/>
              <a:ext cx="4189598" cy="3298994"/>
            </a:xfrm>
            <a:prstGeom prst="rect">
              <a:avLst/>
            </a:prstGeom>
          </p:spPr>
        </p:pic>
        <p:sp>
          <p:nvSpPr>
            <p:cNvPr id="13" name="TextBox 12"/>
            <p:cNvSpPr txBox="1"/>
            <p:nvPr/>
          </p:nvSpPr>
          <p:spPr>
            <a:xfrm>
              <a:off x="5666767" y="1731981"/>
              <a:ext cx="2133918" cy="369332"/>
            </a:xfrm>
            <a:prstGeom prst="rect">
              <a:avLst/>
            </a:prstGeom>
            <a:noFill/>
          </p:spPr>
          <p:txBody>
            <a:bodyPr wrap="none" rtlCol="0">
              <a:spAutoFit/>
            </a:bodyPr>
            <a:lstStyle/>
            <a:p>
              <a:r>
                <a:rPr lang="en-US" b="1" dirty="0" smtClean="0">
                  <a:latin typeface="Arial"/>
                  <a:cs typeface="Arial"/>
                </a:rPr>
                <a:t>Gastroenterology</a:t>
              </a:r>
              <a:endParaRPr lang="en-US" b="1" dirty="0">
                <a:latin typeface="Arial"/>
                <a:cs typeface="Arial"/>
              </a:endParaRPr>
            </a:p>
          </p:txBody>
        </p:sp>
        <p:sp>
          <p:nvSpPr>
            <p:cNvPr id="14" name="TextBox 13"/>
            <p:cNvSpPr txBox="1"/>
            <p:nvPr/>
          </p:nvSpPr>
          <p:spPr>
            <a:xfrm>
              <a:off x="5948801" y="3485471"/>
              <a:ext cx="1646417" cy="369332"/>
            </a:xfrm>
            <a:prstGeom prst="rect">
              <a:avLst/>
            </a:prstGeom>
            <a:noFill/>
          </p:spPr>
          <p:txBody>
            <a:bodyPr wrap="none" rtlCol="0">
              <a:spAutoFit/>
            </a:bodyPr>
            <a:lstStyle/>
            <a:p>
              <a:r>
                <a:rPr lang="en-US" b="1" dirty="0" smtClean="0">
                  <a:latin typeface="Arial"/>
                  <a:cs typeface="Arial"/>
                </a:rPr>
                <a:t>Diet/Nutrition</a:t>
              </a:r>
              <a:endParaRPr lang="en-US" b="1" dirty="0">
                <a:latin typeface="Arial"/>
                <a:cs typeface="Arial"/>
              </a:endParaRPr>
            </a:p>
          </p:txBody>
        </p:sp>
        <p:sp>
          <p:nvSpPr>
            <p:cNvPr id="15" name="TextBox 14"/>
            <p:cNvSpPr txBox="1"/>
            <p:nvPr/>
          </p:nvSpPr>
          <p:spPr>
            <a:xfrm>
              <a:off x="4947950" y="2330295"/>
              <a:ext cx="1647093" cy="646331"/>
            </a:xfrm>
            <a:prstGeom prst="rect">
              <a:avLst/>
            </a:prstGeom>
            <a:noFill/>
          </p:spPr>
          <p:txBody>
            <a:bodyPr wrap="none" rtlCol="0">
              <a:spAutoFit/>
            </a:bodyPr>
            <a:lstStyle/>
            <a:p>
              <a:r>
                <a:rPr lang="en-US" b="1" dirty="0" smtClean="0">
                  <a:latin typeface="Arial"/>
                  <a:cs typeface="Arial"/>
                </a:rPr>
                <a:t>Mathematical</a:t>
              </a:r>
            </a:p>
            <a:p>
              <a:r>
                <a:rPr lang="en-US" b="1" dirty="0" smtClean="0">
                  <a:latin typeface="Arial"/>
                  <a:cs typeface="Arial"/>
                </a:rPr>
                <a:t>Modeling</a:t>
              </a:r>
              <a:endParaRPr lang="en-US" b="1" dirty="0">
                <a:latin typeface="Arial"/>
                <a:cs typeface="Arial"/>
              </a:endParaRPr>
            </a:p>
          </p:txBody>
        </p:sp>
        <p:sp>
          <p:nvSpPr>
            <p:cNvPr id="16" name="TextBox 15"/>
            <p:cNvSpPr txBox="1"/>
            <p:nvPr/>
          </p:nvSpPr>
          <p:spPr>
            <a:xfrm>
              <a:off x="7047782" y="2697078"/>
              <a:ext cx="1480055" cy="369332"/>
            </a:xfrm>
            <a:prstGeom prst="rect">
              <a:avLst/>
            </a:prstGeom>
            <a:noFill/>
          </p:spPr>
          <p:txBody>
            <a:bodyPr wrap="none" rtlCol="0">
              <a:spAutoFit/>
            </a:bodyPr>
            <a:lstStyle/>
            <a:p>
              <a:r>
                <a:rPr lang="en-US" b="1" dirty="0" err="1" smtClean="0">
                  <a:latin typeface="Arial"/>
                  <a:cs typeface="Arial"/>
                </a:rPr>
                <a:t>Microbiome</a:t>
              </a:r>
              <a:endParaRPr lang="en-US" b="1" dirty="0">
                <a:latin typeface="Arial"/>
                <a:cs typeface="Arial"/>
              </a:endParaRPr>
            </a:p>
          </p:txBody>
        </p:sp>
      </p:grpSp>
      <p:sp>
        <p:nvSpPr>
          <p:cNvPr id="17" name="TextBox 16"/>
          <p:cNvSpPr txBox="1"/>
          <p:nvPr/>
        </p:nvSpPr>
        <p:spPr>
          <a:xfrm>
            <a:off x="248171" y="4196746"/>
            <a:ext cx="5934813" cy="2308324"/>
          </a:xfrm>
          <a:prstGeom prst="rect">
            <a:avLst/>
          </a:prstGeom>
          <a:noFill/>
        </p:spPr>
        <p:txBody>
          <a:bodyPr wrap="none" rtlCol="0">
            <a:spAutoFit/>
          </a:bodyPr>
          <a:lstStyle/>
          <a:p>
            <a:r>
              <a:rPr lang="en-US" sz="2800" dirty="0" smtClean="0">
                <a:latin typeface="Arial"/>
                <a:cs typeface="Arial"/>
              </a:rPr>
              <a:t>Opportunities:</a:t>
            </a:r>
          </a:p>
          <a:p>
            <a:r>
              <a:rPr lang="en-US" sz="2000" dirty="0" smtClean="0">
                <a:latin typeface="Arial"/>
                <a:cs typeface="Arial"/>
              </a:rPr>
              <a:t>• Basic Research</a:t>
            </a:r>
          </a:p>
          <a:p>
            <a:r>
              <a:rPr lang="en-US" sz="2000" dirty="0" smtClean="0">
                <a:latin typeface="Arial"/>
                <a:cs typeface="Arial"/>
              </a:rPr>
              <a:t>• Clinical outcomes and integration</a:t>
            </a:r>
          </a:p>
          <a:p>
            <a:r>
              <a:rPr lang="en-US" sz="2000" dirty="0" smtClean="0">
                <a:latin typeface="Arial"/>
                <a:cs typeface="Arial"/>
              </a:rPr>
              <a:t>• Patient samples – </a:t>
            </a:r>
            <a:r>
              <a:rPr lang="en-US" sz="2000" dirty="0" err="1" smtClean="0">
                <a:latin typeface="Arial"/>
                <a:cs typeface="Arial"/>
              </a:rPr>
              <a:t>i.e</a:t>
            </a:r>
            <a:r>
              <a:rPr lang="en-US" sz="2000" dirty="0" smtClean="0">
                <a:latin typeface="Arial"/>
                <a:cs typeface="Arial"/>
              </a:rPr>
              <a:t>, Ana: Developing </a:t>
            </a:r>
            <a:r>
              <a:rPr lang="en-US" sz="2000" dirty="0" err="1" smtClean="0">
                <a:latin typeface="Arial"/>
                <a:cs typeface="Arial"/>
              </a:rPr>
              <a:t>organoids</a:t>
            </a:r>
            <a:endParaRPr lang="en-US" sz="2000" dirty="0">
              <a:latin typeface="Arial"/>
              <a:cs typeface="Arial"/>
            </a:endParaRPr>
          </a:p>
          <a:p>
            <a:endParaRPr lang="en-US" sz="2800" dirty="0" smtClean="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16166554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633"/>
            <a:ext cx="9144000" cy="6207905"/>
          </a:xfrm>
          <a:prstGeom prst="rect">
            <a:avLst/>
          </a:prstGeom>
        </p:spPr>
      </p:pic>
      <p:sp>
        <p:nvSpPr>
          <p:cNvPr id="3" name="Rectangle 2"/>
          <p:cNvSpPr/>
          <p:nvPr/>
        </p:nvSpPr>
        <p:spPr>
          <a:xfrm>
            <a:off x="5627638" y="76633"/>
            <a:ext cx="3428772" cy="18100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4527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9913" y="547417"/>
            <a:ext cx="7529826" cy="584776"/>
          </a:xfrm>
          <a:prstGeom prst="rect">
            <a:avLst/>
          </a:prstGeom>
          <a:noFill/>
        </p:spPr>
        <p:txBody>
          <a:bodyPr wrap="none" rtlCol="0">
            <a:spAutoFit/>
          </a:bodyPr>
          <a:lstStyle/>
          <a:p>
            <a:r>
              <a:rPr lang="en-US" sz="3200" dirty="0" smtClean="0">
                <a:latin typeface="Arial"/>
                <a:cs typeface="Arial"/>
              </a:rPr>
              <a:t>Who is involved and how it came about?</a:t>
            </a:r>
            <a:endParaRPr lang="en-US" sz="3200" dirty="0">
              <a:latin typeface="Arial"/>
              <a:cs typeface="Arial"/>
            </a:endParaRPr>
          </a:p>
        </p:txBody>
      </p:sp>
      <p:sp>
        <p:nvSpPr>
          <p:cNvPr id="8" name="TextBox 7"/>
          <p:cNvSpPr txBox="1"/>
          <p:nvPr/>
        </p:nvSpPr>
        <p:spPr>
          <a:xfrm>
            <a:off x="343057" y="1332386"/>
            <a:ext cx="3591548" cy="1631216"/>
          </a:xfrm>
          <a:prstGeom prst="rect">
            <a:avLst/>
          </a:prstGeom>
          <a:solidFill>
            <a:schemeClr val="bg1">
              <a:lumMod val="95000"/>
            </a:schemeClr>
          </a:solidFill>
        </p:spPr>
        <p:txBody>
          <a:bodyPr wrap="none" rtlCol="0">
            <a:spAutoFit/>
          </a:bodyPr>
          <a:lstStyle/>
          <a:p>
            <a:r>
              <a:rPr lang="en-US" sz="2000" dirty="0" smtClean="0">
                <a:latin typeface="Arial"/>
                <a:cs typeface="Arial"/>
              </a:rPr>
              <a:t>Doyle Ward, Ph.D.</a:t>
            </a:r>
          </a:p>
          <a:p>
            <a:r>
              <a:rPr lang="en-US" sz="2000" dirty="0" smtClean="0">
                <a:latin typeface="Arial"/>
                <a:cs typeface="Arial"/>
              </a:rPr>
              <a:t>Richard </a:t>
            </a:r>
            <a:r>
              <a:rPr lang="en-US" sz="2000" dirty="0" err="1" smtClean="0">
                <a:latin typeface="Arial"/>
                <a:cs typeface="Arial"/>
              </a:rPr>
              <a:t>Elison</a:t>
            </a:r>
            <a:r>
              <a:rPr lang="en-US" sz="2000" dirty="0" smtClean="0">
                <a:latin typeface="Arial"/>
                <a:cs typeface="Arial"/>
              </a:rPr>
              <a:t>, MD</a:t>
            </a:r>
          </a:p>
          <a:p>
            <a:r>
              <a:rPr lang="en-US" sz="2000" dirty="0" err="1" smtClean="0">
                <a:latin typeface="Arial"/>
                <a:cs typeface="Arial"/>
              </a:rPr>
              <a:t>Jomol</a:t>
            </a:r>
            <a:r>
              <a:rPr lang="en-US" sz="2000" dirty="0" smtClean="0">
                <a:latin typeface="Arial"/>
                <a:cs typeface="Arial"/>
              </a:rPr>
              <a:t> Mathew, Associate CIO</a:t>
            </a:r>
          </a:p>
          <a:p>
            <a:r>
              <a:rPr lang="en-US" sz="2000" dirty="0" smtClean="0">
                <a:latin typeface="Arial"/>
                <a:cs typeface="Arial"/>
              </a:rPr>
              <a:t>Margaret </a:t>
            </a:r>
            <a:r>
              <a:rPr lang="en-US" sz="2000" dirty="0" err="1" smtClean="0">
                <a:latin typeface="Arial"/>
                <a:cs typeface="Arial"/>
              </a:rPr>
              <a:t>Koziel</a:t>
            </a:r>
            <a:r>
              <a:rPr lang="en-US" sz="2000" dirty="0" smtClean="0">
                <a:latin typeface="Arial"/>
                <a:cs typeface="Arial"/>
              </a:rPr>
              <a:t>, MD</a:t>
            </a:r>
          </a:p>
          <a:p>
            <a:r>
              <a:rPr lang="en-US" sz="2000" dirty="0" smtClean="0">
                <a:latin typeface="Arial"/>
                <a:cs typeface="Arial"/>
              </a:rPr>
              <a:t>David </a:t>
            </a:r>
            <a:r>
              <a:rPr lang="en-US" sz="2000" dirty="0" err="1" smtClean="0">
                <a:latin typeface="Arial"/>
                <a:cs typeface="Arial"/>
              </a:rPr>
              <a:t>Sela</a:t>
            </a:r>
            <a:r>
              <a:rPr lang="en-US" sz="2000" dirty="0" smtClean="0">
                <a:latin typeface="Arial"/>
                <a:cs typeface="Arial"/>
              </a:rPr>
              <a:t>, Ph.D.</a:t>
            </a:r>
            <a:endParaRPr lang="en-US" sz="2000" dirty="0">
              <a:latin typeface="Arial"/>
              <a:cs typeface="Arial"/>
            </a:endParaRPr>
          </a:p>
        </p:txBody>
      </p:sp>
      <p:grpSp>
        <p:nvGrpSpPr>
          <p:cNvPr id="18" name="Group 17"/>
          <p:cNvGrpSpPr/>
          <p:nvPr/>
        </p:nvGrpSpPr>
        <p:grpSpPr>
          <a:xfrm>
            <a:off x="4712466" y="1313777"/>
            <a:ext cx="4189598" cy="3298994"/>
            <a:chOff x="4551885" y="1299161"/>
            <a:chExt cx="4189598" cy="3298994"/>
          </a:xfrm>
        </p:grpSpPr>
        <p:pic>
          <p:nvPicPr>
            <p:cNvPr id="12" name="Picture 11"/>
            <p:cNvPicPr>
              <a:picLocks noChangeAspect="1"/>
            </p:cNvPicPr>
            <p:nvPr/>
          </p:nvPicPr>
          <p:blipFill rotWithShape="1">
            <a:blip r:embed="rId2"/>
            <a:srcRect t="13567" b="7691"/>
            <a:stretch/>
          </p:blipFill>
          <p:spPr>
            <a:xfrm>
              <a:off x="4551885" y="1299161"/>
              <a:ext cx="4189598" cy="3298994"/>
            </a:xfrm>
            <a:prstGeom prst="rect">
              <a:avLst/>
            </a:prstGeom>
          </p:spPr>
        </p:pic>
        <p:sp>
          <p:nvSpPr>
            <p:cNvPr id="13" name="TextBox 12"/>
            <p:cNvSpPr txBox="1"/>
            <p:nvPr/>
          </p:nvSpPr>
          <p:spPr>
            <a:xfrm>
              <a:off x="5739759" y="1656324"/>
              <a:ext cx="2031100" cy="646331"/>
            </a:xfrm>
            <a:prstGeom prst="rect">
              <a:avLst/>
            </a:prstGeom>
            <a:noFill/>
          </p:spPr>
          <p:txBody>
            <a:bodyPr wrap="none" rtlCol="0">
              <a:spAutoFit/>
            </a:bodyPr>
            <a:lstStyle/>
            <a:p>
              <a:pPr algn="ctr"/>
              <a:r>
                <a:rPr lang="en-US" b="1" dirty="0" smtClean="0">
                  <a:latin typeface="Arial"/>
                  <a:cs typeface="Arial"/>
                </a:rPr>
                <a:t>Infection Control</a:t>
              </a:r>
            </a:p>
            <a:p>
              <a:pPr algn="ctr"/>
              <a:r>
                <a:rPr lang="en-US" b="1" dirty="0" smtClean="0">
                  <a:latin typeface="Arial"/>
                  <a:cs typeface="Arial"/>
                </a:rPr>
                <a:t>and Disease</a:t>
              </a:r>
              <a:endParaRPr lang="en-US" b="1" dirty="0">
                <a:latin typeface="Arial"/>
                <a:cs typeface="Arial"/>
              </a:endParaRPr>
            </a:p>
          </p:txBody>
        </p:sp>
        <p:sp>
          <p:nvSpPr>
            <p:cNvPr id="14" name="TextBox 13"/>
            <p:cNvSpPr txBox="1"/>
            <p:nvPr/>
          </p:nvSpPr>
          <p:spPr>
            <a:xfrm>
              <a:off x="5948801" y="3485471"/>
              <a:ext cx="1211014" cy="646331"/>
            </a:xfrm>
            <a:prstGeom prst="rect">
              <a:avLst/>
            </a:prstGeom>
            <a:noFill/>
          </p:spPr>
          <p:txBody>
            <a:bodyPr wrap="none" rtlCol="0">
              <a:spAutoFit/>
            </a:bodyPr>
            <a:lstStyle/>
            <a:p>
              <a:pPr algn="ctr"/>
              <a:r>
                <a:rPr lang="en-US" b="1" dirty="0" smtClean="0">
                  <a:latin typeface="Arial"/>
                  <a:cs typeface="Arial"/>
                </a:rPr>
                <a:t>Hospital </a:t>
              </a:r>
            </a:p>
            <a:p>
              <a:pPr algn="ctr"/>
              <a:r>
                <a:rPr lang="en-US" b="1" dirty="0" smtClean="0">
                  <a:latin typeface="Arial"/>
                  <a:cs typeface="Arial"/>
                </a:rPr>
                <a:t>Analytics</a:t>
              </a:r>
              <a:endParaRPr lang="en-US" b="1" dirty="0">
                <a:latin typeface="Arial"/>
                <a:cs typeface="Arial"/>
              </a:endParaRPr>
            </a:p>
          </p:txBody>
        </p:sp>
        <p:sp>
          <p:nvSpPr>
            <p:cNvPr id="15" name="TextBox 14"/>
            <p:cNvSpPr txBox="1"/>
            <p:nvPr/>
          </p:nvSpPr>
          <p:spPr>
            <a:xfrm>
              <a:off x="4785457" y="2302655"/>
              <a:ext cx="1492716" cy="646331"/>
            </a:xfrm>
            <a:prstGeom prst="rect">
              <a:avLst/>
            </a:prstGeom>
            <a:noFill/>
          </p:spPr>
          <p:txBody>
            <a:bodyPr wrap="none" rtlCol="0">
              <a:spAutoFit/>
            </a:bodyPr>
            <a:lstStyle/>
            <a:p>
              <a:r>
                <a:rPr lang="en-US" b="1" dirty="0" smtClean="0">
                  <a:latin typeface="Arial"/>
                  <a:cs typeface="Arial"/>
                </a:rPr>
                <a:t>Information </a:t>
              </a:r>
            </a:p>
            <a:p>
              <a:r>
                <a:rPr lang="en-US" b="1" dirty="0" smtClean="0">
                  <a:latin typeface="Arial"/>
                  <a:cs typeface="Arial"/>
                </a:rPr>
                <a:t>Technology</a:t>
              </a:r>
            </a:p>
          </p:txBody>
        </p:sp>
        <p:sp>
          <p:nvSpPr>
            <p:cNvPr id="16" name="TextBox 15"/>
            <p:cNvSpPr txBox="1"/>
            <p:nvPr/>
          </p:nvSpPr>
          <p:spPr>
            <a:xfrm>
              <a:off x="7047782" y="2697078"/>
              <a:ext cx="1428884" cy="646331"/>
            </a:xfrm>
            <a:prstGeom prst="rect">
              <a:avLst/>
            </a:prstGeom>
            <a:noFill/>
          </p:spPr>
          <p:txBody>
            <a:bodyPr wrap="none" rtlCol="0">
              <a:spAutoFit/>
            </a:bodyPr>
            <a:lstStyle/>
            <a:p>
              <a:pPr algn="ctr"/>
              <a:r>
                <a:rPr lang="en-US" b="1" dirty="0" smtClean="0">
                  <a:latin typeface="Arial"/>
                  <a:cs typeface="Arial"/>
                </a:rPr>
                <a:t>Medical </a:t>
              </a:r>
            </a:p>
            <a:p>
              <a:pPr algn="ctr"/>
              <a:r>
                <a:rPr lang="en-US" b="1" dirty="0" smtClean="0">
                  <a:latin typeface="Arial"/>
                  <a:cs typeface="Arial"/>
                </a:rPr>
                <a:t>Informatics</a:t>
              </a:r>
              <a:endParaRPr lang="en-US" b="1" dirty="0">
                <a:latin typeface="Arial"/>
                <a:cs typeface="Arial"/>
              </a:endParaRPr>
            </a:p>
          </p:txBody>
        </p:sp>
      </p:grpSp>
      <p:sp>
        <p:nvSpPr>
          <p:cNvPr id="17" name="TextBox 16"/>
          <p:cNvSpPr txBox="1"/>
          <p:nvPr/>
        </p:nvSpPr>
        <p:spPr>
          <a:xfrm>
            <a:off x="248171" y="4196746"/>
            <a:ext cx="7208699" cy="2923878"/>
          </a:xfrm>
          <a:prstGeom prst="rect">
            <a:avLst/>
          </a:prstGeom>
          <a:noFill/>
        </p:spPr>
        <p:txBody>
          <a:bodyPr wrap="none" rtlCol="0">
            <a:spAutoFit/>
          </a:bodyPr>
          <a:lstStyle/>
          <a:p>
            <a:r>
              <a:rPr lang="en-US" sz="2800" dirty="0" smtClean="0">
                <a:latin typeface="Arial"/>
                <a:cs typeface="Arial"/>
              </a:rPr>
              <a:t>Opportunities:</a:t>
            </a:r>
          </a:p>
          <a:p>
            <a:r>
              <a:rPr lang="en-US" sz="2000" dirty="0" smtClean="0">
                <a:latin typeface="Arial"/>
                <a:cs typeface="Arial"/>
              </a:rPr>
              <a:t>• Resources: Diagnostic and clinical partnership</a:t>
            </a:r>
          </a:p>
          <a:p>
            <a:r>
              <a:rPr lang="en-US" sz="2000" dirty="0" smtClean="0">
                <a:latin typeface="Arial"/>
                <a:cs typeface="Arial"/>
              </a:rPr>
              <a:t>• Big Data management</a:t>
            </a:r>
          </a:p>
          <a:p>
            <a:r>
              <a:rPr lang="en-US" sz="2000" dirty="0" smtClean="0">
                <a:latin typeface="Arial"/>
                <a:cs typeface="Arial"/>
              </a:rPr>
              <a:t>• Build out new basic research programs</a:t>
            </a:r>
          </a:p>
          <a:p>
            <a:r>
              <a:rPr lang="en-US" sz="2000" dirty="0" smtClean="0">
                <a:latin typeface="Arial"/>
                <a:cs typeface="Arial"/>
              </a:rPr>
              <a:t>• Innovating technologies that drive the “</a:t>
            </a:r>
            <a:r>
              <a:rPr lang="en-US" sz="2000" dirty="0" err="1" smtClean="0">
                <a:latin typeface="Arial"/>
                <a:cs typeface="Arial"/>
              </a:rPr>
              <a:t>microbiome</a:t>
            </a:r>
            <a:r>
              <a:rPr lang="en-US" sz="2000" dirty="0" smtClean="0">
                <a:latin typeface="Arial"/>
                <a:cs typeface="Arial"/>
              </a:rPr>
              <a:t> machine”</a:t>
            </a:r>
          </a:p>
          <a:p>
            <a:r>
              <a:rPr lang="en-US" sz="2000" dirty="0" smtClean="0">
                <a:latin typeface="Arial"/>
                <a:cs typeface="Arial"/>
              </a:rPr>
              <a:t>• Creation of a stronger research community</a:t>
            </a:r>
            <a:endParaRPr lang="en-US" sz="2000" dirty="0">
              <a:latin typeface="Arial"/>
              <a:cs typeface="Arial"/>
            </a:endParaRPr>
          </a:p>
          <a:p>
            <a:endParaRPr lang="en-US" sz="2800" dirty="0" smtClean="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17221073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nvSpPr>
        <p:spPr>
          <a:xfrm>
            <a:off x="379555" y="3420355"/>
            <a:ext cx="8632550" cy="317009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367">
              <a:defRPr sz="2800">
                <a:latin typeface="Arial"/>
                <a:ea typeface="Arial"/>
                <a:cs typeface="Arial"/>
                <a:sym typeface="Arial"/>
              </a:defRPr>
            </a:pPr>
            <a:r>
              <a:rPr sz="2000" dirty="0">
                <a:latin typeface="Arial"/>
                <a:cs typeface="Arial"/>
              </a:rPr>
              <a:t>• Study Interests</a:t>
            </a:r>
          </a:p>
          <a:p>
            <a:pPr defTabSz="914367">
              <a:defRPr sz="2800">
                <a:latin typeface="Arial"/>
                <a:ea typeface="Arial"/>
                <a:cs typeface="Arial"/>
                <a:sym typeface="Arial"/>
              </a:defRPr>
            </a:pPr>
            <a:r>
              <a:rPr sz="2000" dirty="0">
                <a:latin typeface="Arial"/>
                <a:cs typeface="Arial"/>
              </a:rPr>
              <a:t>	- </a:t>
            </a:r>
            <a:r>
              <a:rPr lang="en-US" sz="2000" dirty="0" smtClean="0">
                <a:sym typeface="Arial"/>
              </a:rPr>
              <a:t>Investigate </a:t>
            </a:r>
            <a:r>
              <a:rPr lang="en-US" sz="2000" dirty="0">
                <a:sym typeface="Arial"/>
              </a:rPr>
              <a:t>the role of the microbiome in the progression of MS</a:t>
            </a:r>
            <a:r>
              <a:rPr lang="en-US" sz="2000" dirty="0" smtClean="0">
                <a:sym typeface="Arial"/>
              </a:rPr>
              <a:t>.</a:t>
            </a:r>
          </a:p>
          <a:p>
            <a:pPr defTabSz="914367">
              <a:defRPr sz="2800">
                <a:latin typeface="Arial"/>
                <a:ea typeface="Arial"/>
                <a:cs typeface="Arial"/>
                <a:sym typeface="Arial"/>
              </a:defRPr>
            </a:pPr>
            <a:endParaRPr lang="en-US" sz="2000" dirty="0" smtClean="0">
              <a:sym typeface="Arial"/>
            </a:endParaRPr>
          </a:p>
          <a:p>
            <a:pPr defTabSz="914367">
              <a:defRPr sz="2800">
                <a:latin typeface="Arial"/>
                <a:ea typeface="Arial"/>
                <a:cs typeface="Arial"/>
                <a:sym typeface="Arial"/>
              </a:defRPr>
            </a:pPr>
            <a:r>
              <a:rPr lang="en-US" sz="2000" dirty="0" smtClean="0">
                <a:sym typeface="Arial"/>
              </a:rPr>
              <a:t> </a:t>
            </a:r>
            <a:r>
              <a:rPr sz="2000" dirty="0">
                <a:latin typeface="Arial"/>
                <a:cs typeface="Arial"/>
              </a:rPr>
              <a:t>	- </a:t>
            </a:r>
            <a:r>
              <a:rPr lang="en-US" sz="2000" dirty="0" smtClean="0">
                <a:latin typeface="Arial"/>
                <a:cs typeface="Arial"/>
              </a:rPr>
              <a:t>Determine whether </a:t>
            </a:r>
            <a:r>
              <a:rPr lang="en-US" sz="2000" dirty="0" smtClean="0">
                <a:sym typeface="Arial"/>
              </a:rPr>
              <a:t>differences </a:t>
            </a:r>
            <a:r>
              <a:rPr lang="en-US" sz="2000" dirty="0">
                <a:sym typeface="Arial"/>
              </a:rPr>
              <a:t>in gut microbiome could be </a:t>
            </a:r>
            <a:r>
              <a:rPr lang="en-US" sz="2000" dirty="0" smtClean="0">
                <a:sym typeface="Arial"/>
              </a:rPr>
              <a:t>		promoting </a:t>
            </a:r>
            <a:r>
              <a:rPr lang="en-US" sz="2000" dirty="0">
                <a:sym typeface="Arial"/>
              </a:rPr>
              <a:t>different clinical outcomes in MS patients </a:t>
            </a:r>
            <a:endParaRPr lang="en-US" sz="2000" dirty="0" smtClean="0">
              <a:sym typeface="Arial"/>
            </a:endParaRPr>
          </a:p>
          <a:p>
            <a:pPr defTabSz="914367">
              <a:defRPr sz="2800">
                <a:latin typeface="Arial"/>
                <a:ea typeface="Arial"/>
                <a:cs typeface="Arial"/>
                <a:sym typeface="Arial"/>
              </a:defRPr>
            </a:pPr>
            <a:r>
              <a:rPr sz="2000" dirty="0">
                <a:latin typeface="Arial"/>
                <a:cs typeface="Arial"/>
              </a:rPr>
              <a:t>	</a:t>
            </a:r>
            <a:endParaRPr lang="en-US" sz="2000" dirty="0" smtClean="0">
              <a:latin typeface="Arial"/>
              <a:cs typeface="Arial"/>
            </a:endParaRPr>
          </a:p>
          <a:p>
            <a:pPr defTabSz="914367">
              <a:defRPr sz="2800">
                <a:latin typeface="Arial"/>
                <a:ea typeface="Arial"/>
                <a:cs typeface="Arial"/>
                <a:sym typeface="Arial"/>
              </a:defRPr>
            </a:pPr>
            <a:r>
              <a:rPr lang="en-US" sz="2000" dirty="0">
                <a:latin typeface="Arial"/>
                <a:cs typeface="Arial"/>
              </a:rPr>
              <a:t>	</a:t>
            </a:r>
            <a:r>
              <a:rPr sz="2000" dirty="0" smtClean="0">
                <a:latin typeface="Arial"/>
                <a:cs typeface="Arial"/>
              </a:rPr>
              <a:t>-</a:t>
            </a:r>
            <a:r>
              <a:rPr lang="en-US" sz="2000" dirty="0">
                <a:latin typeface="Arial"/>
                <a:cs typeface="Arial"/>
                <a:sym typeface="Arial"/>
              </a:rPr>
              <a:t>I</a:t>
            </a:r>
            <a:r>
              <a:rPr lang="en-US" sz="2000" dirty="0" smtClean="0">
                <a:sym typeface="Arial"/>
              </a:rPr>
              <a:t>dentify bacteria and or secondary metabolites </a:t>
            </a:r>
            <a:r>
              <a:rPr lang="en-US" sz="2000" dirty="0">
                <a:sym typeface="Arial"/>
              </a:rPr>
              <a:t>specifically </a:t>
            </a:r>
            <a:r>
              <a:rPr lang="en-US" sz="2000" dirty="0" smtClean="0">
                <a:sym typeface="Arial"/>
              </a:rPr>
              <a:t>	associated </a:t>
            </a:r>
            <a:r>
              <a:rPr lang="en-US" sz="2000" dirty="0">
                <a:sym typeface="Arial"/>
              </a:rPr>
              <a:t>with having MS (either </a:t>
            </a:r>
            <a:r>
              <a:rPr lang="en-US" sz="2000" dirty="0" smtClean="0">
                <a:sym typeface="Arial"/>
              </a:rPr>
              <a:t>Relapsing remitting MS </a:t>
            </a:r>
            <a:r>
              <a:rPr lang="en-US" sz="2000" dirty="0">
                <a:sym typeface="Arial"/>
              </a:rPr>
              <a:t>or </a:t>
            </a:r>
            <a:r>
              <a:rPr lang="en-US" sz="2000" dirty="0" smtClean="0">
                <a:sym typeface="Arial"/>
              </a:rPr>
              <a:t>	Secondary progressive MS</a:t>
            </a:r>
            <a:r>
              <a:rPr lang="en-US" sz="2000" dirty="0">
                <a:sym typeface="Arial"/>
              </a:rPr>
              <a:t>) or with disease </a:t>
            </a:r>
            <a:r>
              <a:rPr lang="en-US" sz="2000" dirty="0" smtClean="0">
                <a:sym typeface="Arial"/>
              </a:rPr>
              <a:t>progression</a:t>
            </a:r>
            <a:r>
              <a:rPr lang="en-US" sz="2000" dirty="0">
                <a:sym typeface="Arial"/>
              </a:rPr>
              <a:t>, from </a:t>
            </a:r>
            <a:r>
              <a:rPr lang="en-US" sz="2000" dirty="0" smtClean="0">
                <a:sym typeface="Arial"/>
              </a:rPr>
              <a:t>	RRMS </a:t>
            </a:r>
            <a:r>
              <a:rPr lang="en-US" sz="2000" dirty="0">
                <a:sym typeface="Arial"/>
              </a:rPr>
              <a:t>to SPMS. </a:t>
            </a:r>
            <a:endParaRPr sz="2000" dirty="0">
              <a:latin typeface="Arial"/>
              <a:cs typeface="Arial"/>
            </a:endParaRPr>
          </a:p>
        </p:txBody>
      </p:sp>
      <p:sp>
        <p:nvSpPr>
          <p:cNvPr id="2" name="TextBox 1"/>
          <p:cNvSpPr txBox="1"/>
          <p:nvPr/>
        </p:nvSpPr>
        <p:spPr>
          <a:xfrm>
            <a:off x="379555" y="467114"/>
            <a:ext cx="3484999" cy="461665"/>
          </a:xfrm>
          <a:prstGeom prst="rect">
            <a:avLst/>
          </a:prstGeom>
          <a:noFill/>
        </p:spPr>
        <p:txBody>
          <a:bodyPr wrap="none" rtlCol="0">
            <a:spAutoFit/>
          </a:bodyPr>
          <a:lstStyle/>
          <a:p>
            <a:r>
              <a:rPr lang="en-US" sz="2400" b="1" dirty="0" smtClean="0">
                <a:latin typeface="Arial"/>
                <a:cs typeface="Arial"/>
              </a:rPr>
              <a:t>PROJECT SPOTLIGHT</a:t>
            </a:r>
            <a:endParaRPr lang="en-US" sz="2400" b="1" dirty="0">
              <a:latin typeface="Arial"/>
              <a:cs typeface="Arial"/>
            </a:endParaRPr>
          </a:p>
        </p:txBody>
      </p:sp>
      <p:sp>
        <p:nvSpPr>
          <p:cNvPr id="3" name="TextBox 2"/>
          <p:cNvSpPr txBox="1"/>
          <p:nvPr/>
        </p:nvSpPr>
        <p:spPr>
          <a:xfrm>
            <a:off x="437949" y="1507223"/>
            <a:ext cx="8182339" cy="1015663"/>
          </a:xfrm>
          <a:prstGeom prst="rect">
            <a:avLst/>
          </a:prstGeom>
          <a:noFill/>
        </p:spPr>
        <p:txBody>
          <a:bodyPr wrap="square" rtlCol="0">
            <a:spAutoFit/>
          </a:bodyPr>
          <a:lstStyle/>
          <a:p>
            <a:r>
              <a:rPr lang="en-US" sz="2000" dirty="0" smtClean="0">
                <a:latin typeface="Arial"/>
                <a:cs typeface="Arial"/>
              </a:rPr>
              <a:t>Goal: Translate </a:t>
            </a:r>
            <a:r>
              <a:rPr lang="en-US" sz="2000" dirty="0">
                <a:latin typeface="Arial"/>
                <a:cs typeface="Arial"/>
              </a:rPr>
              <a:t>the differences in intestinal flora into markers that could predict disease progression and eventually to find treatments that could stall the progression/ evolution of the </a:t>
            </a:r>
            <a:r>
              <a:rPr lang="en-US" sz="2000" dirty="0" smtClean="0">
                <a:latin typeface="Arial"/>
                <a:cs typeface="Arial"/>
              </a:rPr>
              <a:t>disease, multiple sclerosis. </a:t>
            </a:r>
            <a:endParaRPr lang="en-US" sz="2000" dirty="0">
              <a:latin typeface="Arial"/>
              <a:cs typeface="Arial"/>
            </a:endParaRPr>
          </a:p>
        </p:txBody>
      </p:sp>
      <p:sp>
        <p:nvSpPr>
          <p:cNvPr id="4" name="TextBox 3"/>
          <p:cNvSpPr txBox="1"/>
          <p:nvPr/>
        </p:nvSpPr>
        <p:spPr>
          <a:xfrm>
            <a:off x="437949" y="959823"/>
            <a:ext cx="5470217" cy="461665"/>
          </a:xfrm>
          <a:prstGeom prst="rect">
            <a:avLst/>
          </a:prstGeom>
          <a:noFill/>
        </p:spPr>
        <p:txBody>
          <a:bodyPr wrap="none" rtlCol="0">
            <a:spAutoFit/>
          </a:bodyPr>
          <a:lstStyle/>
          <a:p>
            <a:r>
              <a:rPr lang="en-US" sz="2400" dirty="0" smtClean="0">
                <a:latin typeface="Arial"/>
                <a:cs typeface="Arial"/>
              </a:rPr>
              <a:t>The </a:t>
            </a:r>
            <a:r>
              <a:rPr lang="en-US" sz="2400" dirty="0" err="1" smtClean="0">
                <a:latin typeface="Arial"/>
                <a:cs typeface="Arial"/>
              </a:rPr>
              <a:t>Microbiome</a:t>
            </a:r>
            <a:r>
              <a:rPr lang="en-US" sz="2400" dirty="0" smtClean="0">
                <a:latin typeface="Arial"/>
                <a:cs typeface="Arial"/>
              </a:rPr>
              <a:t> and Multiple Sclerosis</a:t>
            </a:r>
            <a:endParaRPr lang="en-US" sz="2400" dirty="0">
              <a:latin typeface="Arial"/>
              <a:cs typeface="Arial"/>
            </a:endParaRPr>
          </a:p>
        </p:txBody>
      </p:sp>
    </p:spTree>
    <p:extLst>
      <p:ext uri="{BB962C8B-B14F-4D97-AF65-F5344CB8AC3E}">
        <p14:creationId xmlns:p14="http://schemas.microsoft.com/office/powerpoint/2010/main" val="23245728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9913" y="547417"/>
            <a:ext cx="7529826" cy="584776"/>
          </a:xfrm>
          <a:prstGeom prst="rect">
            <a:avLst/>
          </a:prstGeom>
          <a:noFill/>
        </p:spPr>
        <p:txBody>
          <a:bodyPr wrap="none" rtlCol="0">
            <a:spAutoFit/>
          </a:bodyPr>
          <a:lstStyle/>
          <a:p>
            <a:r>
              <a:rPr lang="en-US" sz="3200" dirty="0" smtClean="0">
                <a:latin typeface="Arial"/>
                <a:cs typeface="Arial"/>
              </a:rPr>
              <a:t>Who is involved and how it came about?</a:t>
            </a:r>
            <a:endParaRPr lang="en-US" sz="3200" dirty="0">
              <a:latin typeface="Arial"/>
              <a:cs typeface="Arial"/>
            </a:endParaRPr>
          </a:p>
        </p:txBody>
      </p:sp>
      <p:sp>
        <p:nvSpPr>
          <p:cNvPr id="8" name="TextBox 7"/>
          <p:cNvSpPr txBox="1"/>
          <p:nvPr/>
        </p:nvSpPr>
        <p:spPr>
          <a:xfrm>
            <a:off x="343057" y="1332386"/>
            <a:ext cx="3404873" cy="1631216"/>
          </a:xfrm>
          <a:prstGeom prst="rect">
            <a:avLst/>
          </a:prstGeom>
          <a:solidFill>
            <a:schemeClr val="bg1">
              <a:lumMod val="95000"/>
            </a:schemeClr>
          </a:solidFill>
        </p:spPr>
        <p:txBody>
          <a:bodyPr wrap="none" rtlCol="0">
            <a:spAutoFit/>
          </a:bodyPr>
          <a:lstStyle/>
          <a:p>
            <a:r>
              <a:rPr lang="en-US" sz="2000" dirty="0">
                <a:latin typeface="Arial"/>
                <a:cs typeface="Arial"/>
              </a:rPr>
              <a:t>Carolina </a:t>
            </a:r>
            <a:r>
              <a:rPr lang="en-US" sz="2000" dirty="0" err="1">
                <a:latin typeface="Arial"/>
                <a:cs typeface="Arial"/>
              </a:rPr>
              <a:t>Ionette</a:t>
            </a:r>
            <a:r>
              <a:rPr lang="en-US" sz="2000" dirty="0">
                <a:latin typeface="Arial"/>
                <a:cs typeface="Arial"/>
              </a:rPr>
              <a:t>, MD., Ph.D.</a:t>
            </a:r>
          </a:p>
          <a:p>
            <a:r>
              <a:rPr lang="en-US" sz="2000" dirty="0" smtClean="0">
                <a:latin typeface="Arial"/>
                <a:cs typeface="Arial"/>
              </a:rPr>
              <a:t>Beth McCormick, Ph.D.</a:t>
            </a:r>
          </a:p>
          <a:p>
            <a:r>
              <a:rPr lang="en-US" sz="2000" dirty="0" smtClean="0">
                <a:latin typeface="Arial"/>
                <a:cs typeface="Arial"/>
              </a:rPr>
              <a:t>Doyle Ward, Ph.D.</a:t>
            </a:r>
          </a:p>
          <a:p>
            <a:r>
              <a:rPr lang="en-US" sz="2000" dirty="0">
                <a:latin typeface="Arial"/>
                <a:cs typeface="Arial"/>
              </a:rPr>
              <a:t>Ana Maldonado, Ph.D</a:t>
            </a:r>
            <a:r>
              <a:rPr lang="en-US" sz="2000" dirty="0" smtClean="0">
                <a:latin typeface="Arial"/>
                <a:cs typeface="Arial"/>
              </a:rPr>
              <a:t>.</a:t>
            </a:r>
          </a:p>
          <a:p>
            <a:r>
              <a:rPr lang="en-US" sz="2000" dirty="0" smtClean="0">
                <a:latin typeface="Arial"/>
                <a:cs typeface="Arial"/>
              </a:rPr>
              <a:t>Rafi </a:t>
            </a:r>
            <a:r>
              <a:rPr lang="en-US" sz="2000" dirty="0" err="1" smtClean="0">
                <a:latin typeface="Arial"/>
                <a:cs typeface="Arial"/>
              </a:rPr>
              <a:t>Aroian</a:t>
            </a:r>
            <a:r>
              <a:rPr lang="en-US" sz="2000" dirty="0" smtClean="0">
                <a:latin typeface="Arial"/>
                <a:cs typeface="Arial"/>
              </a:rPr>
              <a:t>, Ph.D.</a:t>
            </a:r>
            <a:endParaRPr lang="en-US" sz="2000" dirty="0">
              <a:latin typeface="Arial"/>
              <a:cs typeface="Arial"/>
            </a:endParaRPr>
          </a:p>
        </p:txBody>
      </p:sp>
      <p:grpSp>
        <p:nvGrpSpPr>
          <p:cNvPr id="18" name="Group 17"/>
          <p:cNvGrpSpPr/>
          <p:nvPr/>
        </p:nvGrpSpPr>
        <p:grpSpPr>
          <a:xfrm>
            <a:off x="4712466" y="1313777"/>
            <a:ext cx="4189598" cy="3298994"/>
            <a:chOff x="4551885" y="1299161"/>
            <a:chExt cx="4189598" cy="3298994"/>
          </a:xfrm>
        </p:grpSpPr>
        <p:pic>
          <p:nvPicPr>
            <p:cNvPr id="12" name="Picture 11"/>
            <p:cNvPicPr>
              <a:picLocks noChangeAspect="1"/>
            </p:cNvPicPr>
            <p:nvPr/>
          </p:nvPicPr>
          <p:blipFill rotWithShape="1">
            <a:blip r:embed="rId2"/>
            <a:srcRect t="13567" b="7691"/>
            <a:stretch/>
          </p:blipFill>
          <p:spPr>
            <a:xfrm>
              <a:off x="4551885" y="1299161"/>
              <a:ext cx="4189598" cy="3298994"/>
            </a:xfrm>
            <a:prstGeom prst="rect">
              <a:avLst/>
            </a:prstGeom>
          </p:spPr>
        </p:pic>
        <p:sp>
          <p:nvSpPr>
            <p:cNvPr id="13" name="TextBox 12"/>
            <p:cNvSpPr txBox="1"/>
            <p:nvPr/>
          </p:nvSpPr>
          <p:spPr>
            <a:xfrm>
              <a:off x="5666767" y="1731981"/>
              <a:ext cx="2211663" cy="584776"/>
            </a:xfrm>
            <a:prstGeom prst="rect">
              <a:avLst/>
            </a:prstGeom>
            <a:noFill/>
          </p:spPr>
          <p:txBody>
            <a:bodyPr wrap="none" rtlCol="0">
              <a:spAutoFit/>
            </a:bodyPr>
            <a:lstStyle/>
            <a:p>
              <a:pPr algn="ctr"/>
              <a:r>
                <a:rPr lang="en-US" b="1" dirty="0" smtClean="0">
                  <a:latin typeface="Arial"/>
                  <a:cs typeface="Arial"/>
                </a:rPr>
                <a:t>Infectious Disease</a:t>
              </a:r>
            </a:p>
            <a:p>
              <a:pPr algn="ctr"/>
              <a:r>
                <a:rPr lang="en-US" sz="1400" b="1" dirty="0" smtClean="0">
                  <a:latin typeface="Arial"/>
                  <a:cs typeface="Arial"/>
                </a:rPr>
                <a:t>Intestinal round worm</a:t>
              </a:r>
              <a:endParaRPr lang="en-US" sz="1400" b="1" dirty="0">
                <a:latin typeface="Arial"/>
                <a:cs typeface="Arial"/>
              </a:endParaRPr>
            </a:p>
          </p:txBody>
        </p:sp>
        <p:sp>
          <p:nvSpPr>
            <p:cNvPr id="14" name="TextBox 13"/>
            <p:cNvSpPr txBox="1"/>
            <p:nvPr/>
          </p:nvSpPr>
          <p:spPr>
            <a:xfrm>
              <a:off x="5666767" y="3602249"/>
              <a:ext cx="2147305" cy="369332"/>
            </a:xfrm>
            <a:prstGeom prst="rect">
              <a:avLst/>
            </a:prstGeom>
            <a:noFill/>
          </p:spPr>
          <p:txBody>
            <a:bodyPr wrap="none" rtlCol="0">
              <a:spAutoFit/>
            </a:bodyPr>
            <a:lstStyle/>
            <a:p>
              <a:r>
                <a:rPr lang="en-US" b="1" dirty="0" smtClean="0">
                  <a:latin typeface="Arial"/>
                  <a:cs typeface="Arial"/>
                </a:rPr>
                <a:t>Multiple Sclerosis</a:t>
              </a:r>
              <a:endParaRPr lang="en-US" b="1" dirty="0">
                <a:latin typeface="Arial"/>
                <a:cs typeface="Arial"/>
              </a:endParaRPr>
            </a:p>
          </p:txBody>
        </p:sp>
        <p:sp>
          <p:nvSpPr>
            <p:cNvPr id="15" name="TextBox 14"/>
            <p:cNvSpPr txBox="1"/>
            <p:nvPr/>
          </p:nvSpPr>
          <p:spPr>
            <a:xfrm>
              <a:off x="4856238" y="2598144"/>
              <a:ext cx="1621057" cy="369332"/>
            </a:xfrm>
            <a:prstGeom prst="rect">
              <a:avLst/>
            </a:prstGeom>
            <a:noFill/>
          </p:spPr>
          <p:txBody>
            <a:bodyPr wrap="none" rtlCol="0">
              <a:spAutoFit/>
            </a:bodyPr>
            <a:lstStyle/>
            <a:p>
              <a:r>
                <a:rPr lang="en-US" b="1" dirty="0" smtClean="0">
                  <a:latin typeface="Arial"/>
                  <a:cs typeface="Arial"/>
                </a:rPr>
                <a:t>Inflammation</a:t>
              </a:r>
              <a:endParaRPr lang="en-US" b="1" dirty="0">
                <a:latin typeface="Arial"/>
                <a:cs typeface="Arial"/>
              </a:endParaRPr>
            </a:p>
          </p:txBody>
        </p:sp>
        <p:sp>
          <p:nvSpPr>
            <p:cNvPr id="16" name="TextBox 15"/>
            <p:cNvSpPr txBox="1"/>
            <p:nvPr/>
          </p:nvSpPr>
          <p:spPr>
            <a:xfrm>
              <a:off x="7047782" y="2697078"/>
              <a:ext cx="1480055" cy="369332"/>
            </a:xfrm>
            <a:prstGeom prst="rect">
              <a:avLst/>
            </a:prstGeom>
            <a:noFill/>
          </p:spPr>
          <p:txBody>
            <a:bodyPr wrap="none" rtlCol="0">
              <a:spAutoFit/>
            </a:bodyPr>
            <a:lstStyle/>
            <a:p>
              <a:r>
                <a:rPr lang="en-US" b="1" dirty="0" err="1" smtClean="0">
                  <a:latin typeface="Arial"/>
                  <a:cs typeface="Arial"/>
                </a:rPr>
                <a:t>Microbiome</a:t>
              </a:r>
              <a:endParaRPr lang="en-US" b="1" dirty="0">
                <a:latin typeface="Arial"/>
                <a:cs typeface="Arial"/>
              </a:endParaRPr>
            </a:p>
          </p:txBody>
        </p:sp>
      </p:grpSp>
      <p:sp>
        <p:nvSpPr>
          <p:cNvPr id="17" name="TextBox 16"/>
          <p:cNvSpPr txBox="1"/>
          <p:nvPr/>
        </p:nvSpPr>
        <p:spPr>
          <a:xfrm>
            <a:off x="248171" y="4196746"/>
            <a:ext cx="7600358" cy="2616101"/>
          </a:xfrm>
          <a:prstGeom prst="rect">
            <a:avLst/>
          </a:prstGeom>
          <a:noFill/>
        </p:spPr>
        <p:txBody>
          <a:bodyPr wrap="none" rtlCol="0">
            <a:spAutoFit/>
          </a:bodyPr>
          <a:lstStyle/>
          <a:p>
            <a:r>
              <a:rPr lang="en-US" sz="2800" dirty="0" smtClean="0">
                <a:latin typeface="Arial"/>
                <a:cs typeface="Arial"/>
              </a:rPr>
              <a:t>Opportunities:</a:t>
            </a:r>
          </a:p>
          <a:p>
            <a:r>
              <a:rPr lang="en-US" sz="2000" dirty="0" smtClean="0">
                <a:latin typeface="Arial"/>
                <a:cs typeface="Arial"/>
              </a:rPr>
              <a:t>• Clinical samples – (</a:t>
            </a:r>
            <a:r>
              <a:rPr lang="en-US" sz="2000" dirty="0" err="1" smtClean="0">
                <a:latin typeface="Arial"/>
                <a:cs typeface="Arial"/>
              </a:rPr>
              <a:t>Biorepository</a:t>
            </a:r>
            <a:r>
              <a:rPr lang="en-US" sz="2000" dirty="0" smtClean="0">
                <a:latin typeface="Arial"/>
                <a:cs typeface="Arial"/>
              </a:rPr>
              <a:t> and European clinical cohorts)</a:t>
            </a:r>
          </a:p>
          <a:p>
            <a:r>
              <a:rPr lang="en-US" sz="2000" dirty="0" smtClean="0">
                <a:latin typeface="Arial"/>
                <a:cs typeface="Arial"/>
              </a:rPr>
              <a:t>• Diagnostic indicators</a:t>
            </a:r>
          </a:p>
          <a:p>
            <a:r>
              <a:rPr lang="en-US" sz="2000" dirty="0" smtClean="0">
                <a:latin typeface="Arial"/>
                <a:cs typeface="Arial"/>
              </a:rPr>
              <a:t>• Animal modeling</a:t>
            </a:r>
          </a:p>
          <a:p>
            <a:r>
              <a:rPr lang="en-US" sz="2000" dirty="0" smtClean="0">
                <a:latin typeface="Arial"/>
                <a:cs typeface="Arial"/>
              </a:rPr>
              <a:t>• Potential clinical intervention/trials</a:t>
            </a:r>
            <a:endParaRPr lang="en-US" sz="2000" dirty="0">
              <a:latin typeface="Arial"/>
              <a:cs typeface="Arial"/>
            </a:endParaRPr>
          </a:p>
          <a:p>
            <a:endParaRPr lang="en-US" sz="2800" dirty="0" smtClean="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1439189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350276"/>
            <a:ext cx="8686800" cy="4038601"/>
          </a:xfrm>
        </p:spPr>
        <p:txBody>
          <a:bodyPr/>
          <a:lstStyle/>
          <a:p>
            <a:r>
              <a:rPr lang="en-US" sz="2400" dirty="0" smtClean="0">
                <a:latin typeface="Arial" pitchFamily="34" charset="0"/>
                <a:cs typeface="Arial" pitchFamily="34" charset="0"/>
              </a:rPr>
              <a:t>Untapped potential </a:t>
            </a:r>
            <a:r>
              <a:rPr lang="en-US" sz="2400" dirty="0" err="1">
                <a:latin typeface="Arial" pitchFamily="34" charset="0"/>
                <a:cs typeface="Arial" pitchFamily="34" charset="0"/>
              </a:rPr>
              <a:t>Microbiome</a:t>
            </a:r>
            <a:r>
              <a:rPr lang="en-US" sz="2400" dirty="0">
                <a:latin typeface="Arial" pitchFamily="34" charset="0"/>
                <a:cs typeface="Arial" pitchFamily="34" charset="0"/>
              </a:rPr>
              <a:t> Research </a:t>
            </a:r>
            <a:endParaRPr lang="en-US" sz="2400" dirty="0" smtClean="0">
              <a:latin typeface="Arial" pitchFamily="34" charset="0"/>
              <a:cs typeface="Arial" pitchFamily="34" charset="0"/>
            </a:endParaRPr>
          </a:p>
          <a:p>
            <a:pPr lvl="1"/>
            <a:r>
              <a:rPr lang="en-US" sz="2000" dirty="0" smtClean="0">
                <a:latin typeface="Arial" pitchFamily="34" charset="0"/>
                <a:cs typeface="Arial" pitchFamily="34" charset="0"/>
              </a:rPr>
              <a:t>IRB-approved protocol for FMT for the Treatment of Recurrent </a:t>
            </a:r>
            <a:r>
              <a:rPr lang="en-US" sz="2000" i="1" dirty="0" smtClean="0">
                <a:latin typeface="Arial" pitchFamily="34" charset="0"/>
                <a:cs typeface="Arial" pitchFamily="34" charset="0"/>
              </a:rPr>
              <a:t>Clostridium difficile </a:t>
            </a:r>
            <a:r>
              <a:rPr lang="en-US" sz="2000" dirty="0" smtClean="0">
                <a:latin typeface="Arial" pitchFamily="34" charset="0"/>
                <a:cs typeface="Arial" pitchFamily="34" charset="0"/>
              </a:rPr>
              <a:t>infection</a:t>
            </a:r>
            <a:r>
              <a:rPr lang="en-US" sz="2000" i="1" dirty="0" smtClean="0">
                <a:latin typeface="Arial" pitchFamily="34" charset="0"/>
                <a:cs typeface="Arial" pitchFamily="34" charset="0"/>
              </a:rPr>
              <a:t> </a:t>
            </a:r>
            <a:endParaRPr lang="en-US" sz="2000" dirty="0" smtClean="0">
              <a:latin typeface="Arial" pitchFamily="34" charset="0"/>
              <a:cs typeface="Arial" pitchFamily="34" charset="0"/>
            </a:endParaRPr>
          </a:p>
          <a:p>
            <a:pPr lvl="1"/>
            <a:r>
              <a:rPr lang="en-US" sz="2000" dirty="0" smtClean="0">
                <a:latin typeface="Arial" pitchFamily="34" charset="0"/>
                <a:cs typeface="Arial" pitchFamily="34" charset="0"/>
              </a:rPr>
              <a:t>Incubating proposals for specific patient populations</a:t>
            </a:r>
          </a:p>
          <a:p>
            <a:pPr lvl="2"/>
            <a:r>
              <a:rPr lang="en-US" sz="1600" dirty="0" err="1" smtClean="0">
                <a:latin typeface="Arial" pitchFamily="34" charset="0"/>
                <a:cs typeface="Arial" pitchFamily="34" charset="0"/>
              </a:rPr>
              <a:t>Autologous</a:t>
            </a:r>
            <a:r>
              <a:rPr lang="en-US" sz="1600" dirty="0" smtClean="0">
                <a:latin typeface="Arial" pitchFamily="34" charset="0"/>
                <a:cs typeface="Arial" pitchFamily="34" charset="0"/>
              </a:rPr>
              <a:t> FMT for </a:t>
            </a:r>
            <a:r>
              <a:rPr lang="en-US" sz="1600" i="1" dirty="0" smtClean="0">
                <a:latin typeface="Arial" pitchFamily="34" charset="0"/>
                <a:cs typeface="Arial" pitchFamily="34" charset="0"/>
              </a:rPr>
              <a:t>C. diff</a:t>
            </a:r>
            <a:r>
              <a:rPr lang="en-US" sz="1600" dirty="0" smtClean="0">
                <a:latin typeface="Arial" pitchFamily="34" charset="0"/>
                <a:cs typeface="Arial" pitchFamily="34" charset="0"/>
              </a:rPr>
              <a:t> infection in solid organ transplant patients</a:t>
            </a:r>
          </a:p>
          <a:p>
            <a:pPr lvl="2"/>
            <a:r>
              <a:rPr lang="en-US" sz="1600" dirty="0" smtClean="0">
                <a:latin typeface="Arial" pitchFamily="34" charset="0"/>
                <a:cs typeface="Arial" pitchFamily="34" charset="0"/>
              </a:rPr>
              <a:t>FMT in various forms of inflammatory bowel disease</a:t>
            </a:r>
          </a:p>
          <a:p>
            <a:pPr lvl="2"/>
            <a:r>
              <a:rPr lang="en-US" sz="1600" dirty="0" err="1" smtClean="0">
                <a:latin typeface="Arial" pitchFamily="34" charset="0"/>
                <a:cs typeface="Arial" pitchFamily="34" charset="0"/>
              </a:rPr>
              <a:t>Microbiome</a:t>
            </a:r>
            <a:r>
              <a:rPr lang="en-US" sz="1600" dirty="0" smtClean="0">
                <a:latin typeface="Arial" pitchFamily="34" charset="0"/>
                <a:cs typeface="Arial" pitchFamily="34" charset="0"/>
              </a:rPr>
              <a:t> characterization in forms of inflammatory bowel disease</a:t>
            </a:r>
          </a:p>
          <a:p>
            <a:pPr lvl="2"/>
            <a:r>
              <a:rPr lang="en-US" sz="1600" dirty="0" err="1" smtClean="0">
                <a:latin typeface="Arial" pitchFamily="34" charset="0"/>
                <a:cs typeface="Arial" pitchFamily="34" charset="0"/>
              </a:rPr>
              <a:t>Microbiome</a:t>
            </a:r>
            <a:r>
              <a:rPr lang="en-US" sz="1600" dirty="0" smtClean="0">
                <a:latin typeface="Arial" pitchFamily="34" charset="0"/>
                <a:cs typeface="Arial" pitchFamily="34" charset="0"/>
              </a:rPr>
              <a:t> </a:t>
            </a:r>
            <a:r>
              <a:rPr lang="en-US" sz="1600" dirty="0">
                <a:latin typeface="Arial" pitchFamily="34" charset="0"/>
                <a:cs typeface="Arial" pitchFamily="34" charset="0"/>
              </a:rPr>
              <a:t>c</a:t>
            </a:r>
            <a:r>
              <a:rPr lang="en-US" sz="1600" dirty="0" smtClean="0">
                <a:latin typeface="Arial" pitchFamily="34" charset="0"/>
                <a:cs typeface="Arial" pitchFamily="34" charset="0"/>
              </a:rPr>
              <a:t>haracterization in various autoimmune related disease</a:t>
            </a:r>
          </a:p>
          <a:p>
            <a:pPr lvl="1">
              <a:buNone/>
            </a:pPr>
            <a:endParaRPr lang="en-US" sz="2000" dirty="0" smtClean="0">
              <a:latin typeface="Arial" pitchFamily="34" charset="0"/>
              <a:cs typeface="Arial" pitchFamily="34" charset="0"/>
            </a:endParaRPr>
          </a:p>
        </p:txBody>
      </p:sp>
      <p:sp>
        <p:nvSpPr>
          <p:cNvPr id="3" name="Title 2"/>
          <p:cNvSpPr>
            <a:spLocks noGrp="1"/>
          </p:cNvSpPr>
          <p:nvPr>
            <p:ph type="title"/>
          </p:nvPr>
        </p:nvSpPr>
        <p:spPr>
          <a:xfrm>
            <a:off x="51094" y="202603"/>
            <a:ext cx="9144000" cy="1219200"/>
          </a:xfrm>
        </p:spPr>
        <p:txBody>
          <a:bodyPr>
            <a:normAutofit fontScale="90000"/>
          </a:bodyPr>
          <a:lstStyle/>
          <a:p>
            <a:r>
              <a:rPr lang="en-US" sz="4000" dirty="0" smtClean="0">
                <a:latin typeface="Arial" pitchFamily="34" charset="0"/>
                <a:cs typeface="Arial" pitchFamily="34" charset="0"/>
              </a:rPr>
              <a:t>Expert is the area of fecal </a:t>
            </a:r>
            <a:r>
              <a:rPr lang="en-US" sz="4000" dirty="0" err="1" smtClean="0">
                <a:latin typeface="Arial" pitchFamily="34" charset="0"/>
                <a:cs typeface="Arial" pitchFamily="34" charset="0"/>
              </a:rPr>
              <a:t>microbiota</a:t>
            </a:r>
            <a:r>
              <a:rPr lang="en-US" sz="4000" dirty="0" smtClean="0">
                <a:latin typeface="Arial" pitchFamily="34" charset="0"/>
                <a:cs typeface="Arial" pitchFamily="34" charset="0"/>
              </a:rPr>
              <a:t> transplant (FMT) </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sz="3100" dirty="0">
              <a:latin typeface="Arial" pitchFamily="34" charset="0"/>
              <a:cs typeface="Arial" pitchFamily="34" charset="0"/>
            </a:endParaRPr>
          </a:p>
        </p:txBody>
      </p:sp>
      <p:pic>
        <p:nvPicPr>
          <p:cNvPr id="4" name="Picture 3" descr="O:\F M T\P1030011.JPG"/>
          <p:cNvPicPr>
            <a:picLocks noChangeAspect="1" noChangeArrowheads="1"/>
          </p:cNvPicPr>
          <p:nvPr/>
        </p:nvPicPr>
        <p:blipFill>
          <a:blip r:embed="rId2" cstate="print"/>
          <a:srcRect l="4500" t="41750" r="14999" b="10625"/>
          <a:stretch>
            <a:fillRect/>
          </a:stretch>
        </p:blipFill>
        <p:spPr bwMode="auto">
          <a:xfrm>
            <a:off x="333206" y="4387790"/>
            <a:ext cx="2514600" cy="181754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065605" y="4010777"/>
            <a:ext cx="3509316" cy="2807453"/>
          </a:xfrm>
          <a:prstGeom prst="rect">
            <a:avLst/>
          </a:prstGeom>
          <a:noFill/>
          <a:ln w="9525">
            <a:noFill/>
            <a:miter lim="800000"/>
            <a:headEnd/>
            <a:tailEnd/>
          </a:ln>
        </p:spPr>
      </p:pic>
    </p:spTree>
    <p:extLst>
      <p:ext uri="{BB962C8B-B14F-4D97-AF65-F5344CB8AC3E}">
        <p14:creationId xmlns:p14="http://schemas.microsoft.com/office/powerpoint/2010/main" val="1993890549"/>
      </p:ext>
    </p:extLst>
  </p:cSld>
  <p:clrMapOvr>
    <a:masterClrMapping/>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Shape 1"/>
          <p:cNvSpPr txBox="1"/>
          <p:nvPr/>
        </p:nvSpPr>
        <p:spPr>
          <a:xfrm>
            <a:off x="50760" y="187920"/>
            <a:ext cx="9036000" cy="560880"/>
          </a:xfrm>
          <a:prstGeom prst="rect">
            <a:avLst/>
          </a:prstGeom>
          <a:noFill/>
          <a:ln>
            <a:noFill/>
          </a:ln>
        </p:spPr>
        <p:txBody>
          <a:bodyPr lIns="90000" tIns="46800" rIns="90000" bIns="46800" anchor="ctr"/>
          <a:lstStyle/>
          <a:p>
            <a:pPr algn="ctr"/>
            <a:endParaRPr lang="en-US" sz="3200" strike="noStrike" spc="-1">
              <a:solidFill>
                <a:srgbClr val="000000"/>
              </a:solidFill>
              <a:uFill>
                <a:solidFill>
                  <a:srgbClr val="FFFFFF"/>
                </a:solidFill>
              </a:uFill>
              <a:latin typeface="Arial"/>
            </a:endParaRPr>
          </a:p>
        </p:txBody>
      </p:sp>
      <p:pic>
        <p:nvPicPr>
          <p:cNvPr id="285" name="Picture 284"/>
          <p:cNvPicPr/>
          <p:nvPr/>
        </p:nvPicPr>
        <p:blipFill>
          <a:blip r:embed="rId2"/>
          <a:stretch/>
        </p:blipFill>
        <p:spPr>
          <a:xfrm>
            <a:off x="-36000" y="259560"/>
            <a:ext cx="9340920" cy="5786640"/>
          </a:xfrm>
          <a:prstGeom prst="rect">
            <a:avLst/>
          </a:prstGeom>
          <a:ln>
            <a:noFill/>
          </a:ln>
        </p:spPr>
      </p:pic>
    </p:spTree>
    <p:extLst>
      <p:ext uri="{BB962C8B-B14F-4D97-AF65-F5344CB8AC3E}">
        <p14:creationId xmlns:p14="http://schemas.microsoft.com/office/powerpoint/2010/main" val="22725677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extShape 1"/>
          <p:cNvSpPr txBox="1"/>
          <p:nvPr/>
        </p:nvSpPr>
        <p:spPr>
          <a:xfrm>
            <a:off x="50760" y="187920"/>
            <a:ext cx="9036000" cy="560880"/>
          </a:xfrm>
          <a:prstGeom prst="rect">
            <a:avLst/>
          </a:prstGeom>
          <a:noFill/>
          <a:ln>
            <a:noFill/>
          </a:ln>
        </p:spPr>
        <p:txBody>
          <a:bodyPr lIns="90000" tIns="46800" rIns="90000" bIns="46800" anchor="ctr"/>
          <a:lstStyle/>
          <a:p>
            <a:pPr algn="ctr"/>
            <a:r>
              <a:rPr lang="en-US" sz="3200" strike="noStrike" spc="-1">
                <a:solidFill>
                  <a:srgbClr val="000000"/>
                </a:solidFill>
                <a:uFill>
                  <a:solidFill>
                    <a:srgbClr val="FFFFFF"/>
                  </a:solidFill>
                </a:uFill>
                <a:latin typeface="Arial"/>
              </a:rPr>
              <a:t>DeAngelis Lab</a:t>
            </a:r>
          </a:p>
        </p:txBody>
      </p:sp>
      <p:pic>
        <p:nvPicPr>
          <p:cNvPr id="287" name="Picture 286"/>
          <p:cNvPicPr/>
          <p:nvPr/>
        </p:nvPicPr>
        <p:blipFill>
          <a:blip r:embed="rId2"/>
          <a:stretch/>
        </p:blipFill>
        <p:spPr>
          <a:xfrm>
            <a:off x="905040" y="990000"/>
            <a:ext cx="7543440" cy="5581800"/>
          </a:xfrm>
          <a:prstGeom prst="rect">
            <a:avLst/>
          </a:prstGeom>
          <a:ln>
            <a:noFill/>
          </a:ln>
        </p:spPr>
      </p:pic>
    </p:spTree>
    <p:extLst>
      <p:ext uri="{BB962C8B-B14F-4D97-AF65-F5344CB8AC3E}">
        <p14:creationId xmlns:p14="http://schemas.microsoft.com/office/powerpoint/2010/main" val="316862135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on two legs</a:t>
            </a:r>
            <a:endParaRPr lang="en-US" dirty="0"/>
          </a:p>
        </p:txBody>
      </p:sp>
      <p:pic>
        <p:nvPicPr>
          <p:cNvPr id="4" name="Content Placeholder 3"/>
          <p:cNvPicPr>
            <a:picLocks noGrp="1" noChangeAspect="1"/>
          </p:cNvPicPr>
          <p:nvPr>
            <p:ph idx="1"/>
          </p:nvPr>
        </p:nvPicPr>
        <p:blipFill>
          <a:blip r:embed="rId2"/>
          <a:srcRect t="29155" b="29155"/>
          <a:stretch>
            <a:fillRect/>
          </a:stretch>
        </p:blipFill>
        <p:spPr/>
      </p:pic>
      <p:sp>
        <p:nvSpPr>
          <p:cNvPr id="5" name="Rectangle 4"/>
          <p:cNvSpPr/>
          <p:nvPr/>
        </p:nvSpPr>
        <p:spPr>
          <a:xfrm>
            <a:off x="380183" y="6234636"/>
            <a:ext cx="6858000" cy="646331"/>
          </a:xfrm>
          <a:prstGeom prst="rect">
            <a:avLst/>
          </a:prstGeom>
        </p:spPr>
        <p:txBody>
          <a:bodyPr wrap="square">
            <a:spAutoFit/>
          </a:bodyPr>
          <a:lstStyle/>
          <a:p>
            <a:r>
              <a:rPr lang="en-US" dirty="0"/>
              <a:t>"Our Self-Portrait: the Human </a:t>
            </a:r>
            <a:r>
              <a:rPr lang="en-US" dirty="0" err="1"/>
              <a:t>Microbiome</a:t>
            </a:r>
            <a:r>
              <a:rPr lang="en-US" dirty="0"/>
              <a:t>" by Joana </a:t>
            </a:r>
            <a:r>
              <a:rPr lang="en-US" dirty="0" err="1"/>
              <a:t>Ricou</a:t>
            </a:r>
            <a:r>
              <a:rPr lang="en-US" dirty="0"/>
              <a:t> </a:t>
            </a:r>
            <a:r>
              <a:rPr lang="en-US" i="1" dirty="0"/>
              <a:t>Illustration by Steven H. Lee</a:t>
            </a:r>
            <a:endParaRPr lang="en-US" dirty="0"/>
          </a:p>
        </p:txBody>
      </p:sp>
    </p:spTree>
    <p:extLst>
      <p:ext uri="{BB962C8B-B14F-4D97-AF65-F5344CB8AC3E}">
        <p14:creationId xmlns:p14="http://schemas.microsoft.com/office/powerpoint/2010/main" val="13968035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icture 287"/>
          <p:cNvPicPr/>
          <p:nvPr/>
        </p:nvPicPr>
        <p:blipFill>
          <a:blip r:embed="rId2"/>
          <a:stretch/>
        </p:blipFill>
        <p:spPr>
          <a:xfrm>
            <a:off x="205920" y="439920"/>
            <a:ext cx="8807040" cy="5765040"/>
          </a:xfrm>
          <a:prstGeom prst="rect">
            <a:avLst/>
          </a:prstGeom>
          <a:ln>
            <a:noFill/>
          </a:ln>
        </p:spPr>
      </p:pic>
    </p:spTree>
    <p:extLst>
      <p:ext uri="{BB962C8B-B14F-4D97-AF65-F5344CB8AC3E}">
        <p14:creationId xmlns:p14="http://schemas.microsoft.com/office/powerpoint/2010/main" val="224109670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CustomShape 1"/>
          <p:cNvSpPr/>
          <p:nvPr/>
        </p:nvSpPr>
        <p:spPr>
          <a:xfrm>
            <a:off x="339480" y="1529280"/>
            <a:ext cx="8603280" cy="111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10000"/>
              </a:lnSpc>
            </a:pPr>
            <a:r>
              <a:rPr lang="en-US" sz="3200" b="1" i="1" strike="noStrike" spc="-1">
                <a:solidFill>
                  <a:srgbClr val="000000"/>
                </a:solidFill>
                <a:uFill>
                  <a:solidFill>
                    <a:srgbClr val="FFFFFF"/>
                  </a:solidFill>
                </a:uFill>
                <a:latin typeface="Calibri"/>
              </a:rPr>
              <a:t>Reconciling ruminant livestock needs with economic and environmental concerns</a:t>
            </a:r>
            <a:endParaRPr lang="en-US" sz="1800" strike="noStrike" spc="-1">
              <a:solidFill>
                <a:srgbClr val="000000"/>
              </a:solidFill>
              <a:uFill>
                <a:solidFill>
                  <a:srgbClr val="FFFFFF"/>
                </a:solidFill>
              </a:uFill>
              <a:latin typeface="Arial"/>
            </a:endParaRPr>
          </a:p>
        </p:txBody>
      </p:sp>
      <p:pic>
        <p:nvPicPr>
          <p:cNvPr id="300" name="Picture 4"/>
          <p:cNvPicPr/>
          <p:nvPr/>
        </p:nvPicPr>
        <p:blipFill>
          <a:blip r:embed="rId3"/>
          <a:stretch/>
        </p:blipFill>
        <p:spPr>
          <a:xfrm>
            <a:off x="6801480" y="241200"/>
            <a:ext cx="2285640" cy="1206000"/>
          </a:xfrm>
          <a:prstGeom prst="rect">
            <a:avLst/>
          </a:prstGeom>
          <a:ln>
            <a:noFill/>
          </a:ln>
        </p:spPr>
      </p:pic>
      <p:pic>
        <p:nvPicPr>
          <p:cNvPr id="301" name="Picture 3"/>
          <p:cNvPicPr/>
          <p:nvPr/>
        </p:nvPicPr>
        <p:blipFill>
          <a:blip r:embed="rId4"/>
          <a:stretch/>
        </p:blipFill>
        <p:spPr>
          <a:xfrm>
            <a:off x="138240" y="249480"/>
            <a:ext cx="3276360" cy="1169640"/>
          </a:xfrm>
          <a:prstGeom prst="rect">
            <a:avLst/>
          </a:prstGeom>
          <a:ln>
            <a:noFill/>
          </a:ln>
        </p:spPr>
      </p:pic>
      <p:pic>
        <p:nvPicPr>
          <p:cNvPr id="302" name="Picture 4"/>
          <p:cNvPicPr/>
          <p:nvPr/>
        </p:nvPicPr>
        <p:blipFill>
          <a:blip r:embed="rId5"/>
          <a:stretch/>
        </p:blipFill>
        <p:spPr>
          <a:xfrm>
            <a:off x="6591960" y="4483800"/>
            <a:ext cx="2235240" cy="2235240"/>
          </a:xfrm>
          <a:prstGeom prst="rect">
            <a:avLst/>
          </a:prstGeom>
          <a:ln>
            <a:noFill/>
          </a:ln>
        </p:spPr>
      </p:pic>
      <p:sp>
        <p:nvSpPr>
          <p:cNvPr id="303" name="CustomShape 2"/>
          <p:cNvSpPr/>
          <p:nvPr/>
        </p:nvSpPr>
        <p:spPr>
          <a:xfrm>
            <a:off x="7468920" y="3987000"/>
            <a:ext cx="1292040" cy="599760"/>
          </a:xfrm>
          <a:prstGeom prst="wedgeEllipseCallout">
            <a:avLst>
              <a:gd name="adj1" fmla="val -20833"/>
              <a:gd name="adj2" fmla="val 62500"/>
            </a:avLst>
          </a:prstGeom>
          <a:solidFill>
            <a:srgbClr val="77933C"/>
          </a:solidFill>
          <a:ln w="9360">
            <a:solidFill>
              <a:srgbClr val="4A7EBB"/>
            </a:solidFill>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400" strike="noStrike" spc="-1">
                <a:solidFill>
                  <a:srgbClr val="FFFFFF"/>
                </a:solidFill>
                <a:uFill>
                  <a:solidFill>
                    <a:srgbClr val="FFFFFF"/>
                  </a:solidFill>
                </a:uFill>
                <a:latin typeface="Calibri"/>
              </a:rPr>
              <a:t>Microbe power!</a:t>
            </a:r>
            <a:endParaRPr lang="en-US" sz="2400" strike="noStrike" spc="-1">
              <a:solidFill>
                <a:srgbClr val="000000"/>
              </a:solidFill>
              <a:uFill>
                <a:solidFill>
                  <a:srgbClr val="FFFFFF"/>
                </a:solidFill>
              </a:uFill>
              <a:latin typeface="Times New Roman"/>
            </a:endParaRPr>
          </a:p>
        </p:txBody>
      </p:sp>
      <p:pic>
        <p:nvPicPr>
          <p:cNvPr id="304" name="Picture 9"/>
          <p:cNvPicPr/>
          <p:nvPr/>
        </p:nvPicPr>
        <p:blipFill>
          <a:blip r:embed="rId6"/>
          <a:stretch/>
        </p:blipFill>
        <p:spPr>
          <a:xfrm>
            <a:off x="2148480" y="4853520"/>
            <a:ext cx="1554120" cy="1573200"/>
          </a:xfrm>
          <a:prstGeom prst="rect">
            <a:avLst/>
          </a:prstGeom>
          <a:ln>
            <a:noFill/>
          </a:ln>
        </p:spPr>
      </p:pic>
      <p:pic>
        <p:nvPicPr>
          <p:cNvPr id="305" name="Picture 14"/>
          <p:cNvPicPr/>
          <p:nvPr/>
        </p:nvPicPr>
        <p:blipFill>
          <a:blip r:embed="rId7"/>
          <a:stretch/>
        </p:blipFill>
        <p:spPr>
          <a:xfrm>
            <a:off x="2088360" y="2832120"/>
            <a:ext cx="1627920" cy="1599840"/>
          </a:xfrm>
          <a:prstGeom prst="rect">
            <a:avLst/>
          </a:prstGeom>
          <a:ln>
            <a:noFill/>
          </a:ln>
        </p:spPr>
      </p:pic>
      <p:sp>
        <p:nvSpPr>
          <p:cNvPr id="306" name="CustomShape 3"/>
          <p:cNvSpPr/>
          <p:nvPr/>
        </p:nvSpPr>
        <p:spPr>
          <a:xfrm>
            <a:off x="2173320" y="4378680"/>
            <a:ext cx="14842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i="1" strike="noStrike" spc="-1">
                <a:solidFill>
                  <a:srgbClr val="1F3415"/>
                </a:solidFill>
                <a:uFill>
                  <a:solidFill>
                    <a:srgbClr val="FFFFFF"/>
                  </a:solidFill>
                </a:uFill>
                <a:latin typeface="Calibri"/>
              </a:rPr>
              <a:t>Jeff Blanchard</a:t>
            </a:r>
            <a:endParaRPr lang="en-US" sz="2400" strike="noStrike" spc="-1">
              <a:solidFill>
                <a:srgbClr val="000000"/>
              </a:solidFill>
              <a:uFill>
                <a:solidFill>
                  <a:srgbClr val="FFFFFF"/>
                </a:solidFill>
              </a:uFill>
              <a:latin typeface="Times New Roman"/>
            </a:endParaRPr>
          </a:p>
        </p:txBody>
      </p:sp>
      <p:sp>
        <p:nvSpPr>
          <p:cNvPr id="307" name="CustomShape 4"/>
          <p:cNvSpPr/>
          <p:nvPr/>
        </p:nvSpPr>
        <p:spPr>
          <a:xfrm>
            <a:off x="2261520" y="6383160"/>
            <a:ext cx="13287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i="1" strike="noStrike" spc="-1">
                <a:solidFill>
                  <a:srgbClr val="1F3415"/>
                </a:solidFill>
                <a:uFill>
                  <a:solidFill>
                    <a:srgbClr val="FFFFFF"/>
                  </a:solidFill>
                </a:uFill>
                <a:latin typeface="Calibri"/>
              </a:rPr>
              <a:t>Mary Hagen</a:t>
            </a:r>
            <a:endParaRPr lang="en-US" sz="2400" strike="noStrike" spc="-1">
              <a:solidFill>
                <a:srgbClr val="000000"/>
              </a:solidFill>
              <a:uFill>
                <a:solidFill>
                  <a:srgbClr val="FFFFFF"/>
                </a:solidFill>
              </a:uFill>
              <a:latin typeface="Times New Roman"/>
            </a:endParaRPr>
          </a:p>
        </p:txBody>
      </p:sp>
      <p:pic>
        <p:nvPicPr>
          <p:cNvPr id="308" name="Picture 10"/>
          <p:cNvPicPr/>
          <p:nvPr/>
        </p:nvPicPr>
        <p:blipFill>
          <a:blip r:embed="rId8"/>
          <a:stretch/>
        </p:blipFill>
        <p:spPr>
          <a:xfrm>
            <a:off x="300240" y="2846160"/>
            <a:ext cx="1627920" cy="1578960"/>
          </a:xfrm>
          <a:prstGeom prst="rect">
            <a:avLst/>
          </a:prstGeom>
          <a:ln>
            <a:noFill/>
          </a:ln>
        </p:spPr>
      </p:pic>
      <p:sp>
        <p:nvSpPr>
          <p:cNvPr id="309" name="CustomShape 5"/>
          <p:cNvSpPr/>
          <p:nvPr/>
        </p:nvSpPr>
        <p:spPr>
          <a:xfrm>
            <a:off x="453600" y="4394880"/>
            <a:ext cx="1348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i="1" strike="noStrike" spc="-1">
                <a:solidFill>
                  <a:srgbClr val="1F3415"/>
                </a:solidFill>
                <a:uFill>
                  <a:solidFill>
                    <a:srgbClr val="FFFFFF"/>
                  </a:solidFill>
                </a:uFill>
                <a:latin typeface="Calibri"/>
              </a:rPr>
              <a:t>Sue Leschine</a:t>
            </a:r>
            <a:endParaRPr lang="en-US" sz="2400" strike="noStrike" spc="-1">
              <a:solidFill>
                <a:srgbClr val="000000"/>
              </a:solidFill>
              <a:uFill>
                <a:solidFill>
                  <a:srgbClr val="FFFFFF"/>
                </a:solidFill>
              </a:uFill>
              <a:latin typeface="Times New Roman"/>
            </a:endParaRPr>
          </a:p>
        </p:txBody>
      </p:sp>
      <p:sp>
        <p:nvSpPr>
          <p:cNvPr id="310" name="CustomShape 6"/>
          <p:cNvSpPr/>
          <p:nvPr/>
        </p:nvSpPr>
        <p:spPr>
          <a:xfrm>
            <a:off x="443520" y="6406200"/>
            <a:ext cx="13806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i="1" strike="noStrike" spc="-1">
                <a:solidFill>
                  <a:srgbClr val="1F3415"/>
                </a:solidFill>
                <a:uFill>
                  <a:solidFill>
                    <a:srgbClr val="FFFFFF"/>
                  </a:solidFill>
                </a:uFill>
                <a:latin typeface="Calibri"/>
              </a:rPr>
              <a:t>Tom Warnick</a:t>
            </a:r>
            <a:endParaRPr lang="en-US" sz="2400" strike="noStrike" spc="-1">
              <a:solidFill>
                <a:srgbClr val="000000"/>
              </a:solidFill>
              <a:uFill>
                <a:solidFill>
                  <a:srgbClr val="FFFFFF"/>
                </a:solidFill>
              </a:uFill>
              <a:latin typeface="Times New Roman"/>
            </a:endParaRPr>
          </a:p>
        </p:txBody>
      </p:sp>
      <p:pic>
        <p:nvPicPr>
          <p:cNvPr id="311" name="Picture 24"/>
          <p:cNvPicPr/>
          <p:nvPr/>
        </p:nvPicPr>
        <p:blipFill>
          <a:blip r:embed="rId9"/>
          <a:stretch/>
        </p:blipFill>
        <p:spPr>
          <a:xfrm>
            <a:off x="271440" y="4862880"/>
            <a:ext cx="1620360" cy="1578960"/>
          </a:xfrm>
          <a:prstGeom prst="rect">
            <a:avLst/>
          </a:prstGeom>
          <a:ln>
            <a:noFill/>
          </a:ln>
        </p:spPr>
      </p:pic>
      <p:sp>
        <p:nvSpPr>
          <p:cNvPr id="312" name="TextShape 7"/>
          <p:cNvSpPr txBox="1"/>
          <p:nvPr/>
        </p:nvSpPr>
        <p:spPr>
          <a:xfrm>
            <a:off x="4382640" y="3213720"/>
            <a:ext cx="3015000" cy="1919160"/>
          </a:xfrm>
          <a:prstGeom prst="rect">
            <a:avLst/>
          </a:prstGeom>
          <a:noFill/>
          <a:ln>
            <a:noFill/>
          </a:ln>
        </p:spPr>
        <p:txBody>
          <a:bodyPr lIns="90000" tIns="45000" rIns="90000" bIns="45000"/>
          <a:lstStyle/>
          <a:p>
            <a:r>
              <a:rPr lang="en-US" sz="2400" strike="noStrike" spc="-1">
                <a:solidFill>
                  <a:srgbClr val="000000"/>
                </a:solidFill>
                <a:uFill>
                  <a:solidFill>
                    <a:srgbClr val="FFFFFF"/>
                  </a:solidFill>
                </a:uFill>
                <a:latin typeface="Arial"/>
              </a:rPr>
              <a:t>Microbial consortia that increase fiber digestion are in animal trials </a:t>
            </a:r>
            <a:endParaRPr lang="en-US" sz="2400" strike="noStrike" spc="-1">
              <a:solidFill>
                <a:srgbClr val="000000"/>
              </a:solidFill>
              <a:uFill>
                <a:solidFill>
                  <a:srgbClr val="FFFFFF"/>
                </a:solidFill>
              </a:uFill>
              <a:latin typeface="Times New Roman"/>
            </a:endParaRPr>
          </a:p>
          <a:p>
            <a:endParaRPr lang="en-US" sz="240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6084710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919488" y="2083590"/>
            <a:ext cx="4867140" cy="2278219"/>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1689779" y="1424316"/>
            <a:ext cx="5272235" cy="1380452"/>
            <a:chOff x="388960" y="2234849"/>
            <a:chExt cx="5978312" cy="1380452"/>
          </a:xfrm>
        </p:grpSpPr>
        <p:sp>
          <p:nvSpPr>
            <p:cNvPr id="14" name="Oval 13"/>
            <p:cNvSpPr/>
            <p:nvPr/>
          </p:nvSpPr>
          <p:spPr>
            <a:xfrm>
              <a:off x="2021834" y="2234849"/>
              <a:ext cx="2710645" cy="1380452"/>
            </a:xfrm>
            <a:prstGeom prst="ellipse">
              <a:avLst/>
            </a:prstGeom>
            <a:solidFill>
              <a:schemeClr val="tx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0000"/>
                </a:solidFill>
              </a:endParaRPr>
            </a:p>
          </p:txBody>
        </p:sp>
        <p:sp>
          <p:nvSpPr>
            <p:cNvPr id="15" name="Title 1"/>
            <p:cNvSpPr txBox="1">
              <a:spLocks/>
            </p:cNvSpPr>
            <p:nvPr/>
          </p:nvSpPr>
          <p:spPr>
            <a:xfrm>
              <a:off x="388960" y="2518137"/>
              <a:ext cx="5978312" cy="6921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000000"/>
                  </a:solidFill>
                  <a:latin typeface="Arial" panose="020B0604020202020204" pitchFamily="34" charset="0"/>
                  <a:cs typeface="Arial" panose="020B0604020202020204" pitchFamily="34" charset="0"/>
                </a:rPr>
                <a:t>Course </a:t>
              </a:r>
            </a:p>
            <a:p>
              <a:r>
                <a:rPr lang="en-US" sz="2000" dirty="0" smtClean="0">
                  <a:solidFill>
                    <a:srgbClr val="000000"/>
                  </a:solidFill>
                  <a:latin typeface="Arial" panose="020B0604020202020204" pitchFamily="34" charset="0"/>
                  <a:cs typeface="Arial" panose="020B0604020202020204" pitchFamily="34" charset="0"/>
                </a:rPr>
                <a:t>Development</a:t>
              </a:r>
              <a:endParaRPr lang="en-US" sz="2000" dirty="0">
                <a:solidFill>
                  <a:srgbClr val="000000"/>
                </a:solidFill>
                <a:latin typeface="Arial" panose="020B0604020202020204" pitchFamily="34" charset="0"/>
                <a:cs typeface="Arial" panose="020B0604020202020204" pitchFamily="34" charset="0"/>
              </a:endParaRPr>
            </a:p>
          </p:txBody>
        </p:sp>
      </p:grpSp>
      <p:grpSp>
        <p:nvGrpSpPr>
          <p:cNvPr id="8" name="Group 7"/>
          <p:cNvGrpSpPr/>
          <p:nvPr/>
        </p:nvGrpSpPr>
        <p:grpSpPr>
          <a:xfrm>
            <a:off x="1658825" y="3466545"/>
            <a:ext cx="2390500" cy="1380452"/>
            <a:chOff x="161628" y="3660453"/>
            <a:chExt cx="2710645" cy="1380452"/>
          </a:xfrm>
        </p:grpSpPr>
        <p:sp>
          <p:nvSpPr>
            <p:cNvPr id="12" name="Oval 11"/>
            <p:cNvSpPr/>
            <p:nvPr/>
          </p:nvSpPr>
          <p:spPr>
            <a:xfrm>
              <a:off x="161628" y="3660453"/>
              <a:ext cx="2710645" cy="1380452"/>
            </a:xfrm>
            <a:prstGeom prst="ellipse">
              <a:avLst/>
            </a:prstGeom>
            <a:solidFill>
              <a:schemeClr val="accent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Rectangle 12"/>
            <p:cNvSpPr/>
            <p:nvPr/>
          </p:nvSpPr>
          <p:spPr>
            <a:xfrm>
              <a:off x="523456" y="4008956"/>
              <a:ext cx="1809811" cy="707886"/>
            </a:xfrm>
            <a:prstGeom prst="rect">
              <a:avLst/>
            </a:prstGeom>
          </p:spPr>
          <p:txBody>
            <a:bodyPr wrap="none">
              <a:spAutoFit/>
            </a:bodyPr>
            <a:lstStyle/>
            <a:p>
              <a:pPr algn="ctr"/>
              <a:r>
                <a:rPr lang="en-US" sz="2000" dirty="0" smtClean="0">
                  <a:solidFill>
                    <a:srgbClr val="EEECE1"/>
                  </a:solidFill>
                  <a:latin typeface="Arial"/>
                  <a:cs typeface="Arial"/>
                </a:rPr>
                <a:t>Professional</a:t>
              </a:r>
            </a:p>
            <a:p>
              <a:pPr algn="ctr"/>
              <a:r>
                <a:rPr lang="en-US" sz="2000" dirty="0" smtClean="0">
                  <a:solidFill>
                    <a:srgbClr val="EEECE1"/>
                  </a:solidFill>
                  <a:latin typeface="Arial"/>
                  <a:cs typeface="Arial"/>
                </a:rPr>
                <a:t>Workshops</a:t>
              </a:r>
              <a:endParaRPr lang="en-US" sz="2000" dirty="0">
                <a:solidFill>
                  <a:srgbClr val="EEECE1"/>
                </a:solidFill>
                <a:latin typeface="Arial"/>
                <a:cs typeface="Arial"/>
              </a:endParaRPr>
            </a:p>
          </p:txBody>
        </p:sp>
      </p:grpSp>
      <p:grpSp>
        <p:nvGrpSpPr>
          <p:cNvPr id="9" name="Group 8"/>
          <p:cNvGrpSpPr/>
          <p:nvPr/>
        </p:nvGrpSpPr>
        <p:grpSpPr>
          <a:xfrm>
            <a:off x="3128343" y="3548644"/>
            <a:ext cx="5272235" cy="1380452"/>
            <a:chOff x="2169676" y="3660453"/>
            <a:chExt cx="5978312" cy="1380452"/>
          </a:xfrm>
        </p:grpSpPr>
        <p:sp>
          <p:nvSpPr>
            <p:cNvPr id="10" name="Oval 9"/>
            <p:cNvSpPr/>
            <p:nvPr/>
          </p:nvSpPr>
          <p:spPr>
            <a:xfrm>
              <a:off x="3806122" y="3660453"/>
              <a:ext cx="2710645" cy="1380452"/>
            </a:xfrm>
            <a:prstGeom prst="ellipse">
              <a:avLst/>
            </a:prstGeom>
            <a:solidFill>
              <a:srgbClr val="558E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 name="Title 1"/>
            <p:cNvSpPr txBox="1">
              <a:spLocks/>
            </p:cNvSpPr>
            <p:nvPr/>
          </p:nvSpPr>
          <p:spPr>
            <a:xfrm>
              <a:off x="2169676" y="4017787"/>
              <a:ext cx="5978312" cy="6921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bg2"/>
                  </a:solidFill>
                  <a:latin typeface="Arial"/>
                  <a:cs typeface="Arial"/>
                </a:rPr>
                <a:t>Training Events</a:t>
              </a:r>
              <a:endParaRPr lang="en-US" sz="2000" dirty="0">
                <a:solidFill>
                  <a:schemeClr val="bg2"/>
                </a:solidFill>
                <a:latin typeface="Arial"/>
                <a:cs typeface="Arial"/>
              </a:endParaRPr>
            </a:p>
          </p:txBody>
        </p:sp>
      </p:grpSp>
      <p:sp>
        <p:nvSpPr>
          <p:cNvPr id="16" name="Title 1"/>
          <p:cNvSpPr>
            <a:spLocks noGrp="1"/>
          </p:cNvSpPr>
          <p:nvPr>
            <p:ph type="title"/>
          </p:nvPr>
        </p:nvSpPr>
        <p:spPr>
          <a:xfrm>
            <a:off x="457200" y="106572"/>
            <a:ext cx="8229600" cy="1143000"/>
          </a:xfrm>
        </p:spPr>
        <p:txBody>
          <a:bodyPr>
            <a:normAutofit/>
          </a:bodyPr>
          <a:lstStyle/>
          <a:p>
            <a:r>
              <a:rPr lang="en-US" dirty="0" smtClean="0">
                <a:latin typeface="Arial"/>
                <a:cs typeface="Arial"/>
              </a:rPr>
              <a:t>CMR Excellence in Education</a:t>
            </a:r>
            <a:endParaRPr lang="en-US" dirty="0">
              <a:latin typeface="Arial"/>
              <a:cs typeface="Arial"/>
            </a:endParaRPr>
          </a:p>
        </p:txBody>
      </p:sp>
      <p:sp>
        <p:nvSpPr>
          <p:cNvPr id="18" name="Rectangle 17"/>
          <p:cNvSpPr/>
          <p:nvPr/>
        </p:nvSpPr>
        <p:spPr>
          <a:xfrm>
            <a:off x="2594701" y="5525431"/>
            <a:ext cx="3473646" cy="728284"/>
          </a:xfrm>
          <a:prstGeom prst="rect">
            <a:avLst/>
          </a:prstGeom>
          <a:solidFill>
            <a:schemeClr val="accent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14409" y="5706544"/>
            <a:ext cx="3315218" cy="369332"/>
          </a:xfrm>
          <a:prstGeom prst="rect">
            <a:avLst/>
          </a:prstGeom>
          <a:noFill/>
        </p:spPr>
        <p:txBody>
          <a:bodyPr wrap="none" rtlCol="0">
            <a:spAutoFit/>
          </a:bodyPr>
          <a:lstStyle/>
          <a:p>
            <a:r>
              <a:rPr lang="en-US" dirty="0" smtClean="0">
                <a:solidFill>
                  <a:srgbClr val="EEECE1"/>
                </a:solidFill>
                <a:latin typeface="Arial"/>
                <a:cs typeface="Arial"/>
              </a:rPr>
              <a:t>Industry/Organization Partners</a:t>
            </a:r>
            <a:endParaRPr lang="en-US" dirty="0">
              <a:solidFill>
                <a:srgbClr val="EEECE1"/>
              </a:solidFill>
              <a:latin typeface="Arial"/>
              <a:cs typeface="Arial"/>
            </a:endParaRPr>
          </a:p>
        </p:txBody>
      </p:sp>
      <p:cxnSp>
        <p:nvCxnSpPr>
          <p:cNvPr id="25" name="Straight Connector 24"/>
          <p:cNvCxnSpPr>
            <a:stCxn id="6" idx="4"/>
            <a:endCxn id="18" idx="0"/>
          </p:cNvCxnSpPr>
          <p:nvPr/>
        </p:nvCxnSpPr>
        <p:spPr>
          <a:xfrm flipH="1">
            <a:off x="4331524" y="4361809"/>
            <a:ext cx="21534" cy="1163622"/>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2"/>
          <a:stretch>
            <a:fillRect/>
          </a:stretch>
        </p:blipFill>
        <p:spPr>
          <a:xfrm>
            <a:off x="2251924" y="2737837"/>
            <a:ext cx="1503430" cy="525181"/>
          </a:xfrm>
          <a:prstGeom prst="rect">
            <a:avLst/>
          </a:prstGeom>
        </p:spPr>
      </p:pic>
      <p:pic>
        <p:nvPicPr>
          <p:cNvPr id="27" name="Picture 26"/>
          <p:cNvPicPr>
            <a:picLocks noChangeAspect="1"/>
          </p:cNvPicPr>
          <p:nvPr/>
        </p:nvPicPr>
        <p:blipFill>
          <a:blip r:embed="rId3"/>
          <a:stretch>
            <a:fillRect/>
          </a:stretch>
        </p:blipFill>
        <p:spPr>
          <a:xfrm>
            <a:off x="5355502" y="2592682"/>
            <a:ext cx="830513" cy="826831"/>
          </a:xfrm>
          <a:prstGeom prst="rect">
            <a:avLst/>
          </a:prstGeom>
        </p:spPr>
      </p:pic>
      <p:pic>
        <p:nvPicPr>
          <p:cNvPr id="28" name="Picture 27"/>
          <p:cNvPicPr>
            <a:picLocks noChangeAspect="1"/>
          </p:cNvPicPr>
          <p:nvPr/>
        </p:nvPicPr>
        <p:blipFill>
          <a:blip r:embed="rId4"/>
          <a:stretch>
            <a:fillRect/>
          </a:stretch>
        </p:blipFill>
        <p:spPr>
          <a:xfrm>
            <a:off x="4063331" y="3156763"/>
            <a:ext cx="630457" cy="619563"/>
          </a:xfrm>
          <a:prstGeom prst="rect">
            <a:avLst/>
          </a:prstGeom>
        </p:spPr>
      </p:pic>
    </p:spTree>
    <p:extLst>
      <p:ext uri="{BB962C8B-B14F-4D97-AF65-F5344CB8AC3E}">
        <p14:creationId xmlns:p14="http://schemas.microsoft.com/office/powerpoint/2010/main" val="2767059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6481" y="132344"/>
            <a:ext cx="8228160" cy="1144921"/>
          </a:xfrm>
          <a:ln/>
        </p:spPr>
        <p:txBody>
          <a:bodyPr tIns="30174">
            <a:noAutofit/>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sz="3200" dirty="0">
                <a:latin typeface="Arial"/>
                <a:cs typeface="Arial"/>
              </a:rPr>
              <a:t>Industry Collaboration + Training</a:t>
            </a:r>
            <a:br>
              <a:rPr lang="en-US" sz="3200" dirty="0">
                <a:latin typeface="Arial"/>
                <a:cs typeface="Arial"/>
              </a:rPr>
            </a:br>
            <a:endParaRPr lang="en-US" sz="3200" dirty="0">
              <a:latin typeface="Arial"/>
              <a:cs typeface="Arial"/>
            </a:endParaRPr>
          </a:p>
        </p:txBody>
      </p:sp>
      <p:sp>
        <p:nvSpPr>
          <p:cNvPr id="3074" name="Rectangle 2"/>
          <p:cNvSpPr>
            <a:spLocks noGrp="1" noChangeArrowheads="1"/>
          </p:cNvSpPr>
          <p:nvPr>
            <p:ph type="body" idx="1"/>
          </p:nvPr>
        </p:nvSpPr>
        <p:spPr>
          <a:xfrm>
            <a:off x="106122" y="1345564"/>
            <a:ext cx="4711312" cy="3529938"/>
          </a:xfrm>
          <a:ln/>
        </p:spPr>
        <p:txBody>
          <a:bodyPr>
            <a:normAutofit/>
          </a:bodyPr>
          <a:lstStyle/>
          <a:p>
            <a:pPr marL="391686"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Lst>
            </a:pPr>
            <a:r>
              <a:rPr lang="en-US" sz="2400" dirty="0">
                <a:latin typeface="Arial"/>
                <a:cs typeface="Arial"/>
              </a:rPr>
              <a:t>Collaborative </a:t>
            </a:r>
            <a:r>
              <a:rPr lang="en-US" sz="2400" dirty="0" smtClean="0">
                <a:latin typeface="Arial"/>
                <a:cs typeface="Arial"/>
              </a:rPr>
              <a:t>Research Projects </a:t>
            </a:r>
            <a:r>
              <a:rPr lang="en-US" sz="2400" dirty="0">
                <a:latin typeface="Arial"/>
                <a:cs typeface="Arial"/>
              </a:rPr>
              <a:t>with </a:t>
            </a:r>
            <a:r>
              <a:rPr lang="en-US" sz="2400" dirty="0" smtClean="0">
                <a:latin typeface="Arial"/>
                <a:cs typeface="Arial"/>
              </a:rPr>
              <a:t>Industry</a:t>
            </a:r>
            <a:endParaRPr lang="en-US" sz="2000" dirty="0" smtClean="0">
              <a:latin typeface="Arial"/>
              <a:cs typeface="Arial"/>
            </a:endParaRPr>
          </a:p>
          <a:p>
            <a:pPr marL="791736" lvl="1"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Lst>
            </a:pPr>
            <a:r>
              <a:rPr lang="en-US" sz="2000" dirty="0" smtClean="0">
                <a:latin typeface="Arial"/>
                <a:cs typeface="Arial"/>
              </a:rPr>
              <a:t>Professional Development Offices at UMW and UMA</a:t>
            </a:r>
          </a:p>
          <a:p>
            <a:pPr marL="1191786" lvl="2"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Lst>
            </a:pPr>
            <a:r>
              <a:rPr lang="en-US" sz="1600" dirty="0" smtClean="0">
                <a:latin typeface="Arial"/>
                <a:cs typeface="Arial"/>
              </a:rPr>
              <a:t>Cynthia </a:t>
            </a:r>
            <a:r>
              <a:rPr lang="en-US" sz="1600" dirty="0" err="1" smtClean="0">
                <a:latin typeface="Arial"/>
                <a:cs typeface="Arial"/>
              </a:rPr>
              <a:t>Fuhrmann</a:t>
            </a:r>
            <a:r>
              <a:rPr lang="en-US" sz="1600" dirty="0" smtClean="0">
                <a:latin typeface="Arial"/>
                <a:cs typeface="Arial"/>
              </a:rPr>
              <a:t>, UMW</a:t>
            </a:r>
          </a:p>
          <a:p>
            <a:pPr marL="1191786" lvl="2"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Lst>
            </a:pPr>
            <a:r>
              <a:rPr lang="en-US" sz="1600" dirty="0" smtClean="0">
                <a:latin typeface="Arial"/>
                <a:cs typeface="Arial"/>
              </a:rPr>
              <a:t>Shana </a:t>
            </a:r>
            <a:r>
              <a:rPr lang="en-US" sz="1600" dirty="0" err="1" smtClean="0">
                <a:latin typeface="Arial"/>
                <a:cs typeface="Arial"/>
              </a:rPr>
              <a:t>Passano</a:t>
            </a:r>
            <a:r>
              <a:rPr lang="en-US" sz="1600" dirty="0" smtClean="0">
                <a:latin typeface="Arial"/>
                <a:cs typeface="Arial"/>
              </a:rPr>
              <a:t>, UMA</a:t>
            </a:r>
          </a:p>
          <a:p>
            <a:pPr marL="791736" lvl="1"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Lst>
            </a:pPr>
            <a:r>
              <a:rPr lang="en-US" sz="2000" dirty="0" smtClean="0">
                <a:latin typeface="Arial"/>
                <a:cs typeface="Arial"/>
              </a:rPr>
              <a:t>Industry Match</a:t>
            </a:r>
          </a:p>
          <a:p>
            <a:pPr marL="791736" lvl="1"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Lst>
            </a:pPr>
            <a:r>
              <a:rPr lang="en-US" sz="2000" dirty="0" smtClean="0">
                <a:latin typeface="Arial"/>
                <a:cs typeface="Arial"/>
              </a:rPr>
              <a:t>Create 3-5 projects </a:t>
            </a:r>
          </a:p>
          <a:p>
            <a:pPr marL="1191786" lvl="2"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Lst>
            </a:pPr>
            <a:r>
              <a:rPr lang="en-US" sz="1600" dirty="0" smtClean="0">
                <a:latin typeface="Arial"/>
                <a:cs typeface="Arial"/>
              </a:rPr>
              <a:t>Sponsored research </a:t>
            </a:r>
          </a:p>
          <a:p>
            <a:pPr marL="1191786" lvl="2"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Lst>
            </a:pPr>
            <a:r>
              <a:rPr lang="en-US" sz="1600" dirty="0" smtClean="0">
                <a:latin typeface="Arial"/>
                <a:cs typeface="Arial"/>
              </a:rPr>
              <a:t>Preliminary data</a:t>
            </a:r>
          </a:p>
          <a:p>
            <a:pPr marL="791736" lvl="1"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Lst>
            </a:pPr>
            <a:endParaRPr lang="en-US" sz="2000" dirty="0">
              <a:latin typeface="Arial"/>
              <a:cs typeface="Aria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b="7758"/>
          <a:stretch>
            <a:fillRect/>
          </a:stretch>
        </p:blipFill>
        <p:spPr bwMode="auto">
          <a:xfrm>
            <a:off x="6384053" y="1277265"/>
            <a:ext cx="2182244" cy="2057537"/>
          </a:xfrm>
          <a:prstGeom prst="rect">
            <a:avLst/>
          </a:prstGeom>
          <a:noFill/>
          <a:ln>
            <a:noFill/>
          </a:ln>
          <a:effectLst/>
          <a:extLst>
            <a:ext uri="{909E8E84-426E-40dd-AFC4-6F175D3DCCD1}">
              <a14:hiddenFill xmlns:a14="http://schemas.microsoft.com/office/drawing/2010/main">
                <a:blipFill dpi="0" rotWithShape="0">
                  <a:blip/>
                  <a:srcRect b="775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140" y="3751509"/>
            <a:ext cx="2818409" cy="2175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2080" y="3405058"/>
            <a:ext cx="2156186" cy="31416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31837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37760" y="151692"/>
            <a:ext cx="8228160" cy="1144921"/>
          </a:xfrm>
          <a:ln/>
        </p:spPr>
        <p:txBody>
          <a:bodyPr tIns="30174">
            <a:noAutofit/>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sz="3600" dirty="0">
                <a:latin typeface="Arial"/>
                <a:cs typeface="Arial"/>
              </a:rPr>
              <a:t>Industry Collaboration + Training</a:t>
            </a:r>
            <a:br>
              <a:rPr lang="en-US" sz="3600" dirty="0">
                <a:latin typeface="Arial"/>
                <a:cs typeface="Arial"/>
              </a:rPr>
            </a:br>
            <a:endParaRPr lang="en-US" sz="3600" dirty="0">
              <a:latin typeface="Arial"/>
              <a:cs typeface="Arial"/>
            </a:endParaRPr>
          </a:p>
        </p:txBody>
      </p:sp>
      <p:sp>
        <p:nvSpPr>
          <p:cNvPr id="4098" name="Rectangle 2"/>
          <p:cNvSpPr>
            <a:spLocks noGrp="1" noChangeArrowheads="1"/>
          </p:cNvSpPr>
          <p:nvPr>
            <p:ph type="body" idx="1"/>
          </p:nvPr>
        </p:nvSpPr>
        <p:spPr>
          <a:xfrm>
            <a:off x="0" y="1204341"/>
            <a:ext cx="5182560" cy="3977698"/>
          </a:xfrm>
          <a:ln/>
        </p:spPr>
        <p:txBody>
          <a:bodyPr/>
          <a:lstStyle/>
          <a:p>
            <a:pPr marL="391686"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Lst>
            </a:pPr>
            <a:r>
              <a:rPr lang="en-US" sz="2400" dirty="0">
                <a:latin typeface="Arial"/>
                <a:cs typeface="Arial"/>
              </a:rPr>
              <a:t>Professional Development Workshops for Academic and Industry Research </a:t>
            </a:r>
            <a:r>
              <a:rPr lang="en-US" sz="2400" dirty="0" smtClean="0">
                <a:latin typeface="Arial"/>
                <a:cs typeface="Arial"/>
              </a:rPr>
              <a:t>Scientists</a:t>
            </a:r>
          </a:p>
          <a:p>
            <a:pPr marL="791736" lvl="1"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Lst>
            </a:pPr>
            <a:r>
              <a:rPr lang="en-US" sz="2000" dirty="0" smtClean="0">
                <a:latin typeface="Arial"/>
                <a:cs typeface="Arial"/>
              </a:rPr>
              <a:t>UMass Professional Development Office</a:t>
            </a:r>
          </a:p>
          <a:p>
            <a:pPr marL="1191786" lvl="2"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Lst>
            </a:pPr>
            <a:r>
              <a:rPr lang="en-US" sz="1600" dirty="0" smtClean="0">
                <a:latin typeface="Arial"/>
                <a:cs typeface="Arial"/>
              </a:rPr>
              <a:t>Computational Methods in </a:t>
            </a:r>
            <a:r>
              <a:rPr lang="en-US" sz="1600" dirty="0" err="1" smtClean="0">
                <a:latin typeface="Arial"/>
                <a:cs typeface="Arial"/>
              </a:rPr>
              <a:t>Microbiome</a:t>
            </a:r>
            <a:r>
              <a:rPr lang="en-US" sz="1600" dirty="0" smtClean="0">
                <a:latin typeface="Arial"/>
                <a:cs typeface="Arial"/>
              </a:rPr>
              <a:t> Research</a:t>
            </a:r>
          </a:p>
          <a:p>
            <a:pPr marL="1191786" lvl="2" indent="-293764">
              <a:buSzPct val="45000"/>
              <a:buFont typeface="Wingdings" charset="0"/>
              <a:buChar char=""/>
              <a:tabLst>
                <a:tab pos="414726" algn="l"/>
                <a:tab pos="829452" algn="l"/>
                <a:tab pos="1244178" algn="l"/>
                <a:tab pos="1658904" algn="l"/>
                <a:tab pos="2073631" algn="l"/>
                <a:tab pos="2488357" algn="l"/>
                <a:tab pos="2903083" algn="l"/>
                <a:tab pos="3317809" algn="l"/>
                <a:tab pos="3732535" algn="l"/>
                <a:tab pos="4147261" algn="l"/>
                <a:tab pos="4561987" algn="l"/>
                <a:tab pos="4976713" algn="l"/>
              </a:tabLst>
            </a:pPr>
            <a:r>
              <a:rPr lang="en-US" sz="1600" dirty="0" smtClean="0">
                <a:latin typeface="Arial"/>
                <a:cs typeface="Arial"/>
              </a:rPr>
              <a:t>Anaerobic </a:t>
            </a:r>
            <a:r>
              <a:rPr lang="en-US" sz="1600" dirty="0" err="1" smtClean="0">
                <a:latin typeface="Arial"/>
                <a:cs typeface="Arial"/>
              </a:rPr>
              <a:t>Microbiome</a:t>
            </a:r>
            <a:r>
              <a:rPr lang="en-US" sz="1600" dirty="0" smtClean="0">
                <a:latin typeface="Arial"/>
                <a:cs typeface="Arial"/>
              </a:rPr>
              <a:t> </a:t>
            </a:r>
            <a:r>
              <a:rPr lang="en-US" sz="1600" dirty="0" err="1" smtClean="0">
                <a:latin typeface="Arial"/>
                <a:cs typeface="Arial"/>
              </a:rPr>
              <a:t>Reseach</a:t>
            </a:r>
            <a:endParaRPr lang="en-US" sz="1600" dirty="0">
              <a:latin typeface="Arial"/>
              <a:cs typeface="Arial"/>
            </a:endParaRPr>
          </a:p>
          <a:p>
            <a:pPr marL="391686" indent="-293764">
              <a:buSzPct val="45000"/>
              <a:buNone/>
              <a:tabLst>
                <a:tab pos="414726" algn="l"/>
                <a:tab pos="829452" algn="l"/>
                <a:tab pos="1244178" algn="l"/>
                <a:tab pos="1658904" algn="l"/>
                <a:tab pos="2073631" algn="l"/>
                <a:tab pos="2488357" algn="l"/>
                <a:tab pos="2903083" algn="l"/>
                <a:tab pos="3317809" algn="l"/>
                <a:tab pos="3732535" algn="l"/>
                <a:tab pos="4147261" algn="l"/>
                <a:tab pos="4561987" algn="l"/>
                <a:tab pos="4976713" algn="l"/>
              </a:tabLst>
            </a:pPr>
            <a:endParaRPr lang="en-US" dirty="0">
              <a:latin typeface="Arial"/>
              <a:cs typeface="Aria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06" y="3839275"/>
            <a:ext cx="3183899" cy="12536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81" y="5355977"/>
            <a:ext cx="3027524" cy="14075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961" y="1531430"/>
            <a:ext cx="3451680" cy="23042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2560" y="4200314"/>
            <a:ext cx="3483360" cy="22639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3" name="Text Box 7"/>
          <p:cNvSpPr txBox="1">
            <a:spLocks noChangeArrowheads="1"/>
          </p:cNvSpPr>
          <p:nvPr/>
        </p:nvSpPr>
        <p:spPr bwMode="auto">
          <a:xfrm>
            <a:off x="5498568" y="1663689"/>
            <a:ext cx="2358720" cy="263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a:tabLst>
                <a:tab pos="457200" algn="l"/>
                <a:tab pos="914400" algn="l"/>
                <a:tab pos="1371600" algn="l"/>
                <a:tab pos="1828800" algn="l"/>
                <a:tab pos="2286000" algn="l"/>
              </a:tabLst>
              <a:defRPr>
                <a:solidFill>
                  <a:srgbClr val="000000"/>
                </a:solidFill>
                <a:latin typeface="Arial" charset="0"/>
                <a:ea typeface="ＭＳ Ｐゴシック" charset="0"/>
                <a:cs typeface="WenQuanYi Micro Hei" charset="0"/>
              </a:defRPr>
            </a:lvl1pPr>
            <a:lvl2pPr>
              <a:tabLst>
                <a:tab pos="457200" algn="l"/>
                <a:tab pos="914400" algn="l"/>
                <a:tab pos="1371600" algn="l"/>
                <a:tab pos="1828800" algn="l"/>
                <a:tab pos="2286000" algn="l"/>
              </a:tabLst>
              <a:defRPr>
                <a:solidFill>
                  <a:srgbClr val="000000"/>
                </a:solidFill>
                <a:latin typeface="Arial" charset="0"/>
                <a:ea typeface="ＭＳ Ｐゴシック" charset="0"/>
                <a:cs typeface="WenQuanYi Micro Hei" charset="0"/>
              </a:defRPr>
            </a:lvl2pPr>
            <a:lvl3pPr>
              <a:tabLst>
                <a:tab pos="457200" algn="l"/>
                <a:tab pos="914400" algn="l"/>
                <a:tab pos="1371600" algn="l"/>
                <a:tab pos="1828800" algn="l"/>
                <a:tab pos="2286000" algn="l"/>
              </a:tabLst>
              <a:defRPr>
                <a:solidFill>
                  <a:srgbClr val="000000"/>
                </a:solidFill>
                <a:latin typeface="Arial" charset="0"/>
                <a:ea typeface="ＭＳ Ｐゴシック" charset="0"/>
                <a:cs typeface="WenQuanYi Micro Hei" charset="0"/>
              </a:defRPr>
            </a:lvl3pPr>
            <a:lvl4pPr>
              <a:tabLst>
                <a:tab pos="457200" algn="l"/>
                <a:tab pos="914400" algn="l"/>
                <a:tab pos="1371600" algn="l"/>
                <a:tab pos="1828800" algn="l"/>
                <a:tab pos="2286000" algn="l"/>
              </a:tabLst>
              <a:defRPr>
                <a:solidFill>
                  <a:srgbClr val="000000"/>
                </a:solidFill>
                <a:latin typeface="Arial" charset="0"/>
                <a:ea typeface="ＭＳ Ｐゴシック" charset="0"/>
                <a:cs typeface="WenQuanYi Micro Hei" charset="0"/>
              </a:defRPr>
            </a:lvl4pPr>
            <a:lvl5pPr>
              <a:tabLst>
                <a:tab pos="457200" algn="l"/>
                <a:tab pos="914400" algn="l"/>
                <a:tab pos="1371600" algn="l"/>
                <a:tab pos="1828800" algn="l"/>
                <a:tab pos="2286000" algn="l"/>
              </a:tabLst>
              <a:defRPr>
                <a:solidFill>
                  <a:srgbClr val="000000"/>
                </a:solidFill>
                <a:latin typeface="Arial" charset="0"/>
                <a:ea typeface="ＭＳ Ｐゴシック" charset="0"/>
                <a:cs typeface="WenQuanYi Micro Hei"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WenQuanYi Micro Hei"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WenQuanYi Micro Hei"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WenQuanYi Micro Hei"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WenQuanYi Micro Hei" charset="0"/>
              </a:defRPr>
            </a:lvl9pPr>
          </a:lstStyle>
          <a:p>
            <a:r>
              <a:rPr lang="en-US" sz="1300" dirty="0">
                <a:solidFill>
                  <a:srgbClr val="FFFFFF"/>
                </a:solidFill>
              </a:rPr>
              <a:t>UMW - Albert Sherman Center</a:t>
            </a:r>
          </a:p>
        </p:txBody>
      </p:sp>
      <p:sp>
        <p:nvSpPr>
          <p:cNvPr id="4104" name="Text Box 8"/>
          <p:cNvSpPr txBox="1">
            <a:spLocks noChangeArrowheads="1"/>
          </p:cNvSpPr>
          <p:nvPr/>
        </p:nvSpPr>
        <p:spPr bwMode="auto">
          <a:xfrm>
            <a:off x="6079492" y="4200921"/>
            <a:ext cx="2522880" cy="263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a:tabLst>
                <a:tab pos="457200" algn="l"/>
                <a:tab pos="914400" algn="l"/>
                <a:tab pos="1371600" algn="l"/>
                <a:tab pos="1828800" algn="l"/>
                <a:tab pos="2286000" algn="l"/>
                <a:tab pos="2743200" algn="l"/>
              </a:tabLst>
              <a:defRPr>
                <a:solidFill>
                  <a:srgbClr val="000000"/>
                </a:solidFill>
                <a:latin typeface="Arial" charset="0"/>
                <a:ea typeface="ＭＳ Ｐゴシック" charset="0"/>
                <a:cs typeface="WenQuanYi Micro Hei" charset="0"/>
              </a:defRPr>
            </a:lvl1pPr>
            <a:lvl2pPr>
              <a:tabLst>
                <a:tab pos="457200" algn="l"/>
                <a:tab pos="914400" algn="l"/>
                <a:tab pos="1371600" algn="l"/>
                <a:tab pos="1828800" algn="l"/>
                <a:tab pos="2286000" algn="l"/>
                <a:tab pos="2743200" algn="l"/>
              </a:tabLst>
              <a:defRPr>
                <a:solidFill>
                  <a:srgbClr val="000000"/>
                </a:solidFill>
                <a:latin typeface="Arial" charset="0"/>
                <a:ea typeface="ＭＳ Ｐゴシック" charset="0"/>
                <a:cs typeface="WenQuanYi Micro Hei" charset="0"/>
              </a:defRPr>
            </a:lvl2pPr>
            <a:lvl3pPr>
              <a:tabLst>
                <a:tab pos="457200" algn="l"/>
                <a:tab pos="914400" algn="l"/>
                <a:tab pos="1371600" algn="l"/>
                <a:tab pos="1828800" algn="l"/>
                <a:tab pos="2286000" algn="l"/>
                <a:tab pos="2743200" algn="l"/>
              </a:tabLst>
              <a:defRPr>
                <a:solidFill>
                  <a:srgbClr val="000000"/>
                </a:solidFill>
                <a:latin typeface="Arial" charset="0"/>
                <a:ea typeface="ＭＳ Ｐゴシック" charset="0"/>
                <a:cs typeface="WenQuanYi Micro Hei" charset="0"/>
              </a:defRPr>
            </a:lvl3pPr>
            <a:lvl4pPr>
              <a:tabLst>
                <a:tab pos="457200" algn="l"/>
                <a:tab pos="914400" algn="l"/>
                <a:tab pos="1371600" algn="l"/>
                <a:tab pos="1828800" algn="l"/>
                <a:tab pos="2286000" algn="l"/>
                <a:tab pos="2743200" algn="l"/>
              </a:tabLst>
              <a:defRPr>
                <a:solidFill>
                  <a:srgbClr val="000000"/>
                </a:solidFill>
                <a:latin typeface="Arial" charset="0"/>
                <a:ea typeface="ＭＳ Ｐゴシック" charset="0"/>
                <a:cs typeface="WenQuanYi Micro Hei" charset="0"/>
              </a:defRPr>
            </a:lvl4pPr>
            <a:lvl5pPr>
              <a:tabLst>
                <a:tab pos="457200" algn="l"/>
                <a:tab pos="914400" algn="l"/>
                <a:tab pos="1371600" algn="l"/>
                <a:tab pos="1828800" algn="l"/>
                <a:tab pos="2286000" algn="l"/>
                <a:tab pos="2743200" algn="l"/>
              </a:tabLst>
              <a:defRPr>
                <a:solidFill>
                  <a:srgbClr val="000000"/>
                </a:solidFill>
                <a:latin typeface="Arial" charset="0"/>
                <a:ea typeface="ＭＳ Ｐゴシック" charset="0"/>
                <a:cs typeface="WenQuanYi Micro Hei"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ＭＳ Ｐゴシック" charset="0"/>
                <a:cs typeface="WenQuanYi Micro Hei"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ＭＳ Ｐゴシック" charset="0"/>
                <a:cs typeface="WenQuanYi Micro Hei"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ＭＳ Ｐゴシック" charset="0"/>
                <a:cs typeface="WenQuanYi Micro Hei"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ＭＳ Ｐゴシック" charset="0"/>
                <a:cs typeface="WenQuanYi Micro Hei" charset="0"/>
              </a:defRPr>
            </a:lvl9pPr>
          </a:lstStyle>
          <a:p>
            <a:r>
              <a:rPr lang="en-US" sz="1300" dirty="0">
                <a:solidFill>
                  <a:srgbClr val="FFFFFF"/>
                </a:solidFill>
              </a:rPr>
              <a:t>UMA -Life Sciences Laboratories</a:t>
            </a:r>
          </a:p>
        </p:txBody>
      </p:sp>
    </p:spTree>
    <p:extLst>
      <p:ext uri="{BB962C8B-B14F-4D97-AF65-F5344CB8AC3E}">
        <p14:creationId xmlns:p14="http://schemas.microsoft.com/office/powerpoint/2010/main" val="13877628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32773"/>
            <a:ext cx="8228160" cy="1144921"/>
          </a:xfrm>
          <a:ln/>
        </p:spPr>
        <p:txBody>
          <a:bodyPr tIns="30174">
            <a:noAutofit/>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sz="3600" dirty="0">
                <a:latin typeface="Arial"/>
                <a:cs typeface="Arial"/>
              </a:rPr>
              <a:t>Industry Collaboration + Training</a:t>
            </a:r>
            <a:br>
              <a:rPr lang="en-US" sz="3600" dirty="0">
                <a:latin typeface="Arial"/>
                <a:cs typeface="Arial"/>
              </a:rPr>
            </a:br>
            <a:r>
              <a:rPr lang="en-US" sz="3600" dirty="0" smtClean="0">
                <a:latin typeface="Arial"/>
                <a:cs typeface="Arial"/>
              </a:rPr>
              <a:t>= Economic </a:t>
            </a:r>
            <a:r>
              <a:rPr lang="en-US" sz="3600" dirty="0">
                <a:latin typeface="Arial"/>
                <a:cs typeface="Arial"/>
              </a:rPr>
              <a:t>Impact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880" y="1558244"/>
            <a:ext cx="2571840" cy="90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401" y="2478501"/>
            <a:ext cx="3182400" cy="7589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4" name="Text Box 4"/>
          <p:cNvSpPr txBox="1">
            <a:spLocks noChangeArrowheads="1"/>
          </p:cNvSpPr>
          <p:nvPr/>
        </p:nvSpPr>
        <p:spPr bwMode="auto">
          <a:xfrm>
            <a:off x="260640" y="1496317"/>
            <a:ext cx="5182560" cy="39776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1945" rIns="0" bIns="0"/>
          <a:lstStyle>
            <a:lvl1pPr marL="431800" indent="-32385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ＭＳ Ｐゴシック" charset="0"/>
                <a:cs typeface="WenQuanYi Micro Hei"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ＭＳ Ｐゴシック" charset="0"/>
                <a:cs typeface="WenQuanYi Micro Hei"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ＭＳ Ｐゴシック" charset="0"/>
                <a:cs typeface="WenQuanYi Micro Hei"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ＭＳ Ｐゴシック" charset="0"/>
                <a:cs typeface="WenQuanYi Micro Hei"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ＭＳ Ｐゴシック" charset="0"/>
                <a:cs typeface="WenQuanYi Micro Hei"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ＭＳ Ｐゴシック" charset="0"/>
                <a:cs typeface="WenQuanYi Micro Hei"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ＭＳ Ｐゴシック" charset="0"/>
                <a:cs typeface="WenQuanYi Micro Hei"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ＭＳ Ｐゴシック" charset="0"/>
                <a:cs typeface="WenQuanYi Micro Hei"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ＭＳ Ｐゴシック" charset="0"/>
                <a:cs typeface="WenQuanYi Micro Hei" charset="0"/>
              </a:defRPr>
            </a:lvl9pPr>
          </a:lstStyle>
          <a:p>
            <a:pPr>
              <a:spcAft>
                <a:spcPts val="1293"/>
              </a:spcAft>
              <a:buSzPct val="45000"/>
              <a:buFont typeface="Wingdings" charset="0"/>
              <a:buChar char=""/>
            </a:pPr>
            <a:r>
              <a:rPr lang="en-US" sz="2400" dirty="0"/>
              <a:t>Career Path Seminar Series</a:t>
            </a:r>
          </a:p>
          <a:p>
            <a:pPr>
              <a:spcAft>
                <a:spcPts val="1293"/>
              </a:spcAft>
              <a:buSzPct val="45000"/>
              <a:buFont typeface="Wingdings" charset="0"/>
              <a:buChar char=""/>
            </a:pPr>
            <a:r>
              <a:rPr lang="en-US" sz="2400" dirty="0"/>
              <a:t>Career Exploration Events</a:t>
            </a:r>
          </a:p>
          <a:p>
            <a:pPr>
              <a:spcAft>
                <a:spcPts val="1293"/>
              </a:spcAft>
              <a:buSzPct val="45000"/>
              <a:buFont typeface="Wingdings" charset="0"/>
              <a:buChar char=""/>
            </a:pPr>
            <a:r>
              <a:rPr lang="en-US" sz="2400" dirty="0"/>
              <a:t>Industry Site </a:t>
            </a:r>
            <a:r>
              <a:rPr lang="en-US" sz="2400" dirty="0" smtClean="0"/>
              <a:t>Visits</a:t>
            </a:r>
          </a:p>
          <a:p>
            <a:pPr>
              <a:spcAft>
                <a:spcPts val="1293"/>
              </a:spcAft>
              <a:buSzPct val="45000"/>
            </a:pPr>
            <a:endParaRPr lang="en-US" sz="2400" dirty="0"/>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7920" y="4573920"/>
            <a:ext cx="3471840" cy="2131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3441" y="3485166"/>
            <a:ext cx="3494880" cy="12442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041" y="3516850"/>
            <a:ext cx="4381920" cy="3293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8" name="Text Box 8"/>
          <p:cNvSpPr txBox="1">
            <a:spLocks noChangeArrowheads="1"/>
          </p:cNvSpPr>
          <p:nvPr/>
        </p:nvSpPr>
        <p:spPr bwMode="auto">
          <a:xfrm>
            <a:off x="3216961" y="6369789"/>
            <a:ext cx="1703520" cy="263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a:tabLst>
                <a:tab pos="457200" algn="l"/>
                <a:tab pos="914400" algn="l"/>
                <a:tab pos="1371600" algn="l"/>
                <a:tab pos="1828800" algn="l"/>
              </a:tabLst>
              <a:defRPr>
                <a:solidFill>
                  <a:srgbClr val="000000"/>
                </a:solidFill>
                <a:latin typeface="Arial" charset="0"/>
                <a:ea typeface="ＭＳ Ｐゴシック" charset="0"/>
                <a:cs typeface="WenQuanYi Micro Hei" charset="0"/>
              </a:defRPr>
            </a:lvl1pPr>
            <a:lvl2pPr>
              <a:tabLst>
                <a:tab pos="457200" algn="l"/>
                <a:tab pos="914400" algn="l"/>
                <a:tab pos="1371600" algn="l"/>
                <a:tab pos="1828800" algn="l"/>
              </a:tabLst>
              <a:defRPr>
                <a:solidFill>
                  <a:srgbClr val="000000"/>
                </a:solidFill>
                <a:latin typeface="Arial" charset="0"/>
                <a:ea typeface="ＭＳ Ｐゴシック" charset="0"/>
                <a:cs typeface="WenQuanYi Micro Hei" charset="0"/>
              </a:defRPr>
            </a:lvl2pPr>
            <a:lvl3pPr>
              <a:tabLst>
                <a:tab pos="457200" algn="l"/>
                <a:tab pos="914400" algn="l"/>
                <a:tab pos="1371600" algn="l"/>
                <a:tab pos="1828800" algn="l"/>
              </a:tabLst>
              <a:defRPr>
                <a:solidFill>
                  <a:srgbClr val="000000"/>
                </a:solidFill>
                <a:latin typeface="Arial" charset="0"/>
                <a:ea typeface="ＭＳ Ｐゴシック" charset="0"/>
                <a:cs typeface="WenQuanYi Micro Hei" charset="0"/>
              </a:defRPr>
            </a:lvl3pPr>
            <a:lvl4pPr>
              <a:tabLst>
                <a:tab pos="457200" algn="l"/>
                <a:tab pos="914400" algn="l"/>
                <a:tab pos="1371600" algn="l"/>
                <a:tab pos="1828800" algn="l"/>
              </a:tabLst>
              <a:defRPr>
                <a:solidFill>
                  <a:srgbClr val="000000"/>
                </a:solidFill>
                <a:latin typeface="Arial" charset="0"/>
                <a:ea typeface="ＭＳ Ｐゴシック" charset="0"/>
                <a:cs typeface="WenQuanYi Micro Hei" charset="0"/>
              </a:defRPr>
            </a:lvl4pPr>
            <a:lvl5pPr>
              <a:tabLst>
                <a:tab pos="457200" algn="l"/>
                <a:tab pos="914400" algn="l"/>
                <a:tab pos="1371600" algn="l"/>
                <a:tab pos="1828800" algn="l"/>
              </a:tabLst>
              <a:defRPr>
                <a:solidFill>
                  <a:srgbClr val="000000"/>
                </a:solidFill>
                <a:latin typeface="Arial" charset="0"/>
                <a:ea typeface="ＭＳ Ｐゴシック" charset="0"/>
                <a:cs typeface="WenQuanYi Micro Hei"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ＭＳ Ｐゴシック" charset="0"/>
                <a:cs typeface="WenQuanYi Micro Hei"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ＭＳ Ｐゴシック" charset="0"/>
                <a:cs typeface="WenQuanYi Micro Hei"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ＭＳ Ｐゴシック" charset="0"/>
                <a:cs typeface="WenQuanYi Micro Hei"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ＭＳ Ｐゴシック" charset="0"/>
                <a:cs typeface="WenQuanYi Micro Hei" charset="0"/>
              </a:defRPr>
            </a:lvl9pPr>
          </a:lstStyle>
          <a:p>
            <a:r>
              <a:rPr lang="en-US" sz="1300">
                <a:solidFill>
                  <a:srgbClr val="FFFFFF"/>
                </a:solidFill>
              </a:rPr>
              <a:t>New England Biolabs</a:t>
            </a:r>
          </a:p>
        </p:txBody>
      </p:sp>
    </p:spTree>
    <p:extLst>
      <p:ext uri="{BB962C8B-B14F-4D97-AF65-F5344CB8AC3E}">
        <p14:creationId xmlns:p14="http://schemas.microsoft.com/office/powerpoint/2010/main" val="31626286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299" y="1017127"/>
            <a:ext cx="8382000" cy="3733800"/>
          </a:xfrm>
        </p:spPr>
        <p:txBody>
          <a:bodyPr>
            <a:normAutofit/>
          </a:bodyPr>
          <a:lstStyle/>
          <a:p>
            <a:r>
              <a:rPr lang="en-US" sz="2000" dirty="0" smtClean="0">
                <a:latin typeface="Arial"/>
                <a:cs typeface="Arial"/>
              </a:rPr>
              <a:t>Medical/Graduate student didactics and infectious disease interest group</a:t>
            </a:r>
          </a:p>
          <a:p>
            <a:r>
              <a:rPr lang="en-US" sz="2000" dirty="0" smtClean="0">
                <a:latin typeface="Arial"/>
                <a:cs typeface="Arial"/>
              </a:rPr>
              <a:t>Resident and fellow (M.D., (</a:t>
            </a:r>
            <a:r>
              <a:rPr lang="en-US" sz="2000" dirty="0" err="1" smtClean="0">
                <a:latin typeface="Arial"/>
                <a:cs typeface="Arial"/>
              </a:rPr>
              <a:t>Ph.D</a:t>
            </a:r>
            <a:r>
              <a:rPr lang="en-US" sz="2000" dirty="0" smtClean="0">
                <a:latin typeface="Arial"/>
                <a:cs typeface="Arial"/>
              </a:rPr>
              <a:t>) opportunities in </a:t>
            </a:r>
            <a:r>
              <a:rPr lang="en-US" sz="2000" dirty="0" err="1" smtClean="0">
                <a:latin typeface="Arial"/>
                <a:cs typeface="Arial"/>
              </a:rPr>
              <a:t>microbiome</a:t>
            </a:r>
            <a:r>
              <a:rPr lang="en-US" sz="2000" dirty="0" smtClean="0">
                <a:latin typeface="Arial"/>
                <a:cs typeface="Arial"/>
              </a:rPr>
              <a:t> research; Patrick Lowe – MD., Ph.D. student</a:t>
            </a:r>
          </a:p>
          <a:p>
            <a:r>
              <a:rPr lang="en-US" sz="2000" dirty="0" smtClean="0">
                <a:latin typeface="Arial"/>
                <a:cs typeface="Arial"/>
              </a:rPr>
              <a:t>Gastroenterology fellow training in FMT</a:t>
            </a:r>
          </a:p>
          <a:p>
            <a:r>
              <a:rPr lang="en-US" sz="2000" dirty="0" smtClean="0">
                <a:latin typeface="Arial"/>
                <a:cs typeface="Arial"/>
              </a:rPr>
              <a:t>Institutional “</a:t>
            </a:r>
            <a:r>
              <a:rPr lang="en-US" sz="2000" dirty="0" err="1" smtClean="0">
                <a:latin typeface="Arial"/>
                <a:cs typeface="Arial"/>
              </a:rPr>
              <a:t>Microbiome</a:t>
            </a:r>
            <a:r>
              <a:rPr lang="en-US" sz="2000" dirty="0" smtClean="0">
                <a:latin typeface="Arial"/>
                <a:cs typeface="Arial"/>
              </a:rPr>
              <a:t> Interest Group” for clinicians and researcher collaboration</a:t>
            </a:r>
          </a:p>
          <a:p>
            <a:r>
              <a:rPr lang="en-US" sz="2000" dirty="0" smtClean="0">
                <a:latin typeface="Arial"/>
                <a:cs typeface="Arial"/>
              </a:rPr>
              <a:t>Regional industry collaborative and professional development workshops</a:t>
            </a:r>
            <a:endParaRPr lang="en-US" sz="2000" dirty="0">
              <a:latin typeface="Arial"/>
              <a:cs typeface="Arial"/>
            </a:endParaRPr>
          </a:p>
        </p:txBody>
      </p:sp>
      <p:sp>
        <p:nvSpPr>
          <p:cNvPr id="3" name="Title 2"/>
          <p:cNvSpPr>
            <a:spLocks noGrp="1"/>
          </p:cNvSpPr>
          <p:nvPr>
            <p:ph type="title"/>
          </p:nvPr>
        </p:nvSpPr>
        <p:spPr>
          <a:xfrm>
            <a:off x="153279" y="77573"/>
            <a:ext cx="9145825" cy="1143000"/>
          </a:xfrm>
        </p:spPr>
        <p:txBody>
          <a:bodyPr>
            <a:noAutofit/>
          </a:bodyPr>
          <a:lstStyle/>
          <a:p>
            <a:r>
              <a:rPr lang="en-US" sz="3200" dirty="0" smtClean="0">
                <a:latin typeface="Arial"/>
                <a:cs typeface="Arial"/>
              </a:rPr>
              <a:t>Medical/Graduate Student Educational Initiatives</a:t>
            </a:r>
            <a:endParaRPr lang="en-US" sz="3200" dirty="0">
              <a:latin typeface="Arial"/>
              <a:cs typeface="Arial"/>
            </a:endParaRPr>
          </a:p>
        </p:txBody>
      </p:sp>
      <p:pic>
        <p:nvPicPr>
          <p:cNvPr id="4" name="Picture 3"/>
          <p:cNvPicPr>
            <a:picLocks noChangeAspect="1"/>
          </p:cNvPicPr>
          <p:nvPr/>
        </p:nvPicPr>
        <p:blipFill>
          <a:blip r:embed="rId2"/>
          <a:stretch>
            <a:fillRect/>
          </a:stretch>
        </p:blipFill>
        <p:spPr>
          <a:xfrm>
            <a:off x="844726" y="4271978"/>
            <a:ext cx="2760050" cy="2428844"/>
          </a:xfrm>
          <a:prstGeom prst="rect">
            <a:avLst/>
          </a:prstGeom>
        </p:spPr>
      </p:pic>
      <p:pic>
        <p:nvPicPr>
          <p:cNvPr id="5" name="Picture 4"/>
          <p:cNvPicPr>
            <a:picLocks noChangeAspect="1"/>
          </p:cNvPicPr>
          <p:nvPr/>
        </p:nvPicPr>
        <p:blipFill>
          <a:blip r:embed="rId3"/>
          <a:stretch>
            <a:fillRect/>
          </a:stretch>
        </p:blipFill>
        <p:spPr>
          <a:xfrm>
            <a:off x="4058323" y="4485903"/>
            <a:ext cx="4182408" cy="1933236"/>
          </a:xfrm>
          <a:prstGeom prst="rect">
            <a:avLst/>
          </a:prstGeom>
        </p:spPr>
      </p:pic>
    </p:spTree>
    <p:extLst>
      <p:ext uri="{BB962C8B-B14F-4D97-AF65-F5344CB8AC3E}">
        <p14:creationId xmlns:p14="http://schemas.microsoft.com/office/powerpoint/2010/main" val="1996964753"/>
      </p:ext>
    </p:extLst>
  </p:cSld>
  <p:clrMapOvr>
    <a:masterClrMapping/>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191"/>
          <p:cNvPicPr>
            <a:picLocks/>
          </p:cNvPicPr>
          <p:nvPr/>
        </p:nvPicPr>
        <p:blipFill>
          <a:blip r:embed="rId2">
            <a:extLst/>
          </a:blip>
          <a:stretch>
            <a:fillRect/>
          </a:stretch>
        </p:blipFill>
        <p:spPr>
          <a:xfrm>
            <a:off x="984145" y="707388"/>
            <a:ext cx="7604336" cy="5443224"/>
          </a:xfrm>
          <a:prstGeom prst="rect">
            <a:avLst/>
          </a:prstGeom>
          <a:effectLst>
            <a:outerShdw blurRad="63500" dist="25400" dir="5400000" rotWithShape="0">
              <a:srgbClr val="000000"/>
            </a:outerShdw>
          </a:effectLst>
        </p:spPr>
      </p:pic>
      <p:sp>
        <p:nvSpPr>
          <p:cNvPr id="193" name="Shape 193"/>
          <p:cNvSpPr/>
          <p:nvPr/>
        </p:nvSpPr>
        <p:spPr>
          <a:xfrm>
            <a:off x="345296" y="40614"/>
            <a:ext cx="9465953" cy="68768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sz="4200" b="1">
                <a:latin typeface="Calibri"/>
                <a:ea typeface="Calibri"/>
                <a:cs typeface="Calibri"/>
                <a:sym typeface="Calibri"/>
              </a:defRPr>
            </a:lvl1pPr>
          </a:lstStyle>
          <a:p>
            <a:r>
              <a:rPr sz="4000" b="0" dirty="0">
                <a:latin typeface="Arial"/>
                <a:cs typeface="Arial"/>
              </a:rPr>
              <a:t>Ali and Fatima - St. Peter Marian HS</a:t>
            </a:r>
          </a:p>
        </p:txBody>
      </p:sp>
      <p:sp>
        <p:nvSpPr>
          <p:cNvPr id="194" name="Shape 194"/>
          <p:cNvSpPr/>
          <p:nvPr/>
        </p:nvSpPr>
        <p:spPr>
          <a:xfrm>
            <a:off x="1082510" y="6225845"/>
            <a:ext cx="8882034" cy="349131"/>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b="1">
                <a:latin typeface="Calibri"/>
                <a:ea typeface="Calibri"/>
                <a:cs typeface="Calibri"/>
                <a:sym typeface="Calibri"/>
              </a:defRPr>
            </a:lvl1pPr>
          </a:lstStyle>
          <a:p>
            <a:r>
              <a:rPr dirty="0"/>
              <a:t>The effect of FMT on the microbiome of IBD patients</a:t>
            </a:r>
          </a:p>
        </p:txBody>
      </p:sp>
    </p:spTree>
    <p:extLst>
      <p:ext uri="{BB962C8B-B14F-4D97-AF65-F5344CB8AC3E}">
        <p14:creationId xmlns:p14="http://schemas.microsoft.com/office/powerpoint/2010/main" val="28131128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1287463"/>
            <a:ext cx="11172825"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8" name="Title 1"/>
          <p:cNvSpPr>
            <a:spLocks noGrp="1"/>
          </p:cNvSpPr>
          <p:nvPr>
            <p:ph type="title"/>
          </p:nvPr>
        </p:nvSpPr>
        <p:spPr/>
        <p:txBody>
          <a:bodyPr/>
          <a:lstStyle/>
          <a:p>
            <a:pPr eaLnBrk="1" hangingPunct="1"/>
            <a:r>
              <a:rPr lang="en-US" sz="2800" b="1">
                <a:latin typeface="Arial" charset="0"/>
                <a:ea typeface="ＭＳ Ｐゴシック" charset="0"/>
                <a:cs typeface="Arial" charset="0"/>
              </a:rPr>
              <a:t>Functions of the Intestinal Microbiota</a:t>
            </a:r>
          </a:p>
        </p:txBody>
      </p:sp>
    </p:spTree>
    <p:extLst>
      <p:ext uri="{BB962C8B-B14F-4D97-AF65-F5344CB8AC3E}">
        <p14:creationId xmlns:p14="http://schemas.microsoft.com/office/powerpoint/2010/main" val="15904646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The second genome</a:t>
            </a:r>
            <a:endParaRPr lang="en-US" dirty="0">
              <a:latin typeface="Arial"/>
              <a:cs typeface="Arial"/>
            </a:endParaRPr>
          </a:p>
        </p:txBody>
      </p:sp>
      <p:pic>
        <p:nvPicPr>
          <p:cNvPr id="4" name="Content Placeholder 3"/>
          <p:cNvPicPr>
            <a:picLocks noGrp="1" noChangeAspect="1"/>
          </p:cNvPicPr>
          <p:nvPr>
            <p:ph idx="1"/>
          </p:nvPr>
        </p:nvPicPr>
        <p:blipFill>
          <a:blip r:embed="rId2"/>
          <a:srcRect l="1358" r="1358"/>
          <a:stretch>
            <a:fillRect/>
          </a:stretch>
        </p:blipFill>
        <p:spPr>
          <a:xfrm>
            <a:off x="225064" y="1738603"/>
            <a:ext cx="4382551" cy="2410235"/>
          </a:xfrm>
        </p:spPr>
      </p:pic>
      <p:sp>
        <p:nvSpPr>
          <p:cNvPr id="3" name="TextBox 2"/>
          <p:cNvSpPr txBox="1"/>
          <p:nvPr/>
        </p:nvSpPr>
        <p:spPr>
          <a:xfrm>
            <a:off x="225064" y="4148838"/>
            <a:ext cx="3634679" cy="261610"/>
          </a:xfrm>
          <a:prstGeom prst="rect">
            <a:avLst/>
          </a:prstGeom>
          <a:noFill/>
        </p:spPr>
        <p:txBody>
          <a:bodyPr wrap="none" rtlCol="0">
            <a:spAutoFit/>
          </a:bodyPr>
          <a:lstStyle/>
          <a:p>
            <a:r>
              <a:rPr lang="en-US" sz="1100" dirty="0" smtClean="0">
                <a:latin typeface="Arial"/>
                <a:cs typeface="Arial"/>
              </a:rPr>
              <a:t>Science and Society By Matt </a:t>
            </a:r>
            <a:r>
              <a:rPr lang="en-US" sz="1100" dirty="0" err="1" smtClean="0">
                <a:latin typeface="Arial"/>
                <a:cs typeface="Arial"/>
              </a:rPr>
              <a:t>Crenson</a:t>
            </a:r>
            <a:r>
              <a:rPr lang="en-US" sz="1100" dirty="0" smtClean="0">
                <a:latin typeface="Arial"/>
                <a:cs typeface="Arial"/>
              </a:rPr>
              <a:t>, December 2013</a:t>
            </a:r>
            <a:endParaRPr lang="en-US" sz="1100" dirty="0">
              <a:latin typeface="Arial"/>
              <a:cs typeface="Arial"/>
            </a:endParaRPr>
          </a:p>
        </p:txBody>
      </p:sp>
      <p:sp>
        <p:nvSpPr>
          <p:cNvPr id="5" name="TextBox 1"/>
          <p:cNvSpPr txBox="1">
            <a:spLocks noChangeArrowheads="1"/>
          </p:cNvSpPr>
          <p:nvPr/>
        </p:nvSpPr>
        <p:spPr bwMode="auto">
          <a:xfrm>
            <a:off x="457200" y="4706055"/>
            <a:ext cx="39036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dirty="0">
                <a:latin typeface="Arial"/>
                <a:cs typeface="Arial"/>
              </a:rPr>
              <a:t>Bacterial cells outnumber your body cells 10:1 and comprise up to 4-6 </a:t>
            </a:r>
            <a:r>
              <a:rPr lang="en-US" sz="2400" dirty="0" err="1">
                <a:latin typeface="Arial"/>
                <a:cs typeface="Arial"/>
              </a:rPr>
              <a:t>lbs</a:t>
            </a:r>
            <a:r>
              <a:rPr lang="en-US" sz="2400" dirty="0">
                <a:latin typeface="Arial"/>
                <a:cs typeface="Arial"/>
              </a:rPr>
              <a:t> of your body mass</a:t>
            </a:r>
          </a:p>
        </p:txBody>
      </p:sp>
      <p:pic>
        <p:nvPicPr>
          <p:cNvPr id="6" name="Picture 2"/>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80881" y="1328084"/>
            <a:ext cx="4403966" cy="330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2401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103313" y="53975"/>
            <a:ext cx="6908800" cy="1143000"/>
          </a:xfrm>
        </p:spPr>
        <p:txBody>
          <a:bodyPr>
            <a:normAutofit fontScale="90000"/>
          </a:bodyPr>
          <a:lstStyle/>
          <a:p>
            <a:pPr>
              <a:defRPr/>
            </a:pPr>
            <a:r>
              <a:rPr lang="en-US" dirty="0">
                <a:latin typeface="Arial" charset="0"/>
              </a:rPr>
              <a:t>Intestinal </a:t>
            </a:r>
            <a:r>
              <a:rPr lang="en-US" dirty="0" err="1">
                <a:latin typeface="Arial" charset="0"/>
              </a:rPr>
              <a:t>Microbiota</a:t>
            </a:r>
            <a:r>
              <a:rPr lang="en-US" dirty="0">
                <a:latin typeface="Arial" charset="0"/>
              </a:rPr>
              <a:t>:</a:t>
            </a:r>
            <a:br>
              <a:rPr lang="en-US" dirty="0">
                <a:latin typeface="Arial" charset="0"/>
              </a:rPr>
            </a:br>
            <a:r>
              <a:rPr lang="en-US" dirty="0">
                <a:latin typeface="Arial" charset="0"/>
              </a:rPr>
              <a:t>Role in Health and Disease</a:t>
            </a:r>
          </a:p>
        </p:txBody>
      </p:sp>
      <p:pic>
        <p:nvPicPr>
          <p:cNvPr id="228354" name="Picture 2" descr="http://img.medscape.com/article/805/046/805046-fig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r="25520"/>
          <a:stretch>
            <a:fillRect/>
          </a:stretch>
        </p:blipFill>
        <p:spPr bwMode="auto">
          <a:xfrm>
            <a:off x="260350" y="1414463"/>
            <a:ext cx="3973513"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5" name="Picture 4" descr="http://www.selfcarejournal.com/images/uploads/library/Supplement%203.1/de%20Vos%20figure%20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763" y="1828800"/>
            <a:ext cx="4694237"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83313" y="6273800"/>
            <a:ext cx="2970212" cy="584200"/>
          </a:xfrm>
          <a:prstGeom prst="rect">
            <a:avLst/>
          </a:prstGeom>
          <a:noFill/>
        </p:spPr>
        <p:txBody>
          <a:bodyPr wrap="none">
            <a:spAutoFit/>
          </a:bodyPr>
          <a:lstStyle/>
          <a:p>
            <a:pPr>
              <a:defRPr/>
            </a:pPr>
            <a:r>
              <a:rPr lang="en-US" sz="1400" dirty="0">
                <a:latin typeface="+mn-lt"/>
                <a:ea typeface="+mn-ea"/>
                <a:cs typeface="+mn-cs"/>
              </a:rPr>
              <a:t>De </a:t>
            </a:r>
            <a:r>
              <a:rPr lang="en-US" sz="1400" dirty="0" err="1">
                <a:latin typeface="+mn-lt"/>
                <a:ea typeface="+mn-ea"/>
                <a:cs typeface="+mn-cs"/>
              </a:rPr>
              <a:t>Vos</a:t>
            </a:r>
            <a:r>
              <a:rPr lang="en-US" sz="1400" dirty="0">
                <a:latin typeface="+mn-lt"/>
                <a:ea typeface="+mn-ea"/>
                <a:cs typeface="+mn-cs"/>
              </a:rPr>
              <a:t>, WM. </a:t>
            </a:r>
            <a:r>
              <a:rPr lang="en-US" sz="1400" dirty="0" err="1">
                <a:latin typeface="+mn-lt"/>
                <a:ea typeface="+mn-ea"/>
                <a:cs typeface="+mn-cs"/>
              </a:rPr>
              <a:t>SelfCare</a:t>
            </a:r>
            <a:r>
              <a:rPr lang="en-US" sz="1400" dirty="0">
                <a:latin typeface="+mn-lt"/>
                <a:ea typeface="+mn-ea"/>
                <a:cs typeface="+mn-cs"/>
              </a:rPr>
              <a:t> 2012;3(S1):1-68</a:t>
            </a:r>
          </a:p>
          <a:p>
            <a:pPr>
              <a:defRPr/>
            </a:pPr>
            <a:endParaRPr lang="en-US" dirty="0">
              <a:latin typeface="Times New Roman" pitchFamily="18" charset="0"/>
              <a:ea typeface="+mn-ea"/>
              <a:cs typeface="+mn-cs"/>
            </a:endParaRPr>
          </a:p>
        </p:txBody>
      </p:sp>
      <p:cxnSp>
        <p:nvCxnSpPr>
          <p:cNvPr id="3" name="Straight Connector 2"/>
          <p:cNvCxnSpPr/>
          <p:nvPr/>
        </p:nvCxnSpPr>
        <p:spPr>
          <a:xfrm>
            <a:off x="4233863" y="1414463"/>
            <a:ext cx="0" cy="47910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79223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4870" y="366118"/>
            <a:ext cx="9002901" cy="1143000"/>
          </a:xfrm>
        </p:spPr>
        <p:txBody>
          <a:bodyPr>
            <a:normAutofit fontScale="90000"/>
          </a:bodyPr>
          <a:lstStyle/>
          <a:p>
            <a:pPr algn="l">
              <a:defRPr/>
            </a:pPr>
            <a:r>
              <a:rPr lang="en-US" dirty="0">
                <a:latin typeface="Arial" charset="0"/>
                <a:cs typeface="Arial" charset="0"/>
              </a:rPr>
              <a:t>Alterations in the </a:t>
            </a:r>
            <a:r>
              <a:rPr lang="en-US" u="sng" dirty="0" err="1" smtClean="0">
                <a:latin typeface="Arial" charset="0"/>
                <a:cs typeface="Arial" charset="0"/>
              </a:rPr>
              <a:t>microbiome</a:t>
            </a:r>
            <a:r>
              <a:rPr lang="en-US" u="sng" dirty="0">
                <a:latin typeface="Arial" charset="0"/>
                <a:cs typeface="Arial" charset="0"/>
              </a:rPr>
              <a:t>:</a:t>
            </a:r>
            <a:br>
              <a:rPr lang="en-US" u="sng" dirty="0">
                <a:latin typeface="Arial" charset="0"/>
                <a:cs typeface="Arial" charset="0"/>
              </a:rPr>
            </a:br>
            <a:endParaRPr lang="en-US" dirty="0">
              <a:latin typeface="Arial" charset="0"/>
              <a:cs typeface="+mj-cs"/>
            </a:endParaRPr>
          </a:p>
        </p:txBody>
      </p:sp>
      <p:sp>
        <p:nvSpPr>
          <p:cNvPr id="5" name="Rectangle 2"/>
          <p:cNvSpPr txBox="1">
            <a:spLocks noChangeArrowheads="1"/>
          </p:cNvSpPr>
          <p:nvPr/>
        </p:nvSpPr>
        <p:spPr>
          <a:xfrm>
            <a:off x="100592" y="1274901"/>
            <a:ext cx="5674041"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u="sng" dirty="0">
              <a:latin typeface="Arial" charset="0"/>
              <a:cs typeface="Arial" charset="0"/>
            </a:endParaRPr>
          </a:p>
        </p:txBody>
      </p:sp>
      <p:sp>
        <p:nvSpPr>
          <p:cNvPr id="6" name="Rectangle 3"/>
          <p:cNvSpPr txBox="1">
            <a:spLocks noChangeArrowheads="1"/>
          </p:cNvSpPr>
          <p:nvPr/>
        </p:nvSpPr>
        <p:spPr>
          <a:xfrm>
            <a:off x="4879603" y="1582389"/>
            <a:ext cx="4038600" cy="255337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2400" dirty="0" smtClean="0">
                <a:latin typeface="Arial" charset="0"/>
                <a:cs typeface="Arial" charset="0"/>
              </a:rPr>
              <a:t>Immune status</a:t>
            </a:r>
          </a:p>
          <a:p>
            <a:pPr>
              <a:lnSpc>
                <a:spcPct val="80000"/>
              </a:lnSpc>
            </a:pPr>
            <a:r>
              <a:rPr lang="en-US" sz="2400" dirty="0" smtClean="0">
                <a:latin typeface="Arial" charset="0"/>
                <a:cs typeface="Arial" charset="0"/>
              </a:rPr>
              <a:t>Nutritional status</a:t>
            </a:r>
          </a:p>
          <a:p>
            <a:pPr lvl="1">
              <a:lnSpc>
                <a:spcPct val="80000"/>
              </a:lnSpc>
            </a:pPr>
            <a:r>
              <a:rPr lang="en-US" sz="2400" dirty="0" smtClean="0">
                <a:latin typeface="Arial" charset="0"/>
                <a:cs typeface="Arial" charset="0"/>
              </a:rPr>
              <a:t>Body weight/Obesity</a:t>
            </a:r>
          </a:p>
          <a:p>
            <a:pPr lvl="1">
              <a:lnSpc>
                <a:spcPct val="80000"/>
              </a:lnSpc>
            </a:pPr>
            <a:r>
              <a:rPr lang="en-US" sz="2400" dirty="0" smtClean="0">
                <a:latin typeface="Arial" charset="0"/>
                <a:cs typeface="Arial" charset="0"/>
              </a:rPr>
              <a:t>Nutrient absorption</a:t>
            </a:r>
          </a:p>
          <a:p>
            <a:pPr marL="342900" lvl="1" indent="-342900">
              <a:lnSpc>
                <a:spcPct val="80000"/>
              </a:lnSpc>
              <a:buFont typeface="Arial"/>
              <a:buChar char="•"/>
            </a:pPr>
            <a:r>
              <a:rPr lang="en-US" sz="2400" dirty="0" smtClean="0">
                <a:latin typeface="Arial" charset="0"/>
                <a:cs typeface="Arial" charset="0"/>
              </a:rPr>
              <a:t>Autoimmune status</a:t>
            </a:r>
          </a:p>
          <a:p>
            <a:pPr marL="342900" lvl="1" indent="-342900">
              <a:lnSpc>
                <a:spcPct val="80000"/>
              </a:lnSpc>
              <a:buFont typeface="Arial"/>
              <a:buChar char="•"/>
            </a:pPr>
            <a:r>
              <a:rPr lang="en-US" sz="2400" dirty="0" smtClean="0">
                <a:latin typeface="Arial" charset="0"/>
                <a:cs typeface="Arial" charset="0"/>
              </a:rPr>
              <a:t>Diabetes</a:t>
            </a:r>
          </a:p>
          <a:p>
            <a:pPr marL="342900" lvl="1" indent="-342900">
              <a:lnSpc>
                <a:spcPct val="80000"/>
              </a:lnSpc>
              <a:buFont typeface="Arial"/>
              <a:buChar char="•"/>
            </a:pPr>
            <a:r>
              <a:rPr lang="en-US" sz="2400" dirty="0" smtClean="0">
                <a:latin typeface="Arial" charset="0"/>
                <a:cs typeface="Arial" charset="0"/>
              </a:rPr>
              <a:t>Cardiovascular </a:t>
            </a:r>
            <a:r>
              <a:rPr lang="en-US" sz="2400" dirty="0">
                <a:latin typeface="Arial" charset="0"/>
                <a:cs typeface="Arial" charset="0"/>
              </a:rPr>
              <a:t>disease</a:t>
            </a:r>
          </a:p>
          <a:p>
            <a:pPr marL="342900" lvl="1" indent="-342900">
              <a:lnSpc>
                <a:spcPct val="80000"/>
              </a:lnSpc>
              <a:buFont typeface="Arial"/>
              <a:buChar char="•"/>
            </a:pPr>
            <a:r>
              <a:rPr lang="en-US" sz="2400" dirty="0" smtClean="0">
                <a:latin typeface="Arial" charset="0"/>
                <a:cs typeface="Arial" charset="0"/>
              </a:rPr>
              <a:t>Respiratory disease</a:t>
            </a:r>
            <a:endParaRPr lang="en-US" sz="2400" dirty="0">
              <a:latin typeface="Arial" charset="0"/>
              <a:cs typeface="Arial" charset="0"/>
            </a:endParaRPr>
          </a:p>
          <a:p>
            <a:pPr>
              <a:lnSpc>
                <a:spcPct val="80000"/>
              </a:lnSpc>
            </a:pPr>
            <a:r>
              <a:rPr lang="en-US" sz="2400" dirty="0" smtClean="0">
                <a:latin typeface="Arial" charset="0"/>
                <a:cs typeface="Arial" charset="0"/>
              </a:rPr>
              <a:t>Wound </a:t>
            </a:r>
            <a:r>
              <a:rPr lang="en-US" sz="2400" dirty="0">
                <a:latin typeface="Arial" charset="0"/>
                <a:cs typeface="Arial" charset="0"/>
              </a:rPr>
              <a:t>repair/fibrosis</a:t>
            </a:r>
          </a:p>
          <a:p>
            <a:pPr>
              <a:lnSpc>
                <a:spcPct val="80000"/>
              </a:lnSpc>
            </a:pPr>
            <a:r>
              <a:rPr lang="en-US" sz="2400" dirty="0" smtClean="0">
                <a:latin typeface="Arial" charset="0"/>
                <a:cs typeface="Arial" charset="0"/>
              </a:rPr>
              <a:t>Cognition</a:t>
            </a:r>
            <a:r>
              <a:rPr lang="en-US" sz="2400" dirty="0">
                <a:latin typeface="Arial" charset="0"/>
                <a:cs typeface="Arial" charset="0"/>
              </a:rPr>
              <a:t>/</a:t>
            </a:r>
            <a:r>
              <a:rPr lang="en-US" sz="2400" dirty="0" smtClean="0">
                <a:latin typeface="Arial" charset="0"/>
                <a:cs typeface="Arial" charset="0"/>
              </a:rPr>
              <a:t>mood</a:t>
            </a:r>
          </a:p>
          <a:p>
            <a:pPr>
              <a:lnSpc>
                <a:spcPct val="80000"/>
              </a:lnSpc>
            </a:pPr>
            <a:r>
              <a:rPr lang="en-US" sz="2400" dirty="0" smtClean="0">
                <a:latin typeface="Arial" charset="0"/>
                <a:cs typeface="Arial" charset="0"/>
              </a:rPr>
              <a:t>Autism</a:t>
            </a:r>
            <a:endParaRPr lang="en-US" sz="2400" dirty="0">
              <a:latin typeface="Arial" charset="0"/>
              <a:cs typeface="Arial" charset="0"/>
            </a:endParaRPr>
          </a:p>
          <a:p>
            <a:pPr>
              <a:lnSpc>
                <a:spcPct val="80000"/>
              </a:lnSpc>
            </a:pPr>
            <a:r>
              <a:rPr lang="en-US" sz="2400" dirty="0" smtClean="0">
                <a:latin typeface="Arial" charset="0"/>
                <a:cs typeface="Arial" charset="0"/>
              </a:rPr>
              <a:t>Others</a:t>
            </a:r>
            <a:endParaRPr lang="en-US" sz="2400" dirty="0" smtClean="0">
              <a:solidFill>
                <a:srgbClr val="FF0000"/>
              </a:solidFill>
              <a:latin typeface="Arial" charset="0"/>
              <a:cs typeface="Arial" charset="0"/>
            </a:endParaRPr>
          </a:p>
          <a:p>
            <a:pPr lvl="1">
              <a:lnSpc>
                <a:spcPct val="80000"/>
              </a:lnSpc>
            </a:pPr>
            <a:endParaRPr lang="en-US" sz="2400" dirty="0" smtClean="0">
              <a:solidFill>
                <a:srgbClr val="FF0000"/>
              </a:solidFill>
              <a:latin typeface="Arial" charset="0"/>
              <a:cs typeface="Arial" charset="0"/>
            </a:endParaRPr>
          </a:p>
          <a:p>
            <a:pPr lvl="1">
              <a:lnSpc>
                <a:spcPct val="80000"/>
              </a:lnSpc>
            </a:pPr>
            <a:endParaRPr lang="en-US" sz="2400" dirty="0" smtClean="0">
              <a:latin typeface="Arial" charset="0"/>
              <a:cs typeface="Arial" charset="0"/>
            </a:endParaRPr>
          </a:p>
          <a:p>
            <a:pPr lvl="1">
              <a:lnSpc>
                <a:spcPct val="80000"/>
              </a:lnSpc>
            </a:pPr>
            <a:endParaRPr lang="en-US" sz="2400" dirty="0" smtClean="0">
              <a:latin typeface="Arial" charset="0"/>
              <a:cs typeface="Arial" charset="0"/>
            </a:endParaRPr>
          </a:p>
          <a:p>
            <a:pPr>
              <a:lnSpc>
                <a:spcPct val="80000"/>
              </a:lnSpc>
            </a:pPr>
            <a:endParaRPr lang="en-US" sz="2400" dirty="0">
              <a:latin typeface="Arial" charset="0"/>
              <a:cs typeface="Arial" charset="0"/>
            </a:endParaRPr>
          </a:p>
        </p:txBody>
      </p:sp>
      <p:pic>
        <p:nvPicPr>
          <p:cNvPr id="39" name="Picture 38"/>
          <p:cNvPicPr>
            <a:picLocks noChangeAspect="1"/>
          </p:cNvPicPr>
          <p:nvPr/>
        </p:nvPicPr>
        <p:blipFill>
          <a:blip r:embed="rId2"/>
          <a:stretch>
            <a:fillRect/>
          </a:stretch>
        </p:blipFill>
        <p:spPr>
          <a:xfrm>
            <a:off x="414850" y="1791076"/>
            <a:ext cx="3590299" cy="3590299"/>
          </a:xfrm>
          <a:prstGeom prst="rect">
            <a:avLst/>
          </a:prstGeom>
        </p:spPr>
      </p:pic>
    </p:spTree>
    <p:extLst>
      <p:ext uri="{BB962C8B-B14F-4D97-AF65-F5344CB8AC3E}">
        <p14:creationId xmlns:p14="http://schemas.microsoft.com/office/powerpoint/2010/main" val="32026651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3648" y="1472978"/>
            <a:ext cx="2825666" cy="5023406"/>
          </a:xfrm>
          <a:prstGeom prst="rect">
            <a:avLst/>
          </a:prstGeom>
        </p:spPr>
      </p:pic>
      <p:pic>
        <p:nvPicPr>
          <p:cNvPr id="5" name="Picture 4"/>
          <p:cNvPicPr>
            <a:picLocks noChangeAspect="1"/>
          </p:cNvPicPr>
          <p:nvPr/>
        </p:nvPicPr>
        <p:blipFill>
          <a:blip r:embed="rId3"/>
          <a:stretch>
            <a:fillRect/>
          </a:stretch>
        </p:blipFill>
        <p:spPr>
          <a:xfrm>
            <a:off x="4569009" y="1707782"/>
            <a:ext cx="3185011" cy="2388758"/>
          </a:xfrm>
          <a:prstGeom prst="rect">
            <a:avLst/>
          </a:prstGeom>
        </p:spPr>
      </p:pic>
      <p:pic>
        <p:nvPicPr>
          <p:cNvPr id="6" name="Picture 5"/>
          <p:cNvPicPr>
            <a:picLocks noChangeAspect="1"/>
          </p:cNvPicPr>
          <p:nvPr/>
        </p:nvPicPr>
        <p:blipFill>
          <a:blip r:embed="rId4"/>
          <a:stretch>
            <a:fillRect/>
          </a:stretch>
        </p:blipFill>
        <p:spPr>
          <a:xfrm>
            <a:off x="6324599" y="4546426"/>
            <a:ext cx="2569634" cy="1927226"/>
          </a:xfrm>
          <a:prstGeom prst="rect">
            <a:avLst/>
          </a:prstGeom>
        </p:spPr>
      </p:pic>
      <p:sp>
        <p:nvSpPr>
          <p:cNvPr id="7" name="TextBox 6"/>
          <p:cNvSpPr txBox="1"/>
          <p:nvPr/>
        </p:nvSpPr>
        <p:spPr>
          <a:xfrm>
            <a:off x="880642" y="270440"/>
            <a:ext cx="7347284" cy="584776"/>
          </a:xfrm>
          <a:prstGeom prst="rect">
            <a:avLst/>
          </a:prstGeom>
          <a:noFill/>
        </p:spPr>
        <p:txBody>
          <a:bodyPr wrap="none" rtlCol="0">
            <a:spAutoFit/>
          </a:bodyPr>
          <a:lstStyle/>
          <a:p>
            <a:r>
              <a:rPr lang="en-US" sz="3200" dirty="0" smtClean="0">
                <a:latin typeface="Arial"/>
                <a:cs typeface="Arial"/>
              </a:rPr>
              <a:t>Environmental and Veterinary Sciences</a:t>
            </a:r>
            <a:endParaRPr lang="en-US" sz="3200" dirty="0">
              <a:latin typeface="Arial"/>
              <a:cs typeface="Arial"/>
            </a:endParaRPr>
          </a:p>
        </p:txBody>
      </p:sp>
      <p:sp>
        <p:nvSpPr>
          <p:cNvPr id="8" name="TextBox 7"/>
          <p:cNvSpPr txBox="1"/>
          <p:nvPr/>
        </p:nvSpPr>
        <p:spPr>
          <a:xfrm>
            <a:off x="815793" y="1081759"/>
            <a:ext cx="1481846" cy="400110"/>
          </a:xfrm>
          <a:prstGeom prst="rect">
            <a:avLst/>
          </a:prstGeom>
          <a:noFill/>
        </p:spPr>
        <p:txBody>
          <a:bodyPr wrap="none" rtlCol="0">
            <a:spAutoFit/>
          </a:bodyPr>
          <a:lstStyle/>
          <a:p>
            <a:r>
              <a:rPr lang="en-US" sz="2000" dirty="0" smtClean="0">
                <a:latin typeface="Arial"/>
                <a:cs typeface="Arial"/>
              </a:rPr>
              <a:t>Hot springs</a:t>
            </a:r>
            <a:endParaRPr lang="en-US" sz="2000" dirty="0">
              <a:latin typeface="Arial"/>
              <a:cs typeface="Arial"/>
            </a:endParaRPr>
          </a:p>
        </p:txBody>
      </p:sp>
      <p:sp>
        <p:nvSpPr>
          <p:cNvPr id="9" name="TextBox 8"/>
          <p:cNvSpPr txBox="1"/>
          <p:nvPr/>
        </p:nvSpPr>
        <p:spPr>
          <a:xfrm>
            <a:off x="5439167" y="1072868"/>
            <a:ext cx="1595684" cy="400110"/>
          </a:xfrm>
          <a:prstGeom prst="rect">
            <a:avLst/>
          </a:prstGeom>
          <a:noFill/>
        </p:spPr>
        <p:txBody>
          <a:bodyPr wrap="none" rtlCol="0">
            <a:spAutoFit/>
          </a:bodyPr>
          <a:lstStyle/>
          <a:p>
            <a:r>
              <a:rPr lang="en-US" sz="2000" dirty="0" smtClean="0">
                <a:latin typeface="Arial"/>
                <a:cs typeface="Arial"/>
              </a:rPr>
              <a:t>Rain Forrest</a:t>
            </a:r>
            <a:endParaRPr lang="en-US" sz="2000" dirty="0">
              <a:latin typeface="Arial"/>
              <a:cs typeface="Arial"/>
            </a:endParaRPr>
          </a:p>
        </p:txBody>
      </p:sp>
      <p:pic>
        <p:nvPicPr>
          <p:cNvPr id="2" name="Picture 1"/>
          <p:cNvPicPr>
            <a:picLocks noChangeAspect="1"/>
          </p:cNvPicPr>
          <p:nvPr/>
        </p:nvPicPr>
        <p:blipFill>
          <a:blip r:embed="rId5"/>
          <a:stretch>
            <a:fillRect/>
          </a:stretch>
        </p:blipFill>
        <p:spPr>
          <a:xfrm>
            <a:off x="3330374" y="4546427"/>
            <a:ext cx="2906635" cy="1927226"/>
          </a:xfrm>
          <a:prstGeom prst="rect">
            <a:avLst/>
          </a:prstGeom>
        </p:spPr>
      </p:pic>
    </p:spTree>
    <p:extLst>
      <p:ext uri="{BB962C8B-B14F-4D97-AF65-F5344CB8AC3E}">
        <p14:creationId xmlns:p14="http://schemas.microsoft.com/office/powerpoint/2010/main" val="32371224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36" y="196201"/>
            <a:ext cx="8229600" cy="1143000"/>
          </a:xfrm>
        </p:spPr>
        <p:txBody>
          <a:bodyPr>
            <a:normAutofit/>
          </a:bodyPr>
          <a:lstStyle/>
          <a:p>
            <a:r>
              <a:rPr lang="en-US" sz="3200" dirty="0" err="1" smtClean="0">
                <a:latin typeface="Arial"/>
                <a:cs typeface="Arial"/>
              </a:rPr>
              <a:t>Microbiome</a:t>
            </a:r>
            <a:r>
              <a:rPr lang="en-US" sz="3200" dirty="0" smtClean="0">
                <a:latin typeface="Arial"/>
                <a:cs typeface="Arial"/>
              </a:rPr>
              <a:t> sciences creates synergy </a:t>
            </a:r>
            <a:endParaRPr lang="en-US" sz="3200" dirty="0">
              <a:latin typeface="Arial"/>
              <a:cs typeface="Arial"/>
            </a:endParaRPr>
          </a:p>
        </p:txBody>
      </p:sp>
      <p:pic>
        <p:nvPicPr>
          <p:cNvPr id="4" name="Content Placeholder 3"/>
          <p:cNvPicPr>
            <a:picLocks noGrp="1" noChangeAspect="1"/>
          </p:cNvPicPr>
          <p:nvPr>
            <p:ph idx="1"/>
          </p:nvPr>
        </p:nvPicPr>
        <p:blipFill>
          <a:blip r:embed="rId2"/>
          <a:srcRect t="10903" b="10903"/>
          <a:stretch>
            <a:fillRect/>
          </a:stretch>
        </p:blipFill>
        <p:spPr>
          <a:xfrm>
            <a:off x="120560" y="1533926"/>
            <a:ext cx="8890000" cy="4889157"/>
          </a:xfrm>
        </p:spPr>
      </p:pic>
      <p:pic>
        <p:nvPicPr>
          <p:cNvPr id="6" name="Picture 5"/>
          <p:cNvPicPr>
            <a:picLocks noChangeAspect="1"/>
          </p:cNvPicPr>
          <p:nvPr/>
        </p:nvPicPr>
        <p:blipFill rotWithShape="1">
          <a:blip r:embed="rId3"/>
          <a:srcRect r="52657" b="42127"/>
          <a:stretch/>
        </p:blipFill>
        <p:spPr>
          <a:xfrm>
            <a:off x="163631" y="1584676"/>
            <a:ext cx="2249816" cy="1519506"/>
          </a:xfrm>
          <a:prstGeom prst="rect">
            <a:avLst/>
          </a:prstGeom>
        </p:spPr>
      </p:pic>
      <p:pic>
        <p:nvPicPr>
          <p:cNvPr id="7" name="Picture 6"/>
          <p:cNvPicPr>
            <a:picLocks noChangeAspect="1"/>
          </p:cNvPicPr>
          <p:nvPr/>
        </p:nvPicPr>
        <p:blipFill rotWithShape="1">
          <a:blip r:embed="rId3"/>
          <a:srcRect l="51879" b="39099"/>
          <a:stretch/>
        </p:blipFill>
        <p:spPr>
          <a:xfrm>
            <a:off x="6665358" y="4709188"/>
            <a:ext cx="2286806" cy="1599011"/>
          </a:xfrm>
          <a:prstGeom prst="rect">
            <a:avLst/>
          </a:prstGeom>
        </p:spPr>
      </p:pic>
      <p:grpSp>
        <p:nvGrpSpPr>
          <p:cNvPr id="46" name="Group 45"/>
          <p:cNvGrpSpPr/>
          <p:nvPr/>
        </p:nvGrpSpPr>
        <p:grpSpPr>
          <a:xfrm>
            <a:off x="487316" y="1913408"/>
            <a:ext cx="7306476" cy="3375447"/>
            <a:chOff x="531110" y="2271059"/>
            <a:chExt cx="7306476" cy="3375447"/>
          </a:xfrm>
        </p:grpSpPr>
        <p:sp>
          <p:nvSpPr>
            <p:cNvPr id="3" name="TextBox 2"/>
            <p:cNvSpPr txBox="1"/>
            <p:nvPr/>
          </p:nvSpPr>
          <p:spPr>
            <a:xfrm>
              <a:off x="1697509" y="3601676"/>
              <a:ext cx="2070098" cy="369332"/>
            </a:xfrm>
            <a:prstGeom prst="rect">
              <a:avLst/>
            </a:prstGeom>
            <a:noFill/>
          </p:spPr>
          <p:txBody>
            <a:bodyPr wrap="none" rtlCol="0">
              <a:spAutoFit/>
            </a:bodyPr>
            <a:lstStyle/>
            <a:p>
              <a:r>
                <a:rPr lang="en-US" b="1" dirty="0" err="1" smtClean="0">
                  <a:solidFill>
                    <a:schemeClr val="accent1">
                      <a:lumMod val="20000"/>
                      <a:lumOff val="80000"/>
                    </a:schemeClr>
                  </a:solidFill>
                  <a:latin typeface="Arial"/>
                  <a:cs typeface="Arial"/>
                </a:rPr>
                <a:t>Bioinformaticists</a:t>
              </a:r>
              <a:endParaRPr lang="en-US" b="1" dirty="0">
                <a:solidFill>
                  <a:schemeClr val="accent1">
                    <a:lumMod val="20000"/>
                    <a:lumOff val="80000"/>
                  </a:schemeClr>
                </a:solidFill>
                <a:latin typeface="Arial"/>
                <a:cs typeface="Arial"/>
              </a:endParaRPr>
            </a:p>
          </p:txBody>
        </p:sp>
        <p:sp>
          <p:nvSpPr>
            <p:cNvPr id="5" name="TextBox 4"/>
            <p:cNvSpPr txBox="1"/>
            <p:nvPr/>
          </p:nvSpPr>
          <p:spPr>
            <a:xfrm>
              <a:off x="3757597" y="2271059"/>
              <a:ext cx="2134681" cy="369332"/>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Clinical scientists</a:t>
              </a:r>
              <a:endParaRPr lang="en-US" b="1" dirty="0">
                <a:solidFill>
                  <a:schemeClr val="accent1">
                    <a:lumMod val="20000"/>
                    <a:lumOff val="80000"/>
                  </a:schemeClr>
                </a:solidFill>
                <a:latin typeface="Arial"/>
                <a:cs typeface="Arial"/>
              </a:endParaRPr>
            </a:p>
          </p:txBody>
        </p:sp>
        <p:sp>
          <p:nvSpPr>
            <p:cNvPr id="37" name="TextBox 36"/>
            <p:cNvSpPr txBox="1"/>
            <p:nvPr/>
          </p:nvSpPr>
          <p:spPr>
            <a:xfrm>
              <a:off x="2879429" y="3157639"/>
              <a:ext cx="1275034" cy="369332"/>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Clinicians</a:t>
              </a:r>
              <a:endParaRPr lang="en-US" b="1" dirty="0">
                <a:solidFill>
                  <a:schemeClr val="accent1">
                    <a:lumMod val="20000"/>
                    <a:lumOff val="80000"/>
                  </a:schemeClr>
                </a:solidFill>
                <a:latin typeface="Arial"/>
                <a:cs typeface="Arial"/>
              </a:endParaRPr>
            </a:p>
          </p:txBody>
        </p:sp>
        <p:sp>
          <p:nvSpPr>
            <p:cNvPr id="38" name="TextBox 37"/>
            <p:cNvSpPr txBox="1"/>
            <p:nvPr/>
          </p:nvSpPr>
          <p:spPr>
            <a:xfrm>
              <a:off x="2803555" y="4613235"/>
              <a:ext cx="2403723" cy="369332"/>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Computer scientists</a:t>
              </a:r>
              <a:endParaRPr lang="en-US" b="1" dirty="0">
                <a:solidFill>
                  <a:schemeClr val="accent1">
                    <a:lumMod val="20000"/>
                    <a:lumOff val="80000"/>
                  </a:schemeClr>
                </a:solidFill>
                <a:latin typeface="Arial"/>
                <a:cs typeface="Arial"/>
              </a:endParaRPr>
            </a:p>
          </p:txBody>
        </p:sp>
        <p:sp>
          <p:nvSpPr>
            <p:cNvPr id="39" name="TextBox 38"/>
            <p:cNvSpPr txBox="1"/>
            <p:nvPr/>
          </p:nvSpPr>
          <p:spPr>
            <a:xfrm>
              <a:off x="5790030" y="3092501"/>
              <a:ext cx="1300732" cy="369332"/>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Engineers</a:t>
              </a:r>
              <a:endParaRPr lang="en-US" b="1" dirty="0">
                <a:solidFill>
                  <a:schemeClr val="accent1">
                    <a:lumMod val="20000"/>
                    <a:lumOff val="80000"/>
                  </a:schemeClr>
                </a:solidFill>
                <a:latin typeface="Arial"/>
                <a:cs typeface="Arial"/>
              </a:endParaRPr>
            </a:p>
          </p:txBody>
        </p:sp>
        <p:sp>
          <p:nvSpPr>
            <p:cNvPr id="40" name="TextBox 39"/>
            <p:cNvSpPr txBox="1"/>
            <p:nvPr/>
          </p:nvSpPr>
          <p:spPr>
            <a:xfrm>
              <a:off x="3107419" y="2715096"/>
              <a:ext cx="1544526" cy="646331"/>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Statisticians</a:t>
              </a:r>
            </a:p>
            <a:p>
              <a:endParaRPr lang="en-US" b="1" dirty="0">
                <a:solidFill>
                  <a:schemeClr val="accent1">
                    <a:lumMod val="20000"/>
                    <a:lumOff val="80000"/>
                  </a:schemeClr>
                </a:solidFill>
                <a:latin typeface="Arial"/>
                <a:cs typeface="Arial"/>
              </a:endParaRPr>
            </a:p>
          </p:txBody>
        </p:sp>
        <p:sp>
          <p:nvSpPr>
            <p:cNvPr id="41" name="TextBox 40"/>
            <p:cNvSpPr txBox="1"/>
            <p:nvPr/>
          </p:nvSpPr>
          <p:spPr>
            <a:xfrm>
              <a:off x="4310424" y="3860198"/>
              <a:ext cx="2544612" cy="369332"/>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Product development</a:t>
              </a:r>
              <a:endParaRPr lang="en-US" b="1" dirty="0">
                <a:solidFill>
                  <a:schemeClr val="accent1">
                    <a:lumMod val="20000"/>
                    <a:lumOff val="80000"/>
                  </a:schemeClr>
                </a:solidFill>
                <a:latin typeface="Arial"/>
                <a:cs typeface="Arial"/>
              </a:endParaRPr>
            </a:p>
          </p:txBody>
        </p:sp>
        <p:sp>
          <p:nvSpPr>
            <p:cNvPr id="42" name="TextBox 41"/>
            <p:cNvSpPr txBox="1"/>
            <p:nvPr/>
          </p:nvSpPr>
          <p:spPr>
            <a:xfrm>
              <a:off x="5228616" y="3461833"/>
              <a:ext cx="2608970" cy="369332"/>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Big Data management</a:t>
              </a:r>
              <a:endParaRPr lang="en-US" b="1" dirty="0">
                <a:solidFill>
                  <a:schemeClr val="accent1">
                    <a:lumMod val="20000"/>
                    <a:lumOff val="80000"/>
                  </a:schemeClr>
                </a:solidFill>
                <a:latin typeface="Arial"/>
                <a:cs typeface="Arial"/>
              </a:endParaRPr>
            </a:p>
          </p:txBody>
        </p:sp>
        <p:sp>
          <p:nvSpPr>
            <p:cNvPr id="43" name="TextBox 42"/>
            <p:cNvSpPr txBox="1"/>
            <p:nvPr/>
          </p:nvSpPr>
          <p:spPr>
            <a:xfrm>
              <a:off x="2774351" y="5053677"/>
              <a:ext cx="1762509" cy="369332"/>
            </a:xfrm>
            <a:prstGeom prst="rect">
              <a:avLst/>
            </a:prstGeom>
            <a:noFill/>
          </p:spPr>
          <p:txBody>
            <a:bodyPr wrap="none" rtlCol="0">
              <a:spAutoFit/>
            </a:bodyPr>
            <a:lstStyle/>
            <a:p>
              <a:r>
                <a:rPr lang="en-US" b="1" dirty="0">
                  <a:solidFill>
                    <a:schemeClr val="accent1">
                      <a:lumMod val="20000"/>
                      <a:lumOff val="80000"/>
                    </a:schemeClr>
                  </a:solidFill>
                  <a:latin typeface="Arial"/>
                  <a:cs typeface="Arial"/>
                </a:rPr>
                <a:t>E</a:t>
              </a:r>
              <a:r>
                <a:rPr lang="en-US" b="1" dirty="0" smtClean="0">
                  <a:solidFill>
                    <a:schemeClr val="accent1">
                      <a:lumMod val="20000"/>
                      <a:lumOff val="80000"/>
                    </a:schemeClr>
                  </a:solidFill>
                  <a:latin typeface="Arial"/>
                  <a:cs typeface="Arial"/>
                </a:rPr>
                <a:t>ntrepreneurs</a:t>
              </a:r>
              <a:endParaRPr lang="en-US" b="1" dirty="0">
                <a:solidFill>
                  <a:schemeClr val="accent1">
                    <a:lumMod val="20000"/>
                    <a:lumOff val="80000"/>
                  </a:schemeClr>
                </a:solidFill>
                <a:latin typeface="Arial"/>
                <a:cs typeface="Arial"/>
              </a:endParaRPr>
            </a:p>
          </p:txBody>
        </p:sp>
        <p:sp>
          <p:nvSpPr>
            <p:cNvPr id="44" name="TextBox 43"/>
            <p:cNvSpPr txBox="1"/>
            <p:nvPr/>
          </p:nvSpPr>
          <p:spPr>
            <a:xfrm>
              <a:off x="4809828" y="5277174"/>
              <a:ext cx="1737149" cy="369332"/>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Academicians</a:t>
              </a:r>
              <a:endParaRPr lang="en-US" b="1" dirty="0">
                <a:solidFill>
                  <a:schemeClr val="accent1">
                    <a:lumMod val="20000"/>
                    <a:lumOff val="80000"/>
                  </a:schemeClr>
                </a:solidFill>
                <a:latin typeface="Arial"/>
                <a:cs typeface="Arial"/>
              </a:endParaRPr>
            </a:p>
          </p:txBody>
        </p:sp>
        <p:sp>
          <p:nvSpPr>
            <p:cNvPr id="45" name="TextBox 44"/>
            <p:cNvSpPr txBox="1"/>
            <p:nvPr/>
          </p:nvSpPr>
          <p:spPr>
            <a:xfrm>
              <a:off x="531110" y="4099255"/>
              <a:ext cx="2814330" cy="369332"/>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Regulatory/Legal affairs</a:t>
              </a:r>
              <a:endParaRPr lang="en-US" b="1" dirty="0">
                <a:solidFill>
                  <a:schemeClr val="accent1">
                    <a:lumMod val="20000"/>
                    <a:lumOff val="80000"/>
                  </a:schemeClr>
                </a:solidFill>
                <a:latin typeface="Arial"/>
                <a:cs typeface="Arial"/>
              </a:endParaRPr>
            </a:p>
          </p:txBody>
        </p:sp>
        <p:sp>
          <p:nvSpPr>
            <p:cNvPr id="18" name="TextBox 17"/>
            <p:cNvSpPr txBox="1"/>
            <p:nvPr/>
          </p:nvSpPr>
          <p:spPr>
            <a:xfrm>
              <a:off x="3660805" y="4233724"/>
              <a:ext cx="2725288" cy="646331"/>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Researchers/Scientists</a:t>
              </a:r>
            </a:p>
            <a:p>
              <a:endParaRPr lang="en-US" b="1" dirty="0">
                <a:solidFill>
                  <a:schemeClr val="accent1">
                    <a:lumMod val="20000"/>
                    <a:lumOff val="80000"/>
                  </a:schemeClr>
                </a:solidFill>
                <a:latin typeface="Arial"/>
                <a:cs typeface="Arial"/>
              </a:endParaRPr>
            </a:p>
          </p:txBody>
        </p:sp>
      </p:grpSp>
      <p:sp>
        <p:nvSpPr>
          <p:cNvPr id="8" name="TextBox 7"/>
          <p:cNvSpPr txBox="1"/>
          <p:nvPr/>
        </p:nvSpPr>
        <p:spPr>
          <a:xfrm>
            <a:off x="2116599" y="5300613"/>
            <a:ext cx="2737573" cy="369332"/>
          </a:xfrm>
          <a:prstGeom prst="rect">
            <a:avLst/>
          </a:prstGeom>
          <a:noFill/>
        </p:spPr>
        <p:txBody>
          <a:bodyPr wrap="none" rtlCol="0">
            <a:spAutoFit/>
          </a:bodyPr>
          <a:lstStyle/>
          <a:p>
            <a:r>
              <a:rPr lang="en-US" b="1" dirty="0" smtClean="0">
                <a:solidFill>
                  <a:schemeClr val="accent1">
                    <a:lumMod val="20000"/>
                    <a:lumOff val="80000"/>
                  </a:schemeClr>
                </a:solidFill>
                <a:latin typeface="Arial"/>
                <a:cs typeface="Arial"/>
              </a:rPr>
              <a:t>Mathematical modelers</a:t>
            </a:r>
            <a:endParaRPr lang="en-US" b="1" dirty="0">
              <a:solidFill>
                <a:schemeClr val="accent1">
                  <a:lumMod val="20000"/>
                  <a:lumOff val="80000"/>
                </a:schemeClr>
              </a:solidFill>
              <a:latin typeface="Arial"/>
              <a:cs typeface="Arial"/>
            </a:endParaRPr>
          </a:p>
        </p:txBody>
      </p:sp>
    </p:spTree>
    <p:extLst>
      <p:ext uri="{BB962C8B-B14F-4D97-AF65-F5344CB8AC3E}">
        <p14:creationId xmlns:p14="http://schemas.microsoft.com/office/powerpoint/2010/main" val="2368657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606</TotalTime>
  <Words>1529</Words>
  <Application>Microsoft Macintosh PowerPoint</Application>
  <PresentationFormat>On-screen Show (4:3)</PresentationFormat>
  <Paragraphs>351</Paragraphs>
  <Slides>37</Slides>
  <Notes>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The Center for Microbiome Research and Our Approach to Team Science</vt:lpstr>
      <vt:lpstr>Overview</vt:lpstr>
      <vt:lpstr>Eco-system on two legs</vt:lpstr>
      <vt:lpstr>Functions of the Intestinal Microbiota</vt:lpstr>
      <vt:lpstr>The second genome</vt:lpstr>
      <vt:lpstr>Intestinal Microbiota: Role in Health and Disease</vt:lpstr>
      <vt:lpstr>Alterations in the microbiome: </vt:lpstr>
      <vt:lpstr>PowerPoint Presentation</vt:lpstr>
      <vt:lpstr>Microbiome sciences creates synergy </vt:lpstr>
      <vt:lpstr>Impetus for the Center for Microbiome Research</vt:lpstr>
      <vt:lpstr>Sharing a Common Vision</vt:lpstr>
      <vt:lpstr>Leadership</vt:lpstr>
      <vt:lpstr>Operations and Project Management</vt:lpstr>
      <vt:lpstr>Operations and Project Management Workflow</vt:lpstr>
      <vt:lpstr>Operations and Project Management Workflow</vt:lpstr>
      <vt:lpstr>PowerPoint Presentation</vt:lpstr>
      <vt:lpstr>Microbiome interactions with health  and disease </vt:lpstr>
      <vt:lpstr>The CMR is actively pursuing research  in multiple disease areas  </vt:lpstr>
      <vt:lpstr>CMR collaborations are engaging a  broad swath of the UMass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Expert is the area of fecal microbiota transplant (FMT)  </vt:lpstr>
      <vt:lpstr>PowerPoint Presentation</vt:lpstr>
      <vt:lpstr>PowerPoint Presentation</vt:lpstr>
      <vt:lpstr>PowerPoint Presentation</vt:lpstr>
      <vt:lpstr>PowerPoint Presentation</vt:lpstr>
      <vt:lpstr>CMR Excellence in Education</vt:lpstr>
      <vt:lpstr>Industry Collaboration + Training </vt:lpstr>
      <vt:lpstr>Industry Collaboration + Training </vt:lpstr>
      <vt:lpstr>Industry Collaboration + Training = Economic Impact</vt:lpstr>
      <vt:lpstr>Medical/Graduate Student Educational Initiatives</vt:lpstr>
      <vt:lpstr>PowerPoint Presentation</vt:lpstr>
    </vt:vector>
  </TitlesOfParts>
  <Company>UMASS Medical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McCormick</dc:creator>
  <cp:lastModifiedBy>Beth McCormick</cp:lastModifiedBy>
  <cp:revision>47</cp:revision>
  <cp:lastPrinted>2016-04-27T22:02:45Z</cp:lastPrinted>
  <dcterms:created xsi:type="dcterms:W3CDTF">2016-04-26T17:20:58Z</dcterms:created>
  <dcterms:modified xsi:type="dcterms:W3CDTF">2016-04-28T12:02:36Z</dcterms:modified>
</cp:coreProperties>
</file>