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34"/>
  </p:notesMasterIdLst>
  <p:handoutMasterIdLst>
    <p:handoutMasterId r:id="rId35"/>
  </p:handoutMasterIdLst>
  <p:sldIdLst>
    <p:sldId id="258" r:id="rId3"/>
    <p:sldId id="259" r:id="rId4"/>
    <p:sldId id="287" r:id="rId5"/>
    <p:sldId id="270" r:id="rId6"/>
    <p:sldId id="271" r:id="rId7"/>
    <p:sldId id="272" r:id="rId8"/>
    <p:sldId id="274" r:id="rId9"/>
    <p:sldId id="273" r:id="rId10"/>
    <p:sldId id="269" r:id="rId11"/>
    <p:sldId id="290" r:id="rId12"/>
    <p:sldId id="277" r:id="rId13"/>
    <p:sldId id="278" r:id="rId14"/>
    <p:sldId id="279" r:id="rId15"/>
    <p:sldId id="280" r:id="rId16"/>
    <p:sldId id="281" r:id="rId17"/>
    <p:sldId id="291" r:id="rId18"/>
    <p:sldId id="282" r:id="rId19"/>
    <p:sldId id="263" r:id="rId20"/>
    <p:sldId id="284" r:id="rId21"/>
    <p:sldId id="285" r:id="rId22"/>
    <p:sldId id="262" r:id="rId23"/>
    <p:sldId id="265" r:id="rId24"/>
    <p:sldId id="261" r:id="rId25"/>
    <p:sldId id="264" r:id="rId26"/>
    <p:sldId id="260" r:id="rId27"/>
    <p:sldId id="266" r:id="rId28"/>
    <p:sldId id="283" r:id="rId29"/>
    <p:sldId id="293" r:id="rId30"/>
    <p:sldId id="286" r:id="rId31"/>
    <p:sldId id="288"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26" d="100"/>
          <a:sy n="126" d="100"/>
        </p:scale>
        <p:origin x="-102" y="-39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318"/>
    </p:cViewPr>
  </p:sorterViewPr>
  <p:notesViewPr>
    <p:cSldViewPr snapToGrid="0">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F7CC58-21DF-45E0-9C83-5689BA8E893E}" type="datetimeFigureOut">
              <a:rPr lang="en-US" smtClean="0"/>
              <a:t>5/10/2016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194E1-C404-494D-90C4-76F09FA5858B}" type="slidenum">
              <a:rPr lang="en-US" smtClean="0"/>
              <a:t>‹#›</a:t>
            </a:fld>
            <a:endParaRPr lang="en-US"/>
          </a:p>
        </p:txBody>
      </p:sp>
    </p:spTree>
    <p:extLst>
      <p:ext uri="{BB962C8B-B14F-4D97-AF65-F5344CB8AC3E}">
        <p14:creationId xmlns:p14="http://schemas.microsoft.com/office/powerpoint/2010/main" val="32074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C1DCC-F72F-4E93-BB8C-E5CEFD96BEC5}" type="datetimeFigureOut">
              <a:rPr lang="en-US" smtClean="0"/>
              <a:t>5/10/2016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8074D-717C-46BA-8081-604674BE3C07}" type="slidenum">
              <a:rPr lang="en-US" smtClean="0"/>
              <a:t>‹#›</a:t>
            </a:fld>
            <a:endParaRPr lang="en-US"/>
          </a:p>
        </p:txBody>
      </p:sp>
    </p:spTree>
    <p:extLst>
      <p:ext uri="{BB962C8B-B14F-4D97-AF65-F5344CB8AC3E}">
        <p14:creationId xmlns:p14="http://schemas.microsoft.com/office/powerpoint/2010/main" val="334383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B1F82-58EF-4D22-852D-D3E7AD933D38}" type="slidenum">
              <a:rPr lang="en-US" smtClean="0"/>
              <a:t>1</a:t>
            </a:fld>
            <a:endParaRPr lang="en-US"/>
          </a:p>
        </p:txBody>
      </p:sp>
    </p:spTree>
    <p:extLst>
      <p:ext uri="{BB962C8B-B14F-4D97-AF65-F5344CB8AC3E}">
        <p14:creationId xmlns:p14="http://schemas.microsoft.com/office/powerpoint/2010/main" val="78461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B1F82-58EF-4D22-852D-D3E7AD933D38}" type="slidenum">
              <a:rPr lang="en-US" smtClean="0"/>
              <a:t>2</a:t>
            </a:fld>
            <a:endParaRPr lang="en-US"/>
          </a:p>
        </p:txBody>
      </p:sp>
    </p:spTree>
    <p:extLst>
      <p:ext uri="{BB962C8B-B14F-4D97-AF65-F5344CB8AC3E}">
        <p14:creationId xmlns:p14="http://schemas.microsoft.com/office/powerpoint/2010/main" val="55543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36862125-6A3A-48C8-AEA3-69526B7594CE}" type="datetime1">
              <a:rPr lang="en-US" smtClean="0"/>
              <a:t>5/10/2016</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pPr/>
              <a:t>‹#›</a:t>
            </a:fld>
            <a:endParaRPr lang="en-US"/>
          </a:p>
        </p:txBody>
      </p:sp>
    </p:spTree>
    <p:extLst>
      <p:ext uri="{BB962C8B-B14F-4D97-AF65-F5344CB8AC3E}">
        <p14:creationId xmlns:p14="http://schemas.microsoft.com/office/powerpoint/2010/main" val="91536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2D96CFE0-3C77-45FF-BB90-C6EE256FAB8B}" type="datetime1">
              <a:rPr lang="en-US" smtClean="0"/>
              <a:t>5/10/2016</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pPr/>
              <a:t>‹#›</a:t>
            </a:fld>
            <a:endParaRPr lang="en-US"/>
          </a:p>
        </p:txBody>
      </p:sp>
    </p:spTree>
    <p:extLst>
      <p:ext uri="{BB962C8B-B14F-4D97-AF65-F5344CB8AC3E}">
        <p14:creationId xmlns:p14="http://schemas.microsoft.com/office/powerpoint/2010/main" val="2237713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2D96CFE0-3C77-45FF-BB90-C6EE256FAB8B}" type="datetime1">
              <a:rPr lang="en-US" smtClean="0"/>
              <a:t>5/10/2016</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pPr/>
              <a:t>‹#›</a:t>
            </a:fld>
            <a:endParaRPr lang="en-US"/>
          </a:p>
        </p:txBody>
      </p:sp>
    </p:spTree>
    <p:extLst>
      <p:ext uri="{BB962C8B-B14F-4D97-AF65-F5344CB8AC3E}">
        <p14:creationId xmlns:p14="http://schemas.microsoft.com/office/powerpoint/2010/main" val="31629583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2D96CFE0-3C77-45FF-BB90-C6EE256FAB8B}" type="datetime1">
              <a:rPr lang="en-US" smtClean="0"/>
              <a:t>5/10/2016</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45778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2D96CFE0-3C77-45FF-BB90-C6EE256FAB8B}" type="datetime1">
              <a:rPr lang="en-US" smtClean="0"/>
              <a:t>5/10/2016</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pPr/>
              <a:t>‹#›</a:t>
            </a:fld>
            <a:endParaRPr lang="en-US"/>
          </a:p>
        </p:txBody>
      </p:sp>
    </p:spTree>
    <p:extLst>
      <p:ext uri="{BB962C8B-B14F-4D97-AF65-F5344CB8AC3E}">
        <p14:creationId xmlns:p14="http://schemas.microsoft.com/office/powerpoint/2010/main" val="13257379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2D96CFE0-3C77-45FF-BB90-C6EE256FAB8B}" type="datetime1">
              <a:rPr lang="en-US" smtClean="0"/>
              <a:t>5/10/2016</a:t>
            </a:fld>
            <a:endParaRPr lang="en-US"/>
          </a:p>
        </p:txBody>
      </p:sp>
      <p:sp>
        <p:nvSpPr>
          <p:cNvPr id="4" name="Footer Placeholder 3"/>
          <p:cNvSpPr>
            <a:spLocks noGrp="1"/>
          </p:cNvSpPr>
          <p:nvPr>
            <p:ph type="ftr" sz="quarter" idx="11"/>
          </p:nvPr>
        </p:nvSpPr>
        <p:spPr>
          <a:xfrm>
            <a:off x="913794" y="5883275"/>
            <a:ext cx="667286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pPr/>
              <a:t>‹#›</a:t>
            </a:fld>
            <a:endParaRPr lang="en-US"/>
          </a:p>
        </p:txBody>
      </p:sp>
    </p:spTree>
    <p:extLst>
      <p:ext uri="{BB962C8B-B14F-4D97-AF65-F5344CB8AC3E}">
        <p14:creationId xmlns:p14="http://schemas.microsoft.com/office/powerpoint/2010/main" val="18947438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2D96CFE0-3C77-45FF-BB90-C6EE256FAB8B}" type="datetime1">
              <a:rPr lang="en-US" smtClean="0"/>
              <a:t>5/10/2016</a:t>
            </a:fld>
            <a:endParaRPr lang="en-US"/>
          </a:p>
        </p:txBody>
      </p:sp>
      <p:sp>
        <p:nvSpPr>
          <p:cNvPr id="4" name="Footer Placeholder 3"/>
          <p:cNvSpPr>
            <a:spLocks noGrp="1"/>
          </p:cNvSpPr>
          <p:nvPr>
            <p:ph type="ftr" sz="quarter" idx="11"/>
          </p:nvPr>
        </p:nvSpPr>
        <p:spPr>
          <a:xfrm>
            <a:off x="913794" y="5883275"/>
            <a:ext cx="667286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pPr/>
              <a:t>‹#›</a:t>
            </a:fld>
            <a:endParaRPr lang="en-US"/>
          </a:p>
        </p:txBody>
      </p:sp>
    </p:spTree>
    <p:extLst>
      <p:ext uri="{BB962C8B-B14F-4D97-AF65-F5344CB8AC3E}">
        <p14:creationId xmlns:p14="http://schemas.microsoft.com/office/powerpoint/2010/main" val="19450938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CD0B4866-7915-4EE0-9927-C6A2A1D33B19}" type="datetime1">
              <a:rPr lang="en-US" smtClean="0"/>
              <a:t>5/10/2016</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3618766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4298BECB-85FE-46BC-BD56-FFA3D3AB591F}" type="datetime1">
              <a:rPr lang="en-US" smtClean="0"/>
              <a:t>5/10/2016</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81690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0F4697F8-118F-4AE6-987E-ECD54D88E0DE}" type="datetime1">
              <a:rPr lang="en-US" smtClean="0"/>
              <a:t>5/10/2016</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428109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76E678AB-EE52-4520-A2F7-FA7F3EA0900B}" type="datetime1">
              <a:rPr lang="en-US" smtClean="0"/>
              <a:t>5/10/2016</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99434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F915924F-E122-4E82-934B-11114A2DA84A}" type="datetime1">
              <a:rPr lang="en-US" smtClean="0"/>
              <a:t>5/10/2016</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204685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p>
            <a:fld id="{79CC697F-8DCA-4E05-9F1F-138675464B8A}" type="datetime1">
              <a:rPr lang="en-US" smtClean="0"/>
              <a:t>5/10/2016</a:t>
            </a:fld>
            <a:endParaRPr lang="en-US"/>
          </a:p>
        </p:txBody>
      </p:sp>
      <p:sp>
        <p:nvSpPr>
          <p:cNvPr id="8" name="Footer Placeholder 7"/>
          <p:cNvSpPr>
            <a:spLocks noGrp="1"/>
          </p:cNvSpPr>
          <p:nvPr>
            <p:ph type="ftr" sz="quarter" idx="11"/>
          </p:nvPr>
        </p:nvSpPr>
        <p:spPr>
          <a:xfrm>
            <a:off x="913794" y="5883275"/>
            <a:ext cx="667286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401973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51DB938C-F098-4988-84F4-CBDAF2961A28}" type="datetime1">
              <a:rPr lang="en-US" smtClean="0"/>
              <a:t>5/10/2016</a:t>
            </a:fld>
            <a:endParaRPr lang="en-US"/>
          </a:p>
        </p:txBody>
      </p:sp>
      <p:sp>
        <p:nvSpPr>
          <p:cNvPr id="4" name="Footer Placeholder 3"/>
          <p:cNvSpPr>
            <a:spLocks noGrp="1"/>
          </p:cNvSpPr>
          <p:nvPr>
            <p:ph type="ftr" sz="quarter" idx="11"/>
          </p:nvPr>
        </p:nvSpPr>
        <p:spPr>
          <a:xfrm>
            <a:off x="913794" y="5883275"/>
            <a:ext cx="667286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22424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7EA5D108-99FC-4A8E-BC83-D17B6F94D5BF}" type="datetime1">
              <a:rPr lang="en-US" smtClean="0"/>
              <a:t>5/10/2016</a:t>
            </a:fld>
            <a:endParaRPr lang="en-US"/>
          </a:p>
        </p:txBody>
      </p:sp>
      <p:sp>
        <p:nvSpPr>
          <p:cNvPr id="3" name="Footer Placeholder 2"/>
          <p:cNvSpPr>
            <a:spLocks noGrp="1"/>
          </p:cNvSpPr>
          <p:nvPr>
            <p:ph type="ftr" sz="quarter" idx="11"/>
          </p:nvPr>
        </p:nvSpPr>
        <p:spPr>
          <a:xfrm>
            <a:off x="913794" y="5883275"/>
            <a:ext cx="667286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240614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30BDD7D2-C0EC-4927-A811-76260AAFF2A5}" type="datetime1">
              <a:rPr lang="en-US" smtClean="0"/>
              <a:t>5/10/2016</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152612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E0877E88-73E7-4830-B088-E57CE7942F46}" type="datetime1">
              <a:rPr lang="en-US" smtClean="0"/>
              <a:t>5/10/2016</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5F532363-5462-4229-83AC-AF010E83DB6E}" type="slidenum">
              <a:rPr lang="en-US" smtClean="0"/>
              <a:t>‹#›</a:t>
            </a:fld>
            <a:endParaRPr lang="en-US"/>
          </a:p>
        </p:txBody>
      </p:sp>
    </p:spTree>
    <p:extLst>
      <p:ext uri="{BB962C8B-B14F-4D97-AF65-F5344CB8AC3E}">
        <p14:creationId xmlns:p14="http://schemas.microsoft.com/office/powerpoint/2010/main" val="284317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chemeClr val="bg1">
                <a:lumMod val="75000"/>
                <a:lumOff val="25000"/>
              </a:schemeClr>
            </a:gs>
            <a:gs pos="28000">
              <a:schemeClr val="accent2">
                <a:lumMod val="40000"/>
                <a:lumOff val="60000"/>
              </a:schemeClr>
            </a:gs>
            <a:gs pos="53000">
              <a:srgbClr val="00B0F0"/>
            </a:gs>
            <a:gs pos="85000">
              <a:schemeClr val="bg1">
                <a:lumMod val="65000"/>
                <a:lumOff val="35000"/>
              </a:schemeClr>
            </a:gs>
            <a:gs pos="6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1038225"/>
            <a:ext cx="10353761" cy="13263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2545520"/>
            <a:ext cx="9917115" cy="3245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http://www.umassmed.edu/globalassets/center-for-clinical-translational-science/homepage/umccts-logos/umccts-banner.pn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 y="0"/>
            <a:ext cx="4166324" cy="75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7448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ctr" defTabSz="914400" rtl="0" eaLnBrk="1" latinLnBrk="0" hangingPunct="1">
        <a:lnSpc>
          <a:spcPct val="90000"/>
        </a:lnSpc>
        <a:spcBef>
          <a:spcPct val="0"/>
        </a:spcBef>
        <a:buNone/>
        <a:defRPr sz="3400" b="1" i="0" kern="1200" cap="all">
          <a:solidFill>
            <a:srgbClr val="FFC000"/>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rgbClr val="FFC000"/>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rgbClr val="FFC000"/>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rgbClr val="FFC000"/>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rgbClr val="FFC000"/>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rgbClr val="FFC000"/>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umb.edu/mobilize"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735" y="1219200"/>
            <a:ext cx="9547112" cy="2428083"/>
          </a:xfrm>
        </p:spPr>
        <p:txBody>
          <a:bodyPr>
            <a:normAutofit/>
          </a:bodyPr>
          <a:lstStyle/>
          <a:p>
            <a:r>
              <a:rPr lang="en-US" sz="4000" dirty="0"/>
              <a:t>Transdisciplinary, translational team science: What is the optimal role for nurse scientists?</a:t>
            </a:r>
          </a:p>
        </p:txBody>
      </p:sp>
      <p:pic>
        <p:nvPicPr>
          <p:cNvPr id="1026" name="Picture 2" descr="https://upload.wikimedia.org/wikipedia/en/0/02/UMass-Lowel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085" y="10239055"/>
            <a:ext cx="526134" cy="638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berthawcc.com/files/3214/3930/7753/UMASS_Amher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490" y="4353503"/>
            <a:ext cx="2504497" cy="2504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0/02/UMass-Lowell-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4709" y="0"/>
            <a:ext cx="1187291" cy="1440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bs.twimg.com/profile_images/676984152269418496/LQggd-O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63092"/>
            <a:ext cx="1299873" cy="1299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umassmed.edu/globalassets/center-for-clinical-translational-science/homepage/umccts-logos/umcct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5" y="5420127"/>
            <a:ext cx="1289368" cy="14435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3814" y="5570948"/>
            <a:ext cx="1108186" cy="1287052"/>
          </a:xfrm>
          <a:prstGeom prst="rect">
            <a:avLst/>
          </a:prstGeom>
        </p:spPr>
      </p:pic>
      <p:pic>
        <p:nvPicPr>
          <p:cNvPr id="1034" name="Picture 10" descr="https://s.graphiq.com/sites/default/files/728/media/images/University_of_Massachusetts_Medical_School_739291_i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4709" y="3311237"/>
            <a:ext cx="1187291" cy="122489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120866" y="3756268"/>
            <a:ext cx="8062850" cy="488250"/>
            <a:chOff x="2073652" y="3836380"/>
            <a:chExt cx="8062850" cy="488250"/>
          </a:xfrm>
        </p:grpSpPr>
        <p:sp>
          <p:nvSpPr>
            <p:cNvPr id="5" name="TextBox 4"/>
            <p:cNvSpPr txBox="1"/>
            <p:nvPr/>
          </p:nvSpPr>
          <p:spPr>
            <a:xfrm>
              <a:off x="2073652" y="3836380"/>
              <a:ext cx="1329851"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Webinar</a:t>
              </a:r>
            </a:p>
          </p:txBody>
        </p:sp>
        <p:sp>
          <p:nvSpPr>
            <p:cNvPr id="13" name="TextBox 12"/>
            <p:cNvSpPr txBox="1"/>
            <p:nvPr/>
          </p:nvSpPr>
          <p:spPr>
            <a:xfrm>
              <a:off x="3802473" y="3862965"/>
              <a:ext cx="3562514"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Wednesday, May 11, 2016</a:t>
              </a:r>
            </a:p>
          </p:txBody>
        </p:sp>
        <p:sp>
          <p:nvSpPr>
            <p:cNvPr id="14" name="TextBox 13"/>
            <p:cNvSpPr txBox="1"/>
            <p:nvPr/>
          </p:nvSpPr>
          <p:spPr>
            <a:xfrm>
              <a:off x="7737447" y="3846656"/>
              <a:ext cx="2399055"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 – 11:00 am</a:t>
              </a:r>
            </a:p>
          </p:txBody>
        </p:sp>
      </p:grpSp>
    </p:spTree>
    <p:extLst>
      <p:ext uri="{BB962C8B-B14F-4D97-AF65-F5344CB8AC3E}">
        <p14:creationId xmlns:p14="http://schemas.microsoft.com/office/powerpoint/2010/main" val="5856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48540" y="1828818"/>
            <a:ext cx="8229600" cy="1143000"/>
          </a:xfrm>
        </p:spPr>
        <p:txBody>
          <a:bodyPr/>
          <a:lstStyle/>
          <a:p>
            <a:pPr eaLnBrk="1" hangingPunct="1"/>
            <a:r>
              <a:rPr lang="en-US" sz="3600" dirty="0" smtClean="0">
                <a:solidFill>
                  <a:srgbClr val="0000CC"/>
                </a:solidFill>
                <a:latin typeface="Arial Black" charset="0"/>
                <a:cs typeface="Arial Black" charset="0"/>
              </a:rPr>
              <a:t>Nursing Science agenda:</a:t>
            </a:r>
            <a:br>
              <a:rPr lang="en-US" sz="3600" dirty="0" smtClean="0">
                <a:solidFill>
                  <a:srgbClr val="0000CC"/>
                </a:solidFill>
                <a:latin typeface="Arial Black" charset="0"/>
                <a:cs typeface="Arial Black" charset="0"/>
              </a:rPr>
            </a:br>
            <a:r>
              <a:rPr lang="en-US" sz="3600" dirty="0" smtClean="0">
                <a:solidFill>
                  <a:srgbClr val="0000CC"/>
                </a:solidFill>
                <a:latin typeface="Arial Black" charset="0"/>
                <a:cs typeface="Arial Black" charset="0"/>
              </a:rPr>
              <a:t>Major themes</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1948540" y="3075708"/>
            <a:ext cx="8186060" cy="3050771"/>
          </a:xfrm>
        </p:spPr>
        <p:txBody>
          <a:bodyPr>
            <a:normAutofit/>
          </a:bodyPr>
          <a:lstStyle/>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r>
              <a:rPr lang="en-US" sz="2800" b="1" dirty="0" smtClean="0">
                <a:solidFill>
                  <a:schemeClr val="bg1"/>
                </a:solidFill>
                <a:latin typeface="Arial" panose="020B0604020202020204" pitchFamily="34" charset="0"/>
                <a:cs typeface="Arial" panose="020B0604020202020204" pitchFamily="34" charset="0"/>
              </a:rPr>
              <a:t>National Institute of Nursing Research (NINR)</a:t>
            </a:r>
          </a:p>
          <a:p>
            <a:pPr marL="0" indent="0">
              <a:buNone/>
            </a:pPr>
            <a:r>
              <a:rPr lang="en-US" sz="2800" b="1" dirty="0" smtClean="0">
                <a:solidFill>
                  <a:schemeClr val="bg1"/>
                </a:solidFill>
                <a:latin typeface="Arial" panose="020B0604020202020204" pitchFamily="34" charset="0"/>
                <a:cs typeface="Arial" panose="020B0604020202020204" pitchFamily="34" charset="0"/>
              </a:rPr>
              <a:t> 			(1985-2015)</a:t>
            </a:r>
          </a:p>
          <a:p>
            <a:pPr marL="0" indent="0">
              <a:buNone/>
            </a:pPr>
            <a:r>
              <a:rPr lang="en-US" sz="2800" b="1" dirty="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Grady PA &amp; Gough LL</a:t>
            </a:r>
            <a:r>
              <a:rPr lang="en-US" sz="1400" b="1" i="1" dirty="0">
                <a:solidFill>
                  <a:schemeClr val="bg1"/>
                </a:solidFill>
                <a:latin typeface="Arial" panose="020B0604020202020204" pitchFamily="34" charset="0"/>
                <a:cs typeface="Arial" panose="020B0604020202020204" pitchFamily="34" charset="0"/>
              </a:rPr>
              <a:t>.  Internal J of </a:t>
            </a:r>
            <a:r>
              <a:rPr lang="en-US" sz="1400" b="1" i="1" dirty="0" err="1">
                <a:solidFill>
                  <a:schemeClr val="bg1"/>
                </a:solidFill>
                <a:latin typeface="Arial" panose="020B0604020202020204" pitchFamily="34" charset="0"/>
                <a:cs typeface="Arial" panose="020B0604020202020204" pitchFamily="34" charset="0"/>
              </a:rPr>
              <a:t>Nurs</a:t>
            </a:r>
            <a:r>
              <a:rPr lang="en-US" sz="1400" b="1" i="1" dirty="0">
                <a:solidFill>
                  <a:schemeClr val="bg1"/>
                </a:solidFill>
                <a:latin typeface="Arial" panose="020B0604020202020204" pitchFamily="34" charset="0"/>
                <a:cs typeface="Arial" panose="020B0604020202020204" pitchFamily="34" charset="0"/>
              </a:rPr>
              <a:t>. Scholarship</a:t>
            </a:r>
            <a:r>
              <a:rPr lang="en-US" sz="1400" b="1" dirty="0">
                <a:solidFill>
                  <a:schemeClr val="bg1"/>
                </a:solidFill>
                <a:latin typeface="Arial" panose="020B0604020202020204" pitchFamily="34" charset="0"/>
                <a:cs typeface="Arial" panose="020B0604020202020204" pitchFamily="34" charset="0"/>
              </a:rPr>
              <a:t>. (2015). 47 (6) 512-21 </a:t>
            </a:r>
            <a:r>
              <a:rPr lang="en-US" sz="1400" b="1" dirty="0" smtClean="0">
                <a:solidFill>
                  <a:schemeClr val="bg1"/>
                </a:solidFill>
                <a:latin typeface="Arial" panose="020B0604020202020204" pitchFamily="34" charset="0"/>
                <a:cs typeface="Arial" panose="020B0604020202020204" pitchFamily="34" charset="0"/>
              </a:rPr>
              <a:t> </a:t>
            </a: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46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103120" y="1039109"/>
            <a:ext cx="8166460" cy="1143000"/>
          </a:xfrm>
        </p:spPr>
        <p:txBody>
          <a:bodyPr/>
          <a:lstStyle/>
          <a:p>
            <a:pPr eaLnBrk="1" hangingPunct="1"/>
            <a:r>
              <a:rPr lang="en-US" sz="3600" dirty="0" smtClean="0">
                <a:solidFill>
                  <a:srgbClr val="0000CC"/>
                </a:solidFill>
                <a:latin typeface="Arial Black" charset="0"/>
                <a:cs typeface="Arial Black" charset="0"/>
              </a:rPr>
              <a:t>Nursing Science Research Agenda: Major Themes</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2006729" y="2182109"/>
            <a:ext cx="8186060" cy="3050771"/>
          </a:xfrm>
        </p:spPr>
        <p:txBody>
          <a:bodyPr>
            <a:normAutofit fontScale="25000" lnSpcReduction="20000"/>
          </a:bodyPr>
          <a:lstStyle/>
          <a:p>
            <a:pPr marL="0" indent="0">
              <a:buNone/>
            </a:pPr>
            <a:r>
              <a:rPr lang="en-US" sz="9600" b="1" dirty="0" smtClean="0">
                <a:solidFill>
                  <a:schemeClr val="bg1"/>
                </a:solidFill>
                <a:latin typeface="Arial" panose="020B0604020202020204" pitchFamily="34" charset="0"/>
                <a:cs typeface="Arial" panose="020B0604020202020204" pitchFamily="34" charset="0"/>
              </a:rPr>
              <a:t>Symptom Science- Promoting Personalized Health Strategies</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Emphasis on a life course approach in promoting personalized health strategies and providing a better understanding of chronic illness and improving quality of life.</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Focuses on understanding the biological and genetic basis of symptoms to improve the management of pain, fatigue, sleep disorders and other symptoms</a:t>
            </a:r>
          </a:p>
          <a:p>
            <a:pPr marL="0" indent="0">
              <a:buNone/>
            </a:pPr>
            <a:r>
              <a:rPr lang="en-US" sz="5500" b="1" dirty="0" smtClean="0">
                <a:solidFill>
                  <a:schemeClr val="bg1"/>
                </a:solidFill>
                <a:latin typeface="Arial" panose="020B0604020202020204" pitchFamily="34" charset="0"/>
                <a:cs typeface="Arial" panose="020B0604020202020204" pitchFamily="34" charset="0"/>
              </a:rPr>
              <a:t>	 Characterizing symptom clusters- symptoms that are interrelated and may provide better outcomes than targeting individual symptoms</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Understanding the mechanisms contributing  to these symptom patterns have potential to guide and inform personalized strategies  and improve patient outcomes</a:t>
            </a:r>
            <a:endParaRPr lang="en-US" sz="5500" b="1" dirty="0">
              <a:solidFill>
                <a:schemeClr val="bg1"/>
              </a:solidFill>
              <a:latin typeface="Arial" panose="020B0604020202020204" pitchFamily="34" charset="0"/>
              <a:cs typeface="Arial" panose="020B0604020202020204" pitchFamily="34" charset="0"/>
            </a:endParaRPr>
          </a:p>
          <a:p>
            <a:pPr marL="0" indent="0">
              <a:buNone/>
            </a:pPr>
            <a:r>
              <a:rPr lang="en-US" sz="5500" b="1" dirty="0" smtClean="0">
                <a:solidFill>
                  <a:schemeClr val="bg1"/>
                </a:solidFill>
                <a:latin typeface="Arial" panose="020B0604020202020204" pitchFamily="34" charset="0"/>
                <a:cs typeface="Arial" panose="020B0604020202020204" pitchFamily="34" charset="0"/>
              </a:rPr>
              <a:t>	</a:t>
            </a:r>
            <a:r>
              <a:rPr lang="en-US" sz="2400" b="1" dirty="0" smtClean="0">
                <a:solidFill>
                  <a:schemeClr val="bg1"/>
                </a:solidFill>
                <a:latin typeface="Arial" panose="020B0604020202020204" pitchFamily="34" charset="0"/>
                <a:cs typeface="Arial" panose="020B0604020202020204" pitchFamily="34" charset="0"/>
              </a:rPr>
              <a:t>		</a:t>
            </a:r>
            <a:r>
              <a:rPr lang="en-US" sz="4400" b="1" dirty="0" smtClean="0">
                <a:solidFill>
                  <a:schemeClr val="bg1"/>
                </a:solidFill>
                <a:latin typeface="Arial" panose="020B0604020202020204" pitchFamily="34" charset="0"/>
                <a:cs typeface="Arial" panose="020B0604020202020204" pitchFamily="34" charset="0"/>
              </a:rPr>
              <a:t>Grady PA &amp; Gough LL</a:t>
            </a:r>
            <a:r>
              <a:rPr lang="en-US" sz="4400" b="1" i="1" dirty="0" smtClean="0">
                <a:solidFill>
                  <a:schemeClr val="bg1"/>
                </a:solidFill>
                <a:latin typeface="Arial" panose="020B0604020202020204" pitchFamily="34" charset="0"/>
                <a:cs typeface="Arial" panose="020B0604020202020204" pitchFamily="34" charset="0"/>
              </a:rPr>
              <a:t>.  Internal J of </a:t>
            </a:r>
            <a:r>
              <a:rPr lang="en-US" sz="4400" b="1" i="1" dirty="0" err="1" smtClean="0">
                <a:solidFill>
                  <a:schemeClr val="bg1"/>
                </a:solidFill>
                <a:latin typeface="Arial" panose="020B0604020202020204" pitchFamily="34" charset="0"/>
                <a:cs typeface="Arial" panose="020B0604020202020204" pitchFamily="34" charset="0"/>
              </a:rPr>
              <a:t>Nurs</a:t>
            </a:r>
            <a:r>
              <a:rPr lang="en-US" sz="4400" b="1" i="1" dirty="0" smtClean="0">
                <a:solidFill>
                  <a:schemeClr val="bg1"/>
                </a:solidFill>
                <a:latin typeface="Arial" panose="020B0604020202020204" pitchFamily="34" charset="0"/>
                <a:cs typeface="Arial" panose="020B0604020202020204" pitchFamily="34" charset="0"/>
              </a:rPr>
              <a:t>. Scholarship</a:t>
            </a:r>
            <a:r>
              <a:rPr lang="en-US" sz="4400" b="1" dirty="0" smtClean="0">
                <a:solidFill>
                  <a:schemeClr val="bg1"/>
                </a:solidFill>
                <a:latin typeface="Arial" panose="020B0604020202020204" pitchFamily="34" charset="0"/>
                <a:cs typeface="Arial" panose="020B0604020202020204" pitchFamily="34" charset="0"/>
              </a:rPr>
              <a:t>. (2015). 47 (6) 512-21     </a:t>
            </a:r>
            <a:endParaRPr lang="en-US" sz="44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p>
          <a:p>
            <a:pPr marL="0" indent="0">
              <a:buNone/>
            </a:pPr>
            <a:r>
              <a:rPr lang="en-US" sz="2400" b="1" dirty="0">
                <a:solidFill>
                  <a:schemeClr val="bg1"/>
                </a:solidFill>
                <a:latin typeface="Arial" panose="020B0604020202020204" pitchFamily="34" charset="0"/>
                <a:cs typeface="Arial" panose="020B0604020202020204" pitchFamily="34" charset="0"/>
              </a:rPr>
              <a:t>	</a:t>
            </a:r>
            <a:endParaRPr lang="en-US" sz="24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389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103120" y="1039109"/>
            <a:ext cx="8166460" cy="1143000"/>
          </a:xfrm>
        </p:spPr>
        <p:txBody>
          <a:bodyPr/>
          <a:lstStyle/>
          <a:p>
            <a:pPr eaLnBrk="1" hangingPunct="1"/>
            <a:r>
              <a:rPr lang="en-US" sz="3600" dirty="0" smtClean="0">
                <a:solidFill>
                  <a:srgbClr val="0000CC"/>
                </a:solidFill>
                <a:latin typeface="Arial Black" charset="0"/>
                <a:cs typeface="Arial Black" charset="0"/>
              </a:rPr>
              <a:t>Nursing Science Research Agenda: Major Themes</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2006729" y="2302625"/>
            <a:ext cx="8186060" cy="3050771"/>
          </a:xfrm>
        </p:spPr>
        <p:txBody>
          <a:bodyPr>
            <a:normAutofit fontScale="25000" lnSpcReduction="20000"/>
          </a:bodyPr>
          <a:lstStyle/>
          <a:p>
            <a:pPr marL="0" indent="0">
              <a:buNone/>
            </a:pPr>
            <a:r>
              <a:rPr lang="en-US" sz="9600" b="1" dirty="0" smtClean="0">
                <a:solidFill>
                  <a:schemeClr val="bg1"/>
                </a:solidFill>
                <a:latin typeface="Arial" panose="020B0604020202020204" pitchFamily="34" charset="0"/>
                <a:cs typeface="Arial" panose="020B0604020202020204" pitchFamily="34" charset="0"/>
              </a:rPr>
              <a:t>Wellness- Promoting Health &amp; Preventing Disease</a:t>
            </a:r>
          </a:p>
          <a:p>
            <a:pPr marL="0" indent="0">
              <a:buNone/>
            </a:pPr>
            <a:r>
              <a:rPr lang="en-US" sz="5500" b="1" dirty="0" smtClean="0">
                <a:solidFill>
                  <a:schemeClr val="bg1"/>
                </a:solidFill>
                <a:latin typeface="Arial" panose="020B0604020202020204" pitchFamily="34" charset="0"/>
                <a:cs typeface="Arial" panose="020B0604020202020204" pitchFamily="34" charset="0"/>
              </a:rPr>
              <a:t>	Life course science approach  with  emphasis on health behaviors and the contexts in which they develop and/or modified </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Units of analysis/intervention include individuals, families &amp; communities</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Designs and methods: Descriptive/ observational, intervention (RCTs), community-based participatory research</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Conceptual Frameworks include nursing models, behavioral science models, public health models and conceptually coherent integrated frameworks</a:t>
            </a:r>
          </a:p>
          <a:p>
            <a:pPr marL="0" indent="0">
              <a:buNone/>
            </a:pPr>
            <a:r>
              <a:rPr lang="en-US" sz="5500" b="1" dirty="0" smtClean="0">
                <a:solidFill>
                  <a:schemeClr val="bg1"/>
                </a:solidFill>
                <a:latin typeface="Arial" panose="020B0604020202020204" pitchFamily="34" charset="0"/>
                <a:cs typeface="Arial" panose="020B0604020202020204" pitchFamily="34" charset="0"/>
              </a:rPr>
              <a:t>	</a:t>
            </a:r>
            <a:r>
              <a:rPr lang="en-US" sz="2400" b="1" dirty="0" smtClean="0">
                <a:solidFill>
                  <a:schemeClr val="bg1"/>
                </a:solidFill>
                <a:latin typeface="Arial" panose="020B0604020202020204" pitchFamily="34" charset="0"/>
                <a:cs typeface="Arial" panose="020B0604020202020204" pitchFamily="34" charset="0"/>
              </a:rPr>
              <a:t>		</a:t>
            </a:r>
            <a:r>
              <a:rPr lang="en-US" sz="4400" b="1" dirty="0" smtClean="0">
                <a:solidFill>
                  <a:schemeClr val="bg1"/>
                </a:solidFill>
                <a:latin typeface="Arial" panose="020B0604020202020204" pitchFamily="34" charset="0"/>
                <a:cs typeface="Arial" panose="020B0604020202020204" pitchFamily="34" charset="0"/>
              </a:rPr>
              <a:t>Grady PA &amp; Gough LL</a:t>
            </a:r>
            <a:r>
              <a:rPr lang="en-US" sz="4400" b="1" i="1" dirty="0" smtClean="0">
                <a:solidFill>
                  <a:schemeClr val="bg1"/>
                </a:solidFill>
                <a:latin typeface="Arial" panose="020B0604020202020204" pitchFamily="34" charset="0"/>
                <a:cs typeface="Arial" panose="020B0604020202020204" pitchFamily="34" charset="0"/>
              </a:rPr>
              <a:t>.  Internal J of </a:t>
            </a:r>
            <a:r>
              <a:rPr lang="en-US" sz="4400" b="1" i="1" dirty="0" err="1" smtClean="0">
                <a:solidFill>
                  <a:schemeClr val="bg1"/>
                </a:solidFill>
                <a:latin typeface="Arial" panose="020B0604020202020204" pitchFamily="34" charset="0"/>
                <a:cs typeface="Arial" panose="020B0604020202020204" pitchFamily="34" charset="0"/>
              </a:rPr>
              <a:t>Nurs</a:t>
            </a:r>
            <a:r>
              <a:rPr lang="en-US" sz="4400" b="1" i="1" dirty="0" smtClean="0">
                <a:solidFill>
                  <a:schemeClr val="bg1"/>
                </a:solidFill>
                <a:latin typeface="Arial" panose="020B0604020202020204" pitchFamily="34" charset="0"/>
                <a:cs typeface="Arial" panose="020B0604020202020204" pitchFamily="34" charset="0"/>
              </a:rPr>
              <a:t>. Scholarship</a:t>
            </a:r>
            <a:r>
              <a:rPr lang="en-US" sz="4400" b="1" dirty="0" smtClean="0">
                <a:solidFill>
                  <a:schemeClr val="bg1"/>
                </a:solidFill>
                <a:latin typeface="Arial" panose="020B0604020202020204" pitchFamily="34" charset="0"/>
                <a:cs typeface="Arial" panose="020B0604020202020204" pitchFamily="34" charset="0"/>
              </a:rPr>
              <a:t>. (2015). 47 (6) 512-21     </a:t>
            </a:r>
            <a:endParaRPr lang="en-US" sz="44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p>
          <a:p>
            <a:pPr marL="0" indent="0">
              <a:buNone/>
            </a:pPr>
            <a:r>
              <a:rPr lang="en-US" sz="2400" b="1" dirty="0">
                <a:solidFill>
                  <a:schemeClr val="bg1"/>
                </a:solidFill>
                <a:latin typeface="Arial" panose="020B0604020202020204" pitchFamily="34" charset="0"/>
                <a:cs typeface="Arial" panose="020B0604020202020204" pitchFamily="34" charset="0"/>
              </a:rPr>
              <a:t>	</a:t>
            </a:r>
            <a:endParaRPr lang="en-US" sz="24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823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103120" y="1039109"/>
            <a:ext cx="8166460" cy="1143000"/>
          </a:xfrm>
        </p:spPr>
        <p:txBody>
          <a:bodyPr/>
          <a:lstStyle/>
          <a:p>
            <a:pPr eaLnBrk="1" hangingPunct="1"/>
            <a:r>
              <a:rPr lang="en-US" sz="3600" dirty="0" smtClean="0">
                <a:solidFill>
                  <a:srgbClr val="0000CC"/>
                </a:solidFill>
                <a:latin typeface="Arial Black" charset="0"/>
                <a:cs typeface="Arial Black" charset="0"/>
              </a:rPr>
              <a:t>Nursing Science Research Agenda: Major Themes</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2006729" y="2302625"/>
            <a:ext cx="8186060" cy="3050771"/>
          </a:xfrm>
        </p:spPr>
        <p:txBody>
          <a:bodyPr>
            <a:normAutofit fontScale="25000" lnSpcReduction="20000"/>
          </a:bodyPr>
          <a:lstStyle/>
          <a:p>
            <a:pPr marL="0" indent="0">
              <a:buNone/>
            </a:pPr>
            <a:r>
              <a:rPr lang="en-US" sz="9600" b="1" dirty="0" smtClean="0">
                <a:solidFill>
                  <a:schemeClr val="bg1"/>
                </a:solidFill>
                <a:latin typeface="Arial" panose="020B0604020202020204" pitchFamily="34" charset="0"/>
                <a:cs typeface="Arial" panose="020B0604020202020204" pitchFamily="34" charset="0"/>
              </a:rPr>
              <a:t>Self-Management- Improving Quality of Life for Individuals with Chronic Illness</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Emphasis on helping individuals (and their caregivers)  manage chronic conditions and better understand and manage their health behaviors by developing effective approaches to deal with their specific illness and  associated conditions (i.e., diabetes, cancer, asthma, COPD, arthritis, inflammatory bowel disease, obesity). </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Self management is viewed as an approach where providers, patients and families enter into partnerships to manage care across all aspects of treatment  (McCorkle et al., 2011).</a:t>
            </a:r>
          </a:p>
          <a:p>
            <a:pPr marL="0" indent="0">
              <a:buNone/>
            </a:pPr>
            <a:r>
              <a:rPr lang="en-US" sz="5500" b="1" dirty="0" smtClean="0">
                <a:solidFill>
                  <a:schemeClr val="bg1"/>
                </a:solidFill>
                <a:latin typeface="Arial" panose="020B0604020202020204" pitchFamily="34" charset="0"/>
                <a:cs typeface="Arial" panose="020B0604020202020204" pitchFamily="34" charset="0"/>
              </a:rPr>
              <a:t>	Facilitators of and barriers to  self-management  on patient, provider and systems levels also emphasized.</a:t>
            </a:r>
            <a:endParaRPr lang="en-US" sz="5500" b="1" dirty="0">
              <a:solidFill>
                <a:schemeClr val="bg1"/>
              </a:solidFill>
              <a:latin typeface="Arial" panose="020B0604020202020204" pitchFamily="34" charset="0"/>
              <a:cs typeface="Arial" panose="020B0604020202020204" pitchFamily="34" charset="0"/>
            </a:endParaRPr>
          </a:p>
          <a:p>
            <a:pPr marL="0" indent="0">
              <a:buNone/>
            </a:pPr>
            <a:r>
              <a:rPr lang="en-US" sz="5500" b="1" dirty="0" smtClean="0">
                <a:solidFill>
                  <a:schemeClr val="bg1"/>
                </a:solidFill>
                <a:latin typeface="Arial" panose="020B0604020202020204" pitchFamily="34" charset="0"/>
                <a:cs typeface="Arial" panose="020B0604020202020204" pitchFamily="34" charset="0"/>
              </a:rPr>
              <a:t>	</a:t>
            </a:r>
            <a:r>
              <a:rPr lang="en-US" sz="2400" b="1" dirty="0" smtClean="0">
                <a:solidFill>
                  <a:schemeClr val="bg1"/>
                </a:solidFill>
                <a:latin typeface="Arial" panose="020B0604020202020204" pitchFamily="34" charset="0"/>
                <a:cs typeface="Arial" panose="020B0604020202020204" pitchFamily="34" charset="0"/>
              </a:rPr>
              <a:t>		</a:t>
            </a:r>
            <a:r>
              <a:rPr lang="en-US" sz="4400" b="1" dirty="0" smtClean="0">
                <a:solidFill>
                  <a:schemeClr val="bg1"/>
                </a:solidFill>
                <a:latin typeface="Arial" panose="020B0604020202020204" pitchFamily="34" charset="0"/>
                <a:cs typeface="Arial" panose="020B0604020202020204" pitchFamily="34" charset="0"/>
              </a:rPr>
              <a:t>Grady PA &amp; Gough LL</a:t>
            </a:r>
            <a:r>
              <a:rPr lang="en-US" sz="4400" b="1" i="1" dirty="0" smtClean="0">
                <a:solidFill>
                  <a:schemeClr val="bg1"/>
                </a:solidFill>
                <a:latin typeface="Arial" panose="020B0604020202020204" pitchFamily="34" charset="0"/>
                <a:cs typeface="Arial" panose="020B0604020202020204" pitchFamily="34" charset="0"/>
              </a:rPr>
              <a:t>.  Internal J of </a:t>
            </a:r>
            <a:r>
              <a:rPr lang="en-US" sz="4400" b="1" i="1" dirty="0" err="1" smtClean="0">
                <a:solidFill>
                  <a:schemeClr val="bg1"/>
                </a:solidFill>
                <a:latin typeface="Arial" panose="020B0604020202020204" pitchFamily="34" charset="0"/>
                <a:cs typeface="Arial" panose="020B0604020202020204" pitchFamily="34" charset="0"/>
              </a:rPr>
              <a:t>Nurs</a:t>
            </a:r>
            <a:r>
              <a:rPr lang="en-US" sz="4400" b="1" i="1" dirty="0" smtClean="0">
                <a:solidFill>
                  <a:schemeClr val="bg1"/>
                </a:solidFill>
                <a:latin typeface="Arial" panose="020B0604020202020204" pitchFamily="34" charset="0"/>
                <a:cs typeface="Arial" panose="020B0604020202020204" pitchFamily="34" charset="0"/>
              </a:rPr>
              <a:t>. Scholarship</a:t>
            </a:r>
            <a:r>
              <a:rPr lang="en-US" sz="4400" b="1" dirty="0" smtClean="0">
                <a:solidFill>
                  <a:schemeClr val="bg1"/>
                </a:solidFill>
                <a:latin typeface="Arial" panose="020B0604020202020204" pitchFamily="34" charset="0"/>
                <a:cs typeface="Arial" panose="020B0604020202020204" pitchFamily="34" charset="0"/>
              </a:rPr>
              <a:t>. (2015). 47 (6) 512-21     </a:t>
            </a:r>
            <a:endParaRPr lang="en-US" sz="44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p>
          <a:p>
            <a:pPr marL="0" indent="0">
              <a:buNone/>
            </a:pPr>
            <a:r>
              <a:rPr lang="en-US" sz="2400" b="1" dirty="0">
                <a:solidFill>
                  <a:schemeClr val="bg1"/>
                </a:solidFill>
                <a:latin typeface="Arial" panose="020B0604020202020204" pitchFamily="34" charset="0"/>
                <a:cs typeface="Arial" panose="020B0604020202020204" pitchFamily="34" charset="0"/>
              </a:rPr>
              <a:t>	</a:t>
            </a:r>
            <a:endParaRPr lang="en-US" sz="24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336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103120" y="1039109"/>
            <a:ext cx="8166460" cy="1143000"/>
          </a:xfrm>
        </p:spPr>
        <p:txBody>
          <a:bodyPr/>
          <a:lstStyle/>
          <a:p>
            <a:pPr eaLnBrk="1" hangingPunct="1"/>
            <a:r>
              <a:rPr lang="en-US" sz="3600" dirty="0" smtClean="0">
                <a:solidFill>
                  <a:srgbClr val="0000CC"/>
                </a:solidFill>
                <a:latin typeface="Arial Black" charset="0"/>
                <a:cs typeface="Arial Black" charset="0"/>
              </a:rPr>
              <a:t>Nursing Science Research Agenda: Major Themes</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2006729" y="2302625"/>
            <a:ext cx="8186060" cy="3050771"/>
          </a:xfrm>
        </p:spPr>
        <p:txBody>
          <a:bodyPr>
            <a:normAutofit fontScale="25000" lnSpcReduction="20000"/>
          </a:bodyPr>
          <a:lstStyle/>
          <a:p>
            <a:pPr marL="0" indent="0">
              <a:buNone/>
            </a:pPr>
            <a:r>
              <a:rPr lang="en-US" sz="9600" b="1" dirty="0" smtClean="0">
                <a:solidFill>
                  <a:schemeClr val="bg1"/>
                </a:solidFill>
                <a:latin typeface="Arial" panose="020B0604020202020204" pitchFamily="34" charset="0"/>
                <a:cs typeface="Arial" panose="020B0604020202020204" pitchFamily="34" charset="0"/>
              </a:rPr>
              <a:t>End-of Life and Palliative Care- The Science of Compassion</a:t>
            </a:r>
          </a:p>
          <a:p>
            <a:pPr marL="0" indent="0">
              <a:buNone/>
            </a:pPr>
            <a:r>
              <a:rPr lang="en-US" sz="55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 Focuses on science to assist individuals, families and healthcare professionals in managing the symptoms of life-limiting conditions and planning for end-of-life (EOL) decisions. </a:t>
            </a:r>
          </a:p>
          <a:p>
            <a:pPr marL="0" indent="0">
              <a:buNone/>
            </a:pPr>
            <a:r>
              <a:rPr lang="en-US" sz="5500" b="1" dirty="0" smtClean="0">
                <a:solidFill>
                  <a:schemeClr val="bg1"/>
                </a:solidFill>
                <a:latin typeface="Arial" panose="020B0604020202020204" pitchFamily="34" charset="0"/>
                <a:cs typeface="Arial" panose="020B0604020202020204" pitchFamily="34" charset="0"/>
              </a:rPr>
              <a:t>	Emphasis on improving communication between patients, family members and healthcare professionals </a:t>
            </a:r>
          </a:p>
          <a:p>
            <a:pPr marL="0" indent="0">
              <a:buNone/>
            </a:pPr>
            <a:r>
              <a:rPr lang="en-US" sz="5500" b="1" dirty="0" smtClean="0">
                <a:solidFill>
                  <a:schemeClr val="bg1"/>
                </a:solidFill>
                <a:latin typeface="Arial" panose="020B0604020202020204" pitchFamily="34" charset="0"/>
                <a:cs typeface="Arial" panose="020B0604020202020204" pitchFamily="34" charset="0"/>
              </a:rPr>
              <a:t>	</a:t>
            </a:r>
          </a:p>
          <a:p>
            <a:pPr marL="0" indent="0">
              <a:buNone/>
            </a:pPr>
            <a:endParaRPr lang="en-US" sz="5500" b="1" dirty="0">
              <a:solidFill>
                <a:schemeClr val="bg1"/>
              </a:solidFill>
              <a:latin typeface="Arial" panose="020B0604020202020204" pitchFamily="34" charset="0"/>
              <a:cs typeface="Arial" panose="020B0604020202020204" pitchFamily="34" charset="0"/>
            </a:endParaRPr>
          </a:p>
          <a:p>
            <a:pPr marL="0" indent="0">
              <a:buNone/>
            </a:pPr>
            <a:endParaRPr lang="en-US" sz="55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r>
              <a:rPr lang="en-US" sz="4400" b="1" dirty="0" smtClean="0">
                <a:solidFill>
                  <a:schemeClr val="bg1"/>
                </a:solidFill>
                <a:latin typeface="Arial" panose="020B0604020202020204" pitchFamily="34" charset="0"/>
                <a:cs typeface="Arial" panose="020B0604020202020204" pitchFamily="34" charset="0"/>
              </a:rPr>
              <a:t>Grady PA &amp; Gough LL</a:t>
            </a:r>
            <a:r>
              <a:rPr lang="en-US" sz="4400" b="1" i="1" dirty="0" smtClean="0">
                <a:solidFill>
                  <a:schemeClr val="bg1"/>
                </a:solidFill>
                <a:latin typeface="Arial" panose="020B0604020202020204" pitchFamily="34" charset="0"/>
                <a:cs typeface="Arial" panose="020B0604020202020204" pitchFamily="34" charset="0"/>
              </a:rPr>
              <a:t>.  Internal J of </a:t>
            </a:r>
            <a:r>
              <a:rPr lang="en-US" sz="4400" b="1" i="1" dirty="0" err="1" smtClean="0">
                <a:solidFill>
                  <a:schemeClr val="bg1"/>
                </a:solidFill>
                <a:latin typeface="Arial" panose="020B0604020202020204" pitchFamily="34" charset="0"/>
                <a:cs typeface="Arial" panose="020B0604020202020204" pitchFamily="34" charset="0"/>
              </a:rPr>
              <a:t>Nurs</a:t>
            </a:r>
            <a:r>
              <a:rPr lang="en-US" sz="4400" b="1" i="1" dirty="0" smtClean="0">
                <a:solidFill>
                  <a:schemeClr val="bg1"/>
                </a:solidFill>
                <a:latin typeface="Arial" panose="020B0604020202020204" pitchFamily="34" charset="0"/>
                <a:cs typeface="Arial" panose="020B0604020202020204" pitchFamily="34" charset="0"/>
              </a:rPr>
              <a:t>. Scholarship</a:t>
            </a:r>
            <a:r>
              <a:rPr lang="en-US" sz="4400" b="1" dirty="0" smtClean="0">
                <a:solidFill>
                  <a:schemeClr val="bg1"/>
                </a:solidFill>
                <a:latin typeface="Arial" panose="020B0604020202020204" pitchFamily="34" charset="0"/>
                <a:cs typeface="Arial" panose="020B0604020202020204" pitchFamily="34" charset="0"/>
              </a:rPr>
              <a:t>. (2015). 47 (6) 512-21     </a:t>
            </a:r>
            <a:endParaRPr lang="en-US" sz="44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p>
          <a:p>
            <a:pPr marL="0" indent="0">
              <a:buNone/>
            </a:pPr>
            <a:r>
              <a:rPr lang="en-US" sz="2400" b="1" dirty="0">
                <a:solidFill>
                  <a:schemeClr val="bg1"/>
                </a:solidFill>
                <a:latin typeface="Arial" panose="020B0604020202020204" pitchFamily="34" charset="0"/>
                <a:cs typeface="Arial" panose="020B0604020202020204" pitchFamily="34" charset="0"/>
              </a:rPr>
              <a:t>	</a:t>
            </a:r>
            <a:endParaRPr lang="en-US" sz="24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327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103120" y="1039109"/>
            <a:ext cx="8166460" cy="1143000"/>
          </a:xfrm>
        </p:spPr>
        <p:txBody>
          <a:bodyPr/>
          <a:lstStyle/>
          <a:p>
            <a:pPr eaLnBrk="1" hangingPunct="1"/>
            <a:r>
              <a:rPr lang="en-US" sz="3600" dirty="0" smtClean="0">
                <a:solidFill>
                  <a:srgbClr val="0000CC"/>
                </a:solidFill>
                <a:latin typeface="Arial Black" charset="0"/>
                <a:cs typeface="Arial Black" charset="0"/>
              </a:rPr>
              <a:t>Nursing Science Research Agenda: Major Themes</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2006729" y="2302625"/>
            <a:ext cx="8186060" cy="3050771"/>
          </a:xfrm>
        </p:spPr>
        <p:txBody>
          <a:bodyPr>
            <a:normAutofit fontScale="25000" lnSpcReduction="20000"/>
          </a:bodyPr>
          <a:lstStyle/>
          <a:p>
            <a:pPr marL="0" indent="0">
              <a:buNone/>
            </a:pPr>
            <a:r>
              <a:rPr lang="en-US" sz="9600" b="1" dirty="0" smtClean="0">
                <a:solidFill>
                  <a:schemeClr val="bg1"/>
                </a:solidFill>
                <a:latin typeface="Arial" panose="020B0604020202020204" pitchFamily="34" charset="0"/>
                <a:cs typeface="Arial" panose="020B0604020202020204" pitchFamily="34" charset="0"/>
              </a:rPr>
              <a:t>Cross-Cutting Areas:- Promoting Innovation : Technology to Improve Health</a:t>
            </a:r>
          </a:p>
          <a:p>
            <a:pPr marL="0" indent="0">
              <a:buNone/>
            </a:pPr>
            <a:r>
              <a:rPr lang="en-US" sz="9600" b="1" dirty="0">
                <a:solidFill>
                  <a:schemeClr val="bg1"/>
                </a:solidFill>
                <a:latin typeface="Arial" panose="020B0604020202020204" pitchFamily="34" charset="0"/>
                <a:cs typeface="Arial" panose="020B0604020202020204" pitchFamily="34" charset="0"/>
              </a:rPr>
              <a:t>	</a:t>
            </a:r>
            <a:r>
              <a:rPr lang="en-US" sz="5500" b="1" dirty="0" smtClean="0">
                <a:solidFill>
                  <a:schemeClr val="bg1"/>
                </a:solidFill>
                <a:latin typeface="Arial" panose="020B0604020202020204" pitchFamily="34" charset="0"/>
                <a:cs typeface="Arial" panose="020B0604020202020204" pitchFamily="34" charset="0"/>
              </a:rPr>
              <a:t> </a:t>
            </a:r>
          </a:p>
          <a:p>
            <a:pPr marL="0" indent="0">
              <a:buNone/>
            </a:pPr>
            <a:r>
              <a:rPr lang="en-US" sz="9600" b="1" dirty="0" smtClean="0">
                <a:solidFill>
                  <a:schemeClr val="bg1"/>
                </a:solidFill>
                <a:latin typeface="Arial" panose="020B0604020202020204" pitchFamily="34" charset="0"/>
                <a:cs typeface="Arial" panose="020B0604020202020204" pitchFamily="34" charset="0"/>
              </a:rPr>
              <a:t>NINR Intramural Research- NIH Symptom  Science Model and Precision Medicine</a:t>
            </a:r>
            <a:endParaRPr lang="en-US" sz="9600" b="1" dirty="0">
              <a:solidFill>
                <a:schemeClr val="bg1"/>
              </a:solidFill>
              <a:latin typeface="Arial" panose="020B0604020202020204" pitchFamily="34" charset="0"/>
              <a:cs typeface="Arial" panose="020B0604020202020204" pitchFamily="34" charset="0"/>
            </a:endParaRPr>
          </a:p>
          <a:p>
            <a:pPr marL="0" indent="0">
              <a:buNone/>
            </a:pPr>
            <a:endParaRPr lang="en-US" sz="55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r>
              <a:rPr lang="en-US" sz="3400" b="1" dirty="0" smtClean="0">
                <a:solidFill>
                  <a:schemeClr val="bg1"/>
                </a:solidFill>
                <a:latin typeface="Arial" panose="020B0604020202020204" pitchFamily="34" charset="0"/>
                <a:cs typeface="Arial" panose="020B0604020202020204" pitchFamily="34" charset="0"/>
              </a:rPr>
              <a:t>Grady PA &amp; Gough LL</a:t>
            </a:r>
            <a:r>
              <a:rPr lang="en-US" sz="3400" b="1" i="1" dirty="0" smtClean="0">
                <a:solidFill>
                  <a:schemeClr val="bg1"/>
                </a:solidFill>
                <a:latin typeface="Arial" panose="020B0604020202020204" pitchFamily="34" charset="0"/>
                <a:cs typeface="Arial" panose="020B0604020202020204" pitchFamily="34" charset="0"/>
              </a:rPr>
              <a:t>.  Internal J of </a:t>
            </a:r>
            <a:r>
              <a:rPr lang="en-US" sz="3400" b="1" i="1" dirty="0" err="1" smtClean="0">
                <a:solidFill>
                  <a:schemeClr val="bg1"/>
                </a:solidFill>
                <a:latin typeface="Arial" panose="020B0604020202020204" pitchFamily="34" charset="0"/>
                <a:cs typeface="Arial" panose="020B0604020202020204" pitchFamily="34" charset="0"/>
              </a:rPr>
              <a:t>Nurs</a:t>
            </a:r>
            <a:r>
              <a:rPr lang="en-US" sz="3400" b="1" i="1" dirty="0" smtClean="0">
                <a:solidFill>
                  <a:schemeClr val="bg1"/>
                </a:solidFill>
                <a:latin typeface="Arial" panose="020B0604020202020204" pitchFamily="34" charset="0"/>
                <a:cs typeface="Arial" panose="020B0604020202020204" pitchFamily="34" charset="0"/>
              </a:rPr>
              <a:t>. Scholarship</a:t>
            </a:r>
            <a:r>
              <a:rPr lang="en-US" sz="3400" b="1" dirty="0" smtClean="0">
                <a:solidFill>
                  <a:schemeClr val="bg1"/>
                </a:solidFill>
                <a:latin typeface="Arial" panose="020B0604020202020204" pitchFamily="34" charset="0"/>
                <a:cs typeface="Arial" panose="020B0604020202020204" pitchFamily="34" charset="0"/>
              </a:rPr>
              <a:t>. (2015). 47 (6) 512-21     </a:t>
            </a:r>
            <a:endParaRPr lang="en-US" sz="34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p>
          <a:p>
            <a:pPr marL="0" indent="0">
              <a:buNone/>
            </a:pPr>
            <a:r>
              <a:rPr lang="en-US" sz="2400" b="1" dirty="0">
                <a:solidFill>
                  <a:schemeClr val="bg1"/>
                </a:solidFill>
                <a:latin typeface="Arial" panose="020B0604020202020204" pitchFamily="34" charset="0"/>
                <a:cs typeface="Arial" panose="020B0604020202020204" pitchFamily="34" charset="0"/>
              </a:rPr>
              <a:t>	</a:t>
            </a:r>
            <a:endParaRPr lang="en-US" sz="24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045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103120" y="1039109"/>
            <a:ext cx="8166460" cy="1143000"/>
          </a:xfrm>
        </p:spPr>
        <p:txBody>
          <a:bodyPr>
            <a:normAutofit fontScale="90000"/>
          </a:bodyPr>
          <a:lstStyle/>
          <a:p>
            <a:pPr eaLnBrk="1" hangingPunct="1"/>
            <a:r>
              <a:rPr lang="en-US" sz="3600" dirty="0" smtClean="0">
                <a:solidFill>
                  <a:srgbClr val="0000CC"/>
                </a:solidFill>
                <a:latin typeface="Arial Black" charset="0"/>
                <a:cs typeface="Arial Black" charset="0"/>
              </a:rPr>
              <a:t>Nursing Science Research Priorities and Future Directions</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2006729" y="2302625"/>
            <a:ext cx="8186060" cy="3050771"/>
          </a:xfrm>
        </p:spPr>
        <p:txBody>
          <a:bodyPr>
            <a:normAutofit fontScale="25000" lnSpcReduction="20000"/>
          </a:bodyPr>
          <a:lstStyle/>
          <a:p>
            <a:pPr marL="0" indent="0">
              <a:buNone/>
            </a:pPr>
            <a:r>
              <a:rPr lang="en-US" sz="9600" b="1" dirty="0" smtClean="0">
                <a:solidFill>
                  <a:schemeClr val="bg1"/>
                </a:solidFill>
                <a:latin typeface="Arial" panose="020B0604020202020204" pitchFamily="34" charset="0"/>
                <a:cs typeface="Arial" panose="020B0604020202020204" pitchFamily="34" charset="0"/>
              </a:rPr>
              <a:t>Biological Systems and Symptom Science</a:t>
            </a:r>
          </a:p>
          <a:p>
            <a:pPr marL="0" indent="0">
              <a:buNone/>
            </a:pPr>
            <a:r>
              <a:rPr lang="en-US" sz="9600" b="1" dirty="0" err="1" smtClean="0">
                <a:solidFill>
                  <a:schemeClr val="bg1"/>
                </a:solidFill>
                <a:latin typeface="Arial" panose="020B0604020202020204" pitchFamily="34" charset="0"/>
                <a:cs typeface="Arial" panose="020B0604020202020204" pitchFamily="34" charset="0"/>
              </a:rPr>
              <a:t>Biobehavioral</a:t>
            </a:r>
            <a:r>
              <a:rPr lang="en-US" sz="9600" b="1" dirty="0" smtClean="0">
                <a:solidFill>
                  <a:schemeClr val="bg1"/>
                </a:solidFill>
                <a:latin typeface="Arial" panose="020B0604020202020204" pitchFamily="34" charset="0"/>
                <a:cs typeface="Arial" panose="020B0604020202020204" pitchFamily="34" charset="0"/>
              </a:rPr>
              <a:t> Nursing Science</a:t>
            </a:r>
          </a:p>
          <a:p>
            <a:pPr marL="0" indent="0">
              <a:buNone/>
            </a:pPr>
            <a:r>
              <a:rPr lang="en-US" sz="9600" b="1" dirty="0" smtClean="0">
                <a:solidFill>
                  <a:schemeClr val="bg1"/>
                </a:solidFill>
                <a:latin typeface="Arial" panose="020B0604020202020204" pitchFamily="34" charset="0"/>
                <a:cs typeface="Arial" panose="020B0604020202020204" pitchFamily="34" charset="0"/>
              </a:rPr>
              <a:t>Data Science</a:t>
            </a:r>
          </a:p>
          <a:p>
            <a:pPr marL="0" indent="0">
              <a:buNone/>
            </a:pPr>
            <a:r>
              <a:rPr lang="en-US" sz="9600" b="1" dirty="0" smtClean="0">
                <a:solidFill>
                  <a:schemeClr val="bg1"/>
                </a:solidFill>
                <a:latin typeface="Arial" panose="020B0604020202020204" pitchFamily="34" charset="0"/>
                <a:cs typeface="Arial" panose="020B0604020202020204" pitchFamily="34" charset="0"/>
              </a:rPr>
              <a:t>Translation of Effective and Sustainable Interventions</a:t>
            </a:r>
          </a:p>
          <a:p>
            <a:pPr marL="0" indent="0">
              <a:buNone/>
            </a:pPr>
            <a:r>
              <a:rPr lang="en-US" sz="9600" b="1" dirty="0" smtClean="0">
                <a:solidFill>
                  <a:schemeClr val="bg1"/>
                </a:solidFill>
                <a:latin typeface="Arial" panose="020B0604020202020204" pitchFamily="34" charset="0"/>
                <a:cs typeface="Arial" panose="020B0604020202020204" pitchFamily="34" charset="0"/>
              </a:rPr>
              <a:t>Investing in Nurse Scientist Training</a:t>
            </a:r>
            <a:endParaRPr lang="en-US" sz="9600" b="1" dirty="0">
              <a:solidFill>
                <a:schemeClr val="bg1"/>
              </a:solidFill>
              <a:latin typeface="Arial" panose="020B0604020202020204" pitchFamily="34" charset="0"/>
              <a:cs typeface="Arial" panose="020B0604020202020204" pitchFamily="34" charset="0"/>
            </a:endParaRPr>
          </a:p>
          <a:p>
            <a:pPr marL="0" indent="0">
              <a:buNone/>
            </a:pPr>
            <a:endParaRPr lang="en-US" sz="55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r>
              <a:rPr lang="en-US" sz="3400" b="1" dirty="0" smtClean="0">
                <a:solidFill>
                  <a:schemeClr val="bg1"/>
                </a:solidFill>
                <a:latin typeface="Arial" panose="020B0604020202020204" pitchFamily="34" charset="0"/>
                <a:cs typeface="Arial" panose="020B0604020202020204" pitchFamily="34" charset="0"/>
              </a:rPr>
              <a:t>Grady PA &amp; Gough LL</a:t>
            </a:r>
            <a:r>
              <a:rPr lang="en-US" sz="3400" b="1" i="1" dirty="0" smtClean="0">
                <a:solidFill>
                  <a:schemeClr val="bg1"/>
                </a:solidFill>
                <a:latin typeface="Arial" panose="020B0604020202020204" pitchFamily="34" charset="0"/>
                <a:cs typeface="Arial" panose="020B0604020202020204" pitchFamily="34" charset="0"/>
              </a:rPr>
              <a:t>.  Internal J of </a:t>
            </a:r>
            <a:r>
              <a:rPr lang="en-US" sz="3400" b="1" i="1" dirty="0" err="1" smtClean="0">
                <a:solidFill>
                  <a:schemeClr val="bg1"/>
                </a:solidFill>
                <a:latin typeface="Arial" panose="020B0604020202020204" pitchFamily="34" charset="0"/>
                <a:cs typeface="Arial" panose="020B0604020202020204" pitchFamily="34" charset="0"/>
              </a:rPr>
              <a:t>Nurs</a:t>
            </a:r>
            <a:r>
              <a:rPr lang="en-US" sz="3400" b="1" i="1" dirty="0" smtClean="0">
                <a:solidFill>
                  <a:schemeClr val="bg1"/>
                </a:solidFill>
                <a:latin typeface="Arial" panose="020B0604020202020204" pitchFamily="34" charset="0"/>
                <a:cs typeface="Arial" panose="020B0604020202020204" pitchFamily="34" charset="0"/>
              </a:rPr>
              <a:t>. Scholarship</a:t>
            </a:r>
            <a:r>
              <a:rPr lang="en-US" sz="3400" b="1" dirty="0" smtClean="0">
                <a:solidFill>
                  <a:schemeClr val="bg1"/>
                </a:solidFill>
                <a:latin typeface="Arial" panose="020B0604020202020204" pitchFamily="34" charset="0"/>
                <a:cs typeface="Arial" panose="020B0604020202020204" pitchFamily="34" charset="0"/>
              </a:rPr>
              <a:t>. (2015). 47 (6) 512-21     </a:t>
            </a:r>
            <a:endParaRPr lang="en-US" sz="3400" b="1"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	</a:t>
            </a:r>
          </a:p>
          <a:p>
            <a:pPr marL="0" indent="0">
              <a:buNone/>
            </a:pPr>
            <a:r>
              <a:rPr lang="en-US" sz="2400" b="1" dirty="0">
                <a:solidFill>
                  <a:schemeClr val="bg1"/>
                </a:solidFill>
                <a:latin typeface="Arial" panose="020B0604020202020204" pitchFamily="34" charset="0"/>
                <a:cs typeface="Arial" panose="020B0604020202020204" pitchFamily="34" charset="0"/>
              </a:rPr>
              <a:t>	</a:t>
            </a:r>
            <a:endParaRPr lang="en-US" sz="24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597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48540" y="1828818"/>
            <a:ext cx="8229600" cy="1143000"/>
          </a:xfrm>
        </p:spPr>
        <p:txBody>
          <a:bodyPr>
            <a:normAutofit/>
          </a:bodyPr>
          <a:lstStyle/>
          <a:p>
            <a:pPr eaLnBrk="1" hangingPunct="1"/>
            <a:r>
              <a:rPr lang="en-US" sz="3600" dirty="0" smtClean="0">
                <a:solidFill>
                  <a:srgbClr val="0000CC"/>
                </a:solidFill>
                <a:latin typeface="Arial Black" charset="0"/>
                <a:cs typeface="Arial Black" charset="0"/>
              </a:rPr>
              <a:t>Nurse Scientists within the </a:t>
            </a:r>
            <a:r>
              <a:rPr lang="en-US" sz="3600" dirty="0" err="1" smtClean="0">
                <a:solidFill>
                  <a:srgbClr val="0000CC"/>
                </a:solidFill>
                <a:latin typeface="Arial Black" charset="0"/>
                <a:cs typeface="Arial Black" charset="0"/>
              </a:rPr>
              <a:t>Umass</a:t>
            </a:r>
            <a:r>
              <a:rPr lang="en-US" sz="3600" dirty="0" smtClean="0">
                <a:solidFill>
                  <a:srgbClr val="0000CC"/>
                </a:solidFill>
                <a:latin typeface="Arial Black" charset="0"/>
                <a:cs typeface="Arial Black" charset="0"/>
              </a:rPr>
              <a:t> System</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1905000" y="3172633"/>
            <a:ext cx="8229600" cy="1758617"/>
          </a:xfrm>
        </p:spPr>
        <p:txBody>
          <a:bodyPr>
            <a:normAutofit/>
          </a:bodyPr>
          <a:lstStyle/>
          <a:p>
            <a:pPr marL="0" indent="0">
              <a:buNone/>
            </a:pPr>
            <a:endParaRPr lang="en-US" sz="24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118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umass.edu/nursing/sites/nursing/files/Wysock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563" y="871714"/>
            <a:ext cx="2176622" cy="30656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8408" y="3947588"/>
            <a:ext cx="4246933" cy="1015663"/>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Annette </a:t>
            </a:r>
            <a:r>
              <a:rPr lang="en-US" sz="2000" b="1" dirty="0" err="1">
                <a:solidFill>
                  <a:schemeClr val="bg1"/>
                </a:solidFill>
                <a:latin typeface="Times New Roman" panose="02020603050405020304" pitchFamily="18" charset="0"/>
                <a:cs typeface="Times New Roman" panose="02020603050405020304" pitchFamily="18" charset="0"/>
              </a:rPr>
              <a:t>Wysocki</a:t>
            </a:r>
            <a:r>
              <a:rPr lang="en-US" sz="2000" b="1" dirty="0">
                <a:solidFill>
                  <a:schemeClr val="bg1"/>
                </a:solidFill>
                <a:latin typeface="Times New Roman" panose="02020603050405020304" pitchFamily="18" charset="0"/>
                <a:cs typeface="Times New Roman" panose="02020603050405020304" pitchFamily="18" charset="0"/>
              </a:rPr>
              <a:t>, PhD, RN, FAAN</a:t>
            </a:r>
          </a:p>
          <a:p>
            <a:pPr algn="ctr"/>
            <a:r>
              <a:rPr lang="en-US" sz="2000" b="1" dirty="0">
                <a:solidFill>
                  <a:schemeClr val="bg1"/>
                </a:solidFill>
                <a:latin typeface="Times New Roman" panose="02020603050405020304" pitchFamily="18" charset="0"/>
                <a:cs typeface="Times New Roman" panose="02020603050405020304" pitchFamily="18" charset="0"/>
              </a:rPr>
              <a:t>Associate Dean for Research</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Amherst</a:t>
            </a:r>
          </a:p>
        </p:txBody>
      </p:sp>
      <p:sp>
        <p:nvSpPr>
          <p:cNvPr id="3" name="TextBox 2"/>
          <p:cNvSpPr txBox="1"/>
          <p:nvPr/>
        </p:nvSpPr>
        <p:spPr>
          <a:xfrm>
            <a:off x="0" y="5180321"/>
            <a:ext cx="12192000" cy="132343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 She received her Ph.D. from the University of Texas at Austin and her baccalaureate and master’s degrees from East Carolina University.  She completed two postdoctoral fellowships at UT-Southwestern in Dallas, Texas and Weill-Cornell Medical College in New York City. Her program of research is focused on understanding the biological mechanisms responsible for delayed healing in chronic wounds.  She combines the use of clinical materials, such as wound fluid and tissue, with the powerful tools of basic science to discover the mechanisms underlying the pathophysiology of delayed healing.</a:t>
            </a:r>
          </a:p>
        </p:txBody>
      </p:sp>
    </p:spTree>
    <p:extLst>
      <p:ext uri="{BB962C8B-B14F-4D97-AF65-F5344CB8AC3E}">
        <p14:creationId xmlns:p14="http://schemas.microsoft.com/office/powerpoint/2010/main" val="3395981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439" y="3395079"/>
            <a:ext cx="4025782" cy="923330"/>
          </a:xfrm>
          <a:prstGeom prst="rect">
            <a:avLst/>
          </a:prstGeom>
          <a:noFill/>
        </p:spPr>
        <p:txBody>
          <a:bodyPr wrap="non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Donna M. </a:t>
            </a:r>
            <a:r>
              <a:rPr lang="en-US" b="1" dirty="0" err="1">
                <a:solidFill>
                  <a:schemeClr val="bg1"/>
                </a:solidFill>
                <a:latin typeface="Times New Roman" panose="02020603050405020304" pitchFamily="18" charset="0"/>
                <a:cs typeface="Times New Roman" panose="02020603050405020304" pitchFamily="18" charset="0"/>
              </a:rPr>
              <a:t>Zucker</a:t>
            </a:r>
            <a:r>
              <a:rPr lang="en-US" b="1" dirty="0">
                <a:solidFill>
                  <a:schemeClr val="bg1"/>
                </a:solidFill>
                <a:latin typeface="Times New Roman" panose="02020603050405020304" pitchFamily="18" charset="0"/>
                <a:cs typeface="Times New Roman" panose="02020603050405020304" pitchFamily="18" charset="0"/>
              </a:rPr>
              <a:t>, RN, PhD, FAAN</a:t>
            </a:r>
          </a:p>
          <a:p>
            <a:pPr algn="ctr"/>
            <a:r>
              <a:rPr lang="en-US" b="1" dirty="0">
                <a:solidFill>
                  <a:schemeClr val="bg1"/>
                </a:solidFill>
                <a:latin typeface="Times New Roman" panose="02020603050405020304" pitchFamily="18" charset="0"/>
                <a:cs typeface="Times New Roman" panose="02020603050405020304" pitchFamily="18" charset="0"/>
              </a:rPr>
              <a:t>Associate Professor, College of Nursing</a:t>
            </a:r>
          </a:p>
          <a:p>
            <a:pPr algn="ctr"/>
            <a:r>
              <a:rPr lang="en-US" b="1" dirty="0">
                <a:solidFill>
                  <a:schemeClr val="bg1"/>
                </a:solidFill>
                <a:latin typeface="Times New Roman" panose="02020603050405020304" pitchFamily="18" charset="0"/>
                <a:cs typeface="Times New Roman" panose="02020603050405020304" pitchFamily="18" charset="0"/>
              </a:rPr>
              <a:t>University of Massachusetts Amherst</a:t>
            </a:r>
          </a:p>
        </p:txBody>
      </p:sp>
      <p:sp>
        <p:nvSpPr>
          <p:cNvPr id="3" name="TextBox 2"/>
          <p:cNvSpPr txBox="1"/>
          <p:nvPr/>
        </p:nvSpPr>
        <p:spPr>
          <a:xfrm>
            <a:off x="228746" y="4724401"/>
            <a:ext cx="11700017" cy="132343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Dr. </a:t>
            </a:r>
            <a:r>
              <a:rPr lang="en-US" sz="1600" b="1" dirty="0" err="1">
                <a:latin typeface="Times New Roman" panose="02020603050405020304" pitchFamily="18" charset="0"/>
                <a:cs typeface="Times New Roman" panose="02020603050405020304" pitchFamily="18" charset="0"/>
              </a:rPr>
              <a:t>Zucker</a:t>
            </a:r>
            <a:r>
              <a:rPr lang="en-US" sz="1600" b="1" dirty="0">
                <a:latin typeface="Times New Roman" panose="02020603050405020304" pitchFamily="18" charset="0"/>
                <a:cs typeface="Times New Roman" panose="02020603050405020304" pitchFamily="18" charset="0"/>
              </a:rPr>
              <a:t> received her Ph.D. from the University of Rhode Island, her master’s degree from UMass Amherst and is recognized as an expert in behavioral treatment for stress in offenders both in the US and abroad. Her program of research is focused on symptom identification and management of adverse events in person with hepatitis C particularly those in treatment, in recovery or incarcerated. She has developed an expertise in two areas: communicable disease prevention and behavioral modification for persons with substance abuse. </a:t>
            </a:r>
          </a:p>
        </p:txBody>
      </p:sp>
      <p:pic>
        <p:nvPicPr>
          <p:cNvPr id="4098" name="Picture 2" descr="Image result for Donna Zu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346" y="1419111"/>
            <a:ext cx="1975968" cy="197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0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0/02/UMass-Lowel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085" y="10239055"/>
            <a:ext cx="526134" cy="638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V="1">
            <a:off x="1357743" y="1233755"/>
            <a:ext cx="9767454" cy="1200329"/>
          </a:xfrm>
          <a:prstGeom prst="rect">
            <a:avLst/>
          </a:prstGeom>
          <a:noFill/>
        </p:spPr>
        <p:txBody>
          <a:bodyPr wrap="square" rtlCol="0">
            <a:spAutoFit/>
          </a:bodyPr>
          <a:lstStyle/>
          <a:p>
            <a:pPr algn="ctr"/>
            <a:r>
              <a:rPr 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Transdisciplinary, Translational Team Science: What is the </a:t>
            </a:r>
            <a:r>
              <a:rPr lang="en-US" sz="36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Optimal Role </a:t>
            </a:r>
            <a:r>
              <a:rPr 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Nurse Scientists?</a:t>
            </a:r>
          </a:p>
        </p:txBody>
      </p:sp>
      <p:sp>
        <p:nvSpPr>
          <p:cNvPr id="5" name="TextBox 4"/>
          <p:cNvSpPr txBox="1"/>
          <p:nvPr/>
        </p:nvSpPr>
        <p:spPr>
          <a:xfrm>
            <a:off x="2835077" y="2453081"/>
            <a:ext cx="6355522" cy="1015663"/>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Laura L. Hayman, PhD, MSN, FAAN</a:t>
            </a:r>
          </a:p>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Associate Vice Provost for Research &amp; Graduate Studies</a:t>
            </a:r>
          </a:p>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University of Massachusetts Boston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289" y="3449479"/>
            <a:ext cx="2132362" cy="1947557"/>
          </a:xfrm>
          <a:prstGeom prst="rect">
            <a:avLst/>
          </a:prstGeom>
        </p:spPr>
      </p:pic>
      <p:sp>
        <p:nvSpPr>
          <p:cNvPr id="11" name="TextBox 10"/>
          <p:cNvSpPr txBox="1"/>
          <p:nvPr/>
        </p:nvSpPr>
        <p:spPr>
          <a:xfrm>
            <a:off x="1963583" y="5382462"/>
            <a:ext cx="8867107" cy="707886"/>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Adjunct Professor of Medicine, Division of Preventive and Behavioral Medicine</a:t>
            </a:r>
          </a:p>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University of Massachusetts Medical School </a:t>
            </a:r>
          </a:p>
        </p:txBody>
      </p:sp>
    </p:spTree>
    <p:extLst>
      <p:ext uri="{BB962C8B-B14F-4D97-AF65-F5344CB8AC3E}">
        <p14:creationId xmlns:p14="http://schemas.microsoft.com/office/powerpoint/2010/main" val="305629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1236" y="3768436"/>
            <a:ext cx="5017912" cy="1015663"/>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Cynthia </a:t>
            </a:r>
            <a:r>
              <a:rPr lang="en-US" sz="2000" b="1" dirty="0" err="1">
                <a:solidFill>
                  <a:schemeClr val="bg1"/>
                </a:solidFill>
                <a:latin typeface="Times New Roman" panose="02020603050405020304" pitchFamily="18" charset="0"/>
                <a:cs typeface="Times New Roman" panose="02020603050405020304" pitchFamily="18" charset="0"/>
              </a:rPr>
              <a:t>Jacelon</a:t>
            </a:r>
            <a:r>
              <a:rPr lang="en-US" sz="2000" b="1" dirty="0">
                <a:solidFill>
                  <a:schemeClr val="bg1"/>
                </a:solidFill>
                <a:latin typeface="Times New Roman" panose="02020603050405020304" pitchFamily="18" charset="0"/>
                <a:cs typeface="Times New Roman" panose="02020603050405020304" pitchFamily="18" charset="0"/>
              </a:rPr>
              <a:t>, PhD RN-BC CRRN FAAN</a:t>
            </a:r>
          </a:p>
          <a:p>
            <a:pPr algn="ctr"/>
            <a:r>
              <a:rPr lang="en-US" sz="2000" b="1" dirty="0">
                <a:solidFill>
                  <a:schemeClr val="bg1"/>
                </a:solidFill>
                <a:latin typeface="Times New Roman" panose="02020603050405020304" pitchFamily="18" charset="0"/>
                <a:cs typeface="Times New Roman" panose="02020603050405020304" pitchFamily="18" charset="0"/>
              </a:rPr>
              <a:t>Associate Professor, College of Nursing</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Amherst</a:t>
            </a:r>
          </a:p>
        </p:txBody>
      </p:sp>
      <p:pic>
        <p:nvPicPr>
          <p:cNvPr id="5122" name="Picture 2" descr="https://www.umass.edu/nursing/sites/nursing/files/cynth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0264" y="914400"/>
            <a:ext cx="3144069"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075045"/>
            <a:ext cx="12191999"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Professor Cynthia S. </a:t>
            </a:r>
            <a:r>
              <a:rPr lang="en-US" sz="1600" dirty="0" err="1">
                <a:latin typeface="Times New Roman" panose="02020603050405020304" pitchFamily="18" charset="0"/>
                <a:cs typeface="Times New Roman" panose="02020603050405020304" pitchFamily="18" charset="0"/>
              </a:rPr>
              <a:t>Jacelon’s</a:t>
            </a:r>
            <a:r>
              <a:rPr lang="en-US" sz="1600" dirty="0">
                <a:latin typeface="Times New Roman" panose="02020603050405020304" pitchFamily="18" charset="0"/>
                <a:cs typeface="Times New Roman" panose="02020603050405020304" pitchFamily="18" charset="0"/>
              </a:rPr>
              <a:t> area of research and expertise is promoting dignity, function, self-management of chronic health problems, and independence in older </a:t>
            </a:r>
            <a:r>
              <a:rPr lang="en-US" sz="1600" dirty="0" smtClean="0">
                <a:latin typeface="Times New Roman" panose="02020603050405020304" pitchFamily="18" charset="0"/>
                <a:cs typeface="Times New Roman" panose="02020603050405020304" pitchFamily="18" charset="0"/>
              </a:rPr>
              <a:t>adults. </a:t>
            </a:r>
            <a:r>
              <a:rPr lang="en-US" sz="1600" dirty="0">
                <a:latin typeface="Times New Roman" panose="02020603050405020304" pitchFamily="18" charset="0"/>
                <a:cs typeface="Times New Roman" panose="02020603050405020304" pitchFamily="18" charset="0"/>
              </a:rPr>
              <a:t>In her research, she has explored the </a:t>
            </a:r>
            <a:r>
              <a:rPr lang="en-US" sz="1600" dirty="0" smtClean="0">
                <a:latin typeface="Times New Roman" panose="02020603050405020304" pitchFamily="18" charset="0"/>
                <a:cs typeface="Times New Roman" panose="02020603050405020304" pitchFamily="18" charset="0"/>
              </a:rPr>
              <a:t>role of  </a:t>
            </a:r>
            <a:r>
              <a:rPr lang="en-US" sz="1600" dirty="0">
                <a:latin typeface="Times New Roman" panose="02020603050405020304" pitchFamily="18" charset="0"/>
                <a:cs typeface="Times New Roman" panose="02020603050405020304" pitchFamily="18" charset="0"/>
              </a:rPr>
              <a:t>elders in affecting the outcomes of their hospitalization, the processes used by community-dwelling elders to manage chronic health problems, the meaning of dignity to elders, and the role of smart environments in promoting independence in elders.</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05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massmed.edu/globalassets/graduate-school-of-nursing/images/faculty/bova-carol_profile-11-2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163" y="713712"/>
            <a:ext cx="2362387" cy="3089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59889" y="3802987"/>
            <a:ext cx="5999018" cy="1631216"/>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Carol </a:t>
            </a:r>
            <a:r>
              <a:rPr lang="en-US" sz="2000" dirty="0" err="1">
                <a:solidFill>
                  <a:schemeClr val="bg1"/>
                </a:solidFill>
                <a:latin typeface="Times New Roman" panose="02020603050405020304" pitchFamily="18" charset="0"/>
                <a:cs typeface="Times New Roman" panose="02020603050405020304" pitchFamily="18" charset="0"/>
              </a:rPr>
              <a:t>Bova</a:t>
            </a:r>
            <a:r>
              <a:rPr lang="en-US" sz="2000" dirty="0">
                <a:solidFill>
                  <a:schemeClr val="bg1"/>
                </a:solidFill>
                <a:latin typeface="Times New Roman" panose="02020603050405020304" pitchFamily="18" charset="0"/>
                <a:cs typeface="Times New Roman" panose="02020603050405020304" pitchFamily="18" charset="0"/>
              </a:rPr>
              <a:t>, PhD, RN, ANP</a:t>
            </a:r>
          </a:p>
          <a:p>
            <a:pPr algn="ctr"/>
            <a:r>
              <a:rPr lang="en-US" sz="2000" dirty="0">
                <a:solidFill>
                  <a:schemeClr val="bg1"/>
                </a:solidFill>
                <a:latin typeface="Times New Roman" panose="02020603050405020304" pitchFamily="18" charset="0"/>
                <a:cs typeface="Times New Roman" panose="02020603050405020304" pitchFamily="18" charset="0"/>
              </a:rPr>
              <a:t>Professor and Director of the PhD Program</a:t>
            </a:r>
          </a:p>
          <a:p>
            <a:pPr algn="ctr"/>
            <a:r>
              <a:rPr lang="en-US" sz="2000" dirty="0">
                <a:solidFill>
                  <a:schemeClr val="bg1"/>
                </a:solidFill>
                <a:latin typeface="Times New Roman" panose="02020603050405020304" pitchFamily="18" charset="0"/>
                <a:cs typeface="Times New Roman" panose="02020603050405020304" pitchFamily="18" charset="0"/>
              </a:rPr>
              <a:t>Graduate School of Nursing</a:t>
            </a:r>
          </a:p>
          <a:p>
            <a:pPr algn="ctr"/>
            <a:r>
              <a:rPr lang="en-US" sz="2000" dirty="0">
                <a:solidFill>
                  <a:schemeClr val="bg1"/>
                </a:solidFill>
                <a:latin typeface="Times New Roman" panose="02020603050405020304" pitchFamily="18" charset="0"/>
                <a:cs typeface="Times New Roman" panose="02020603050405020304" pitchFamily="18" charset="0"/>
              </a:rPr>
              <a:t>University of Massachusetts Medical School</a:t>
            </a:r>
          </a:p>
          <a:p>
            <a:pPr algn="ctr"/>
            <a:r>
              <a:rPr lang="en-US" sz="2000" dirty="0">
                <a:solidFill>
                  <a:schemeClr val="bg1"/>
                </a:solidFill>
                <a:latin typeface="Times New Roman" panose="02020603050405020304" pitchFamily="18" charset="0"/>
                <a:cs typeface="Times New Roman" panose="02020603050405020304" pitchFamily="18" charset="0"/>
              </a:rPr>
              <a:t>Worcester, MA</a:t>
            </a:r>
          </a:p>
        </p:txBody>
      </p:sp>
      <p:sp>
        <p:nvSpPr>
          <p:cNvPr id="3" name="TextBox 2"/>
          <p:cNvSpPr txBox="1"/>
          <p:nvPr/>
        </p:nvSpPr>
        <p:spPr>
          <a:xfrm>
            <a:off x="124692" y="5450820"/>
            <a:ext cx="12067308"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Dr. </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Bova</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‘s  program </a:t>
            </a:r>
            <a:r>
              <a:rPr lang="en-US" sz="1600" dirty="0">
                <a:latin typeface="Times New Roman" panose="02020603050405020304" pitchFamily="18" charset="0"/>
                <a:cs typeface="Times New Roman" panose="02020603050405020304" pitchFamily="18" charset="0"/>
              </a:rPr>
              <a:t>of research has focused on the emerging primary care needs of HIV-infected adults; in particular she has conducted funded studies that focus on women with HIV infection, HIV/HCV co-infection, the interaction of substance abuse, mental illness and HIV infection, adherence behaviors, and patient-provider trust. </a:t>
            </a:r>
            <a:r>
              <a:rPr lang="en-US" sz="1600" dirty="0" smtClean="0">
                <a:latin typeface="Times New Roman" panose="02020603050405020304" pitchFamily="18" charset="0"/>
                <a:cs typeface="Times New Roman" panose="02020603050405020304" pitchFamily="18" charset="0"/>
              </a:rPr>
              <a:t>  Recently completed and ongoing  research focuses on HIV Stigma, Testing Attitudes and Health Care Access Among African-Born men living in the U.S. </a:t>
            </a:r>
            <a:r>
              <a:rPr lang="en-US" sz="1200" dirty="0" smtClean="0">
                <a:latin typeface="Times New Roman" panose="02020603050405020304" pitchFamily="18" charset="0"/>
                <a:cs typeface="Times New Roman" panose="02020603050405020304" pitchFamily="18" charset="0"/>
              </a:rPr>
              <a:t>(</a:t>
            </a:r>
            <a:r>
              <a:rPr lang="en-US" sz="1200" dirty="0" err="1" smtClean="0">
                <a:latin typeface="Times New Roman" panose="02020603050405020304" pitchFamily="18" charset="0"/>
                <a:cs typeface="Times New Roman" panose="02020603050405020304" pitchFamily="18" charset="0"/>
              </a:rPr>
              <a:t>Bova</a:t>
            </a:r>
            <a:r>
              <a:rPr lang="en-US" sz="1200" dirty="0" smtClean="0">
                <a:latin typeface="Times New Roman" panose="02020603050405020304" pitchFamily="18" charset="0"/>
                <a:cs typeface="Times New Roman" panose="02020603050405020304" pitchFamily="18" charset="0"/>
              </a:rPr>
              <a:t> et al., </a:t>
            </a:r>
            <a:r>
              <a:rPr lang="en-US" sz="1200" i="1" dirty="0" smtClean="0">
                <a:latin typeface="Times New Roman" panose="02020603050405020304" pitchFamily="18" charset="0"/>
                <a:cs typeface="Times New Roman" panose="02020603050405020304" pitchFamily="18" charset="0"/>
              </a:rPr>
              <a:t>J Immigrant Health</a:t>
            </a:r>
            <a:r>
              <a:rPr lang="en-US" sz="1200" dirty="0" smtClean="0">
                <a:latin typeface="Times New Roman" panose="02020603050405020304" pitchFamily="18" charset="0"/>
                <a:cs typeface="Times New Roman" panose="02020603050405020304" pitchFamily="18" charset="0"/>
              </a:rPr>
              <a:t>, 2016;18: 187-93).</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167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754" y="5146633"/>
            <a:ext cx="11133774" cy="1569660"/>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Dr. Jean Boucher received her PhD in Nursing from the University of Massachusetts, Amherst/ Worcester Collaborative </a:t>
            </a:r>
            <a:r>
              <a:rPr lang="en-US" sz="1600" b="1" dirty="0" smtClean="0">
                <a:latin typeface="Times New Roman" panose="02020603050405020304" pitchFamily="18" charset="0"/>
                <a:cs typeface="Times New Roman" panose="02020603050405020304" pitchFamily="18" charset="0"/>
              </a:rPr>
              <a:t>Program. </a:t>
            </a:r>
            <a:r>
              <a:rPr lang="en-US" sz="1600" b="1" dirty="0">
                <a:latin typeface="Times New Roman" panose="02020603050405020304" pitchFamily="18" charset="0"/>
                <a:cs typeface="Times New Roman" panose="02020603050405020304" pitchFamily="18" charset="0"/>
              </a:rPr>
              <a:t>Her current areas of research interest focuses on quality of life in colorectal cancer patients and their partners, chemotherapy-induced diarrhea, patient-centered care for prostate cancer including partner adjustment in relationships, and genetic predisposition for cancer.  </a:t>
            </a:r>
            <a:r>
              <a:rPr lang="en-US" sz="1600" b="1" dirty="0" smtClean="0">
                <a:latin typeface="Times New Roman" panose="02020603050405020304" pitchFamily="18" charset="0"/>
                <a:cs typeface="Times New Roman" panose="02020603050405020304" pitchFamily="18" charset="0"/>
              </a:rPr>
              <a:t>She serves as </a:t>
            </a:r>
            <a:r>
              <a:rPr lang="en-US" sz="1600" b="1" dirty="0">
                <a:latin typeface="Times New Roman" panose="02020603050405020304" pitchFamily="18" charset="0"/>
                <a:cs typeface="Times New Roman" panose="02020603050405020304" pitchFamily="18" charset="0"/>
              </a:rPr>
              <a:t>Co-Investigator for a UMass Medical School </a:t>
            </a:r>
            <a:r>
              <a:rPr lang="en-US" sz="1600" b="1" dirty="0" err="1">
                <a:latin typeface="Times New Roman" panose="02020603050405020304" pitchFamily="18" charset="0"/>
                <a:cs typeface="Times New Roman" panose="02020603050405020304" pitchFamily="18" charset="0"/>
              </a:rPr>
              <a:t>Interprofessional</a:t>
            </a:r>
            <a:r>
              <a:rPr lang="en-US" sz="1600" b="1" dirty="0">
                <a:latin typeface="Times New Roman" panose="02020603050405020304" pitchFamily="18" charset="0"/>
                <a:cs typeface="Times New Roman" panose="02020603050405020304" pitchFamily="18" charset="0"/>
              </a:rPr>
              <a:t> Educational Grant with PI Dr. Jennifer Reidy on Goals of Care Conversations for Advanced Care Planning and EOL care using simulation training to prepare nurse practitioner and physician providers</a:t>
            </a:r>
          </a:p>
        </p:txBody>
      </p:sp>
      <p:sp>
        <p:nvSpPr>
          <p:cNvPr id="3" name="TextBox 2"/>
          <p:cNvSpPr txBox="1"/>
          <p:nvPr/>
        </p:nvSpPr>
        <p:spPr>
          <a:xfrm>
            <a:off x="2937162" y="3865418"/>
            <a:ext cx="5189947" cy="1015663"/>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Jean E. Boucher PhD, RN, ANP_BC, AOCNP</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Medical School</a:t>
            </a:r>
          </a:p>
          <a:p>
            <a:pPr algn="ctr"/>
            <a:r>
              <a:rPr lang="en-US" sz="2000" b="1" dirty="0">
                <a:solidFill>
                  <a:schemeClr val="bg1"/>
                </a:solidFill>
                <a:latin typeface="Times New Roman" panose="02020603050405020304" pitchFamily="18" charset="0"/>
                <a:cs typeface="Times New Roman" panose="02020603050405020304" pitchFamily="18" charset="0"/>
              </a:rPr>
              <a:t>Worcester, MA</a:t>
            </a:r>
          </a:p>
        </p:txBody>
      </p:sp>
      <p:pic>
        <p:nvPicPr>
          <p:cNvPr id="6146" name="Picture 2" descr="http://www.umassmed.edu/globalassets/graduate-school-of-nursing/images/faculty/facjeanbou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68" y="813729"/>
            <a:ext cx="2237906" cy="305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44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rbara Ma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612" y="919280"/>
            <a:ext cx="2330951" cy="3263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0548" y="4182614"/>
            <a:ext cx="5781721" cy="1015663"/>
          </a:xfrm>
          <a:prstGeom prst="rect">
            <a:avLst/>
          </a:prstGeom>
          <a:noFill/>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Barbara </a:t>
            </a:r>
            <a:r>
              <a:rPr lang="en-US" sz="2000" b="1" dirty="0" err="1">
                <a:solidFill>
                  <a:schemeClr val="bg1"/>
                </a:solidFill>
                <a:latin typeface="Times New Roman" panose="02020603050405020304" pitchFamily="18" charset="0"/>
                <a:cs typeface="Times New Roman" panose="02020603050405020304" pitchFamily="18" charset="0"/>
              </a:rPr>
              <a:t>Mawn</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chemeClr val="bg1"/>
                </a:solidFill>
                <a:latin typeface="Times New Roman" panose="02020603050405020304" pitchFamily="18" charset="0"/>
                <a:cs typeface="Times New Roman" panose="02020603050405020304" pitchFamily="18" charset="0"/>
              </a:rPr>
              <a:t>Ph.D. Program Director; Professor of Nursing</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Lowell</a:t>
            </a:r>
          </a:p>
        </p:txBody>
      </p:sp>
      <p:sp>
        <p:nvSpPr>
          <p:cNvPr id="3" name="TextBox 2"/>
          <p:cNvSpPr txBox="1"/>
          <p:nvPr/>
        </p:nvSpPr>
        <p:spPr>
          <a:xfrm>
            <a:off x="852065" y="5439184"/>
            <a:ext cx="1003868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Barbara received her PhD in Social Policy from Brandeis University. Her research interests are in Health promotion and health disparities.   Populations of interest include: occupational health workers in the USA and Thailand; persons with chronic illness including HIV, diabetes and cancer.</a:t>
            </a:r>
          </a:p>
        </p:txBody>
      </p:sp>
    </p:spTree>
    <p:extLst>
      <p:ext uri="{BB962C8B-B14F-4D97-AF65-F5344CB8AC3E}">
        <p14:creationId xmlns:p14="http://schemas.microsoft.com/office/powerpoint/2010/main" val="3121867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massd.edu/media/umassdartmouth/collegeofnursing/Kristen_Setha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448" y="830178"/>
            <a:ext cx="1978025" cy="2983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9487" y="3923495"/>
            <a:ext cx="7888634" cy="1323439"/>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Kristen </a:t>
            </a:r>
            <a:r>
              <a:rPr lang="en-US" sz="2000" b="1" dirty="0" err="1">
                <a:solidFill>
                  <a:schemeClr val="bg1"/>
                </a:solidFill>
                <a:latin typeface="Times New Roman" panose="02020603050405020304" pitchFamily="18" charset="0"/>
                <a:cs typeface="Times New Roman" panose="02020603050405020304" pitchFamily="18" charset="0"/>
              </a:rPr>
              <a:t>Sethares</a:t>
            </a:r>
            <a:r>
              <a:rPr lang="en-US" sz="2000" b="1" dirty="0">
                <a:solidFill>
                  <a:schemeClr val="bg1"/>
                </a:solidFill>
                <a:latin typeface="Times New Roman" panose="02020603050405020304" pitchFamily="18" charset="0"/>
                <a:cs typeface="Times New Roman" panose="02020603050405020304" pitchFamily="18" charset="0"/>
              </a:rPr>
              <a:t>, PhD, CNE</a:t>
            </a:r>
          </a:p>
          <a:p>
            <a:pPr algn="ctr"/>
            <a:r>
              <a:rPr lang="en-US" sz="2000" b="1" dirty="0">
                <a:solidFill>
                  <a:schemeClr val="bg1"/>
                </a:solidFill>
                <a:latin typeface="Times New Roman" panose="02020603050405020304" pitchFamily="18" charset="0"/>
                <a:cs typeface="Times New Roman" panose="02020603050405020304" pitchFamily="18" charset="0"/>
              </a:rPr>
              <a:t>Graduate Program Director of PhD; Professor, Adult &amp; Child Nursing</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a:t>
            </a:r>
            <a:r>
              <a:rPr lang="en-US" sz="2000" b="1" dirty="0" smtClean="0">
                <a:solidFill>
                  <a:schemeClr val="bg1"/>
                </a:solidFill>
                <a:latin typeface="Times New Roman" panose="02020603050405020304" pitchFamily="18" charset="0"/>
                <a:cs typeface="Times New Roman" panose="02020603050405020304" pitchFamily="18" charset="0"/>
              </a:rPr>
              <a:t>Dartmouth</a:t>
            </a:r>
          </a:p>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41825" y="5246934"/>
            <a:ext cx="10762883" cy="1754326"/>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Dr. </a:t>
            </a:r>
            <a:r>
              <a:rPr lang="en-US" b="1" dirty="0" err="1" smtClean="0">
                <a:latin typeface="Times New Roman" panose="02020603050405020304" pitchFamily="18" charset="0"/>
                <a:cs typeface="Times New Roman" panose="02020603050405020304" pitchFamily="18" charset="0"/>
              </a:rPr>
              <a:t>Sethares</a:t>
            </a:r>
            <a:r>
              <a:rPr lang="en-US" b="1" dirty="0" smtClean="0">
                <a:latin typeface="Times New Roman" panose="02020603050405020304" pitchFamily="18" charset="0"/>
                <a:cs typeface="Times New Roman" panose="02020603050405020304" pitchFamily="18" charset="0"/>
              </a:rPr>
              <a:t> is a cardiovascular </a:t>
            </a:r>
            <a:r>
              <a:rPr lang="en-US" b="1" dirty="0">
                <a:latin typeface="Times New Roman" panose="02020603050405020304" pitchFamily="18" charset="0"/>
                <a:cs typeface="Times New Roman" panose="02020603050405020304" pitchFamily="18" charset="0"/>
              </a:rPr>
              <a:t>nurse clinician and </a:t>
            </a:r>
            <a:r>
              <a:rPr lang="en-US" b="1" dirty="0" smtClean="0">
                <a:latin typeface="Times New Roman" panose="02020603050405020304" pitchFamily="18" charset="0"/>
                <a:cs typeface="Times New Roman" panose="02020603050405020304" pitchFamily="18" charset="0"/>
              </a:rPr>
              <a:t>scientist who has </a:t>
            </a:r>
            <a:r>
              <a:rPr lang="en-US" b="1" dirty="0">
                <a:latin typeface="Times New Roman" panose="02020603050405020304" pitchFamily="18" charset="0"/>
                <a:cs typeface="Times New Roman" panose="02020603050405020304" pitchFamily="18" charset="0"/>
              </a:rPr>
              <a:t>focused her </a:t>
            </a:r>
            <a:r>
              <a:rPr lang="en-US" b="1" dirty="0" smtClean="0">
                <a:latin typeface="Times New Roman" panose="02020603050405020304" pitchFamily="18" charset="0"/>
                <a:cs typeface="Times New Roman" panose="02020603050405020304" pitchFamily="18" charset="0"/>
              </a:rPr>
              <a:t> program of research </a:t>
            </a:r>
            <a:r>
              <a:rPr lang="en-US" b="1" dirty="0">
                <a:latin typeface="Times New Roman" panose="02020603050405020304" pitchFamily="18" charset="0"/>
                <a:cs typeface="Times New Roman" panose="02020603050405020304" pitchFamily="18" charset="0"/>
              </a:rPr>
              <a:t>on</a:t>
            </a:r>
          </a:p>
          <a:p>
            <a:r>
              <a:rPr lang="en-US" b="1" dirty="0" smtClean="0">
                <a:latin typeface="Times New Roman" panose="02020603050405020304" pitchFamily="18" charset="0"/>
                <a:cs typeface="Times New Roman" panose="02020603050405020304" pitchFamily="18" charset="0"/>
              </a:rPr>
              <a:t>  selected aspects of   heart failure self care.  Her research has included emphasis on benefits of and</a:t>
            </a:r>
          </a:p>
          <a:p>
            <a:r>
              <a:rPr lang="en-US" b="1" dirty="0" smtClean="0">
                <a:latin typeface="Times New Roman" panose="02020603050405020304" pitchFamily="18" charset="0"/>
                <a:cs typeface="Times New Roman" panose="02020603050405020304" pitchFamily="18" charset="0"/>
              </a:rPr>
              <a:t> barriers to heart failure self care as well as predictors of </a:t>
            </a:r>
            <a:r>
              <a:rPr lang="en-US" b="1" dirty="0" smtClean="0">
                <a:latin typeface="Times New Roman" panose="02020603050405020304" pitchFamily="18" charset="0"/>
                <a:cs typeface="Times New Roman" panose="02020603050405020304" pitchFamily="18" charset="0"/>
              </a:rPr>
              <a:t> treatment delay </a:t>
            </a:r>
            <a:r>
              <a:rPr lang="en-US" b="1" dirty="0" smtClean="0">
                <a:latin typeface="Times New Roman" panose="02020603050405020304" pitchFamily="18" charset="0"/>
                <a:cs typeface="Times New Roman" panose="02020603050405020304" pitchFamily="18" charset="0"/>
              </a:rPr>
              <a:t>in heart failure patients and</a:t>
            </a:r>
          </a:p>
          <a:p>
            <a:r>
              <a:rPr lang="en-US" b="1" dirty="0" smtClean="0">
                <a:latin typeface="Times New Roman" panose="02020603050405020304" pitchFamily="18" charset="0"/>
                <a:cs typeface="Times New Roman" panose="02020603050405020304" pitchFamily="18" charset="0"/>
              </a:rPr>
              <a:t> consequences for outcomes.  Her current  collaborative research is designed to identify symptom clusters in</a:t>
            </a:r>
          </a:p>
          <a:p>
            <a:r>
              <a:rPr lang="en-US" b="1" dirty="0" smtClean="0">
                <a:latin typeface="Times New Roman" panose="02020603050405020304" pitchFamily="18" charset="0"/>
                <a:cs typeface="Times New Roman" panose="02020603050405020304" pitchFamily="18" charset="0"/>
              </a:rPr>
              <a:t> heart failure patients.     </a:t>
            </a:r>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937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dfhcc.harvard.edu/typo3temp/_processed_/csm_875_1454453958_26e0e314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898" y="1025512"/>
            <a:ext cx="2424269" cy="2424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93684" y="3716788"/>
            <a:ext cx="6622471" cy="1323439"/>
          </a:xfrm>
          <a:prstGeom prst="rect">
            <a:avLst/>
          </a:prstGeom>
          <a:noFill/>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Suzanne G. </a:t>
            </a:r>
            <a:r>
              <a:rPr lang="en-US" sz="2000" b="1" dirty="0" err="1">
                <a:solidFill>
                  <a:schemeClr val="bg1"/>
                </a:solidFill>
                <a:latin typeface="Times New Roman" panose="02020603050405020304" pitchFamily="18" charset="0"/>
                <a:cs typeface="Times New Roman" panose="02020603050405020304" pitchFamily="18" charset="0"/>
              </a:rPr>
              <a:t>Leveille</a:t>
            </a:r>
            <a:r>
              <a:rPr lang="en-US" sz="2000" b="1" dirty="0">
                <a:solidFill>
                  <a:schemeClr val="bg1"/>
                </a:solidFill>
                <a:latin typeface="Times New Roman" panose="02020603050405020304" pitchFamily="18" charset="0"/>
                <a:cs typeface="Times New Roman" panose="02020603050405020304" pitchFamily="18" charset="0"/>
              </a:rPr>
              <a:t>, PhD, RN</a:t>
            </a:r>
          </a:p>
          <a:p>
            <a:pPr algn="ctr"/>
            <a:r>
              <a:rPr lang="en-US" sz="2000" b="1" dirty="0">
                <a:solidFill>
                  <a:schemeClr val="bg1"/>
                </a:solidFill>
                <a:latin typeface="Times New Roman" panose="02020603050405020304" pitchFamily="18" charset="0"/>
                <a:cs typeface="Times New Roman" panose="02020603050405020304" pitchFamily="18" charset="0"/>
              </a:rPr>
              <a:t>Professor of Nursing; Interim Associate Dean for Research</a:t>
            </a:r>
          </a:p>
          <a:p>
            <a:pPr algn="ctr"/>
            <a:r>
              <a:rPr lang="en-US" sz="2000" b="1" dirty="0">
                <a:solidFill>
                  <a:schemeClr val="bg1"/>
                </a:solidFill>
                <a:latin typeface="Times New Roman" panose="02020603050405020304" pitchFamily="18" charset="0"/>
                <a:cs typeface="Times New Roman" panose="02020603050405020304" pitchFamily="18" charset="0"/>
              </a:rPr>
              <a:t>College of Nursing and Health Sciences</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Boston</a:t>
            </a:r>
          </a:p>
        </p:txBody>
      </p:sp>
      <p:sp>
        <p:nvSpPr>
          <p:cNvPr id="6" name="TextBox 5"/>
          <p:cNvSpPr txBox="1"/>
          <p:nvPr/>
        </p:nvSpPr>
        <p:spPr>
          <a:xfrm>
            <a:off x="96982" y="5121878"/>
            <a:ext cx="12095018" cy="1569660"/>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Suzanne </a:t>
            </a:r>
            <a:r>
              <a:rPr lang="en-US" sz="1600" b="1" dirty="0" err="1">
                <a:latin typeface="Times New Roman" panose="02020603050405020304" pitchFamily="18" charset="0"/>
                <a:cs typeface="Times New Roman" panose="02020603050405020304" pitchFamily="18" charset="0"/>
              </a:rPr>
              <a:t>Leveille</a:t>
            </a:r>
            <a:r>
              <a:rPr lang="en-US" sz="1600" b="1" dirty="0">
                <a:latin typeface="Times New Roman" panose="02020603050405020304" pitchFamily="18" charset="0"/>
                <a:cs typeface="Times New Roman" panose="02020603050405020304" pitchFamily="18" charset="0"/>
              </a:rPr>
              <a:t> is an epidemiologist with an extensive background in </a:t>
            </a:r>
            <a:r>
              <a:rPr lang="en-US" sz="1600" b="1" dirty="0" err="1">
                <a:latin typeface="Times New Roman" panose="02020603050405020304" pitchFamily="18" charset="0"/>
                <a:cs typeface="Times New Roman" panose="02020603050405020304" pitchFamily="18" charset="0"/>
              </a:rPr>
              <a:t>gerontological</a:t>
            </a:r>
            <a:r>
              <a:rPr lang="en-US" sz="1600" b="1" dirty="0">
                <a:latin typeface="Times New Roman" panose="02020603050405020304" pitchFamily="18" charset="0"/>
                <a:cs typeface="Times New Roman" panose="02020603050405020304" pitchFamily="18" charset="0"/>
              </a:rPr>
              <a:t> nursing. As the lead investigator with </a:t>
            </a:r>
            <a:r>
              <a:rPr lang="en-US" sz="1600" b="1" dirty="0" err="1">
                <a:latin typeface="Times New Roman" panose="02020603050405020304" pitchFamily="18" charset="0"/>
                <a:cs typeface="Times New Roman" panose="02020603050405020304" pitchFamily="18" charset="0"/>
              </a:rPr>
              <a:t>the</a:t>
            </a:r>
            <a:r>
              <a:rPr lang="en-US" sz="1600" b="1" dirty="0" err="1">
                <a:latin typeface="Times New Roman" panose="02020603050405020304" pitchFamily="18" charset="0"/>
                <a:cs typeface="Times New Roman" panose="02020603050405020304" pitchFamily="18" charset="0"/>
                <a:hlinkClick r:id="rId3"/>
              </a:rPr>
              <a:t>MOBILIZE</a:t>
            </a:r>
            <a:r>
              <a:rPr lang="en-US" sz="1600" b="1" dirty="0">
                <a:latin typeface="Times New Roman" panose="02020603050405020304" pitchFamily="18" charset="0"/>
                <a:cs typeface="Times New Roman" panose="02020603050405020304" pitchFamily="18" charset="0"/>
                <a:hlinkClick r:id="rId3"/>
              </a:rPr>
              <a:t> Boston Study II</a:t>
            </a:r>
            <a:r>
              <a:rPr lang="en-US" sz="1600" b="1" dirty="0">
                <a:latin typeface="Times New Roman" panose="02020603050405020304" pitchFamily="18" charset="0"/>
                <a:cs typeface="Times New Roman" panose="02020603050405020304" pitchFamily="18" charset="0"/>
              </a:rPr>
              <a:t>, Professor </a:t>
            </a:r>
            <a:r>
              <a:rPr lang="en-US" sz="1600" b="1" dirty="0" err="1">
                <a:latin typeface="Times New Roman" panose="02020603050405020304" pitchFamily="18" charset="0"/>
                <a:cs typeface="Times New Roman" panose="02020603050405020304" pitchFamily="18" charset="0"/>
              </a:rPr>
              <a:t>Leveille</a:t>
            </a:r>
            <a:r>
              <a:rPr lang="en-US" sz="1600" b="1" dirty="0">
                <a:latin typeface="Times New Roman" panose="02020603050405020304" pitchFamily="18" charset="0"/>
                <a:cs typeface="Times New Roman" panose="02020603050405020304" pitchFamily="18" charset="0"/>
              </a:rPr>
              <a:t> is pursuing a number of research questions relevant to chronic pain as a cause of falls and disability in this population-based cohort study of older adults funded by the National Institute on Aging. As a faculty member with the Division of General Medicine and Primary Care, Beth Israel Deaconess Medical Center,  Professor </a:t>
            </a:r>
            <a:r>
              <a:rPr lang="en-US" sz="1600" b="1" dirty="0" err="1">
                <a:latin typeface="Times New Roman" panose="02020603050405020304" pitchFamily="18" charset="0"/>
                <a:cs typeface="Times New Roman" panose="02020603050405020304" pitchFamily="18" charset="0"/>
              </a:rPr>
              <a:t>Leveille</a:t>
            </a:r>
            <a:r>
              <a:rPr lang="en-US" sz="1600" b="1" dirty="0">
                <a:latin typeface="Times New Roman" panose="02020603050405020304" pitchFamily="18" charset="0"/>
                <a:cs typeface="Times New Roman" panose="02020603050405020304" pitchFamily="18" charset="0"/>
              </a:rPr>
              <a:t> is studying ways to empower patients through use of patient internet portals. She is also collaborating on a number of projects involving geriatric physical impairments, the role of neighborhood environment in geriatric falls, and pain management in older adults.</a:t>
            </a:r>
          </a:p>
        </p:txBody>
      </p:sp>
    </p:spTree>
    <p:extLst>
      <p:ext uri="{BB962C8B-B14F-4D97-AF65-F5344CB8AC3E}">
        <p14:creationId xmlns:p14="http://schemas.microsoft.com/office/powerpoint/2010/main" val="3022020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umb.edu/editor_uploads/images/news/Aronowitz_HB_1015_ned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3833" y="1000201"/>
            <a:ext cx="2936677" cy="29366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2586" y="4012019"/>
            <a:ext cx="4931863" cy="1015663"/>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Teri </a:t>
            </a:r>
            <a:r>
              <a:rPr lang="en-US" sz="2000" b="1" dirty="0" err="1">
                <a:solidFill>
                  <a:schemeClr val="bg1"/>
                </a:solidFill>
                <a:latin typeface="Times New Roman" panose="02020603050405020304" pitchFamily="18" charset="0"/>
                <a:cs typeface="Times New Roman" panose="02020603050405020304" pitchFamily="18" charset="0"/>
              </a:rPr>
              <a:t>Aronowitz</a:t>
            </a:r>
            <a:r>
              <a:rPr lang="en-US" sz="2000" b="1" dirty="0">
                <a:solidFill>
                  <a:schemeClr val="bg1"/>
                </a:solidFill>
                <a:latin typeface="Times New Roman" panose="02020603050405020304" pitchFamily="18" charset="0"/>
                <a:cs typeface="Times New Roman" panose="02020603050405020304" pitchFamily="18" charset="0"/>
              </a:rPr>
              <a:t>, PhD, FNP</a:t>
            </a:r>
          </a:p>
          <a:p>
            <a:pPr algn="ctr"/>
            <a:r>
              <a:rPr lang="en-US" sz="2000" b="1" dirty="0">
                <a:solidFill>
                  <a:schemeClr val="bg1"/>
                </a:solidFill>
                <a:latin typeface="Times New Roman" panose="02020603050405020304" pitchFamily="18" charset="0"/>
                <a:cs typeface="Times New Roman" panose="02020603050405020304" pitchFamily="18" charset="0"/>
              </a:rPr>
              <a:t>Assistant Professor, Department of Nursing</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Boston</a:t>
            </a:r>
          </a:p>
        </p:txBody>
      </p:sp>
      <p:sp>
        <p:nvSpPr>
          <p:cNvPr id="3" name="TextBox 2"/>
          <p:cNvSpPr txBox="1"/>
          <p:nvPr/>
        </p:nvSpPr>
        <p:spPr>
          <a:xfrm>
            <a:off x="188686" y="5102823"/>
            <a:ext cx="12192000" cy="1569660"/>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Dr. </a:t>
            </a:r>
            <a:r>
              <a:rPr lang="en-US" sz="1600" b="1" dirty="0" err="1" smtClean="0">
                <a:latin typeface="Times New Roman" panose="02020603050405020304" pitchFamily="18" charset="0"/>
                <a:cs typeface="Times New Roman" panose="02020603050405020304" pitchFamily="18" charset="0"/>
              </a:rPr>
              <a:t>Aronowitz’s</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clinical and research interests focus on promoting sexual </a:t>
            </a:r>
            <a:r>
              <a:rPr lang="en-US" sz="1600" b="1" dirty="0" smtClean="0">
                <a:latin typeface="Times New Roman" panose="02020603050405020304" pitchFamily="18" charset="0"/>
                <a:cs typeface="Times New Roman" panose="02020603050405020304" pitchFamily="18" charset="0"/>
              </a:rPr>
              <a:t>health across the life course with emphasis on adolescents and young adults from diverse populations. Recently funded  by the Substance Abuse Mental Health Service Administration (SAMSHA),  </a:t>
            </a:r>
            <a:r>
              <a:rPr lang="en-US" sz="1600" b="1" dirty="0">
                <a:latin typeface="Times New Roman" panose="02020603050405020304" pitchFamily="18" charset="0"/>
                <a:cs typeface="Times New Roman" panose="02020603050405020304" pitchFamily="18" charset="0"/>
              </a:rPr>
              <a:t>she </a:t>
            </a:r>
            <a:r>
              <a:rPr lang="en-US" sz="1600" b="1" dirty="0" smtClean="0">
                <a:latin typeface="Times New Roman" panose="02020603050405020304" pitchFamily="18" charset="0"/>
                <a:cs typeface="Times New Roman" panose="02020603050405020304" pitchFamily="18" charset="0"/>
              </a:rPr>
              <a:t>is  conducting an academic-community partnership study designed to use evidence-based  strategies to decrease substance abuse and other behaviors that place marginalized youth at risk for sexually transmitted diseases. Dr Aronowitz  </a:t>
            </a:r>
            <a:r>
              <a:rPr lang="en-US" sz="1600" b="1" dirty="0">
                <a:latin typeface="Times New Roman" panose="02020603050405020304" pitchFamily="18" charset="0"/>
                <a:cs typeface="Times New Roman" panose="02020603050405020304" pitchFamily="18" charset="0"/>
              </a:rPr>
              <a:t>has developed and will be testing the LUMBA project, a mother/preadolescent daughter randomized controlled trial aimed at increased sexual communication to delay sexual debut. </a:t>
            </a:r>
          </a:p>
        </p:txBody>
      </p:sp>
    </p:spTree>
    <p:extLst>
      <p:ext uri="{BB962C8B-B14F-4D97-AF65-F5344CB8AC3E}">
        <p14:creationId xmlns:p14="http://schemas.microsoft.com/office/powerpoint/2010/main" val="2797968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umb.edu/editor_uploads/images/news/shi_cnhs_news_n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506" y="990965"/>
            <a:ext cx="5170403" cy="2674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13379" y="3803438"/>
            <a:ext cx="4062331" cy="1015663"/>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Ling Shi, PhD, Associate Professor</a:t>
            </a:r>
          </a:p>
          <a:p>
            <a:pPr algn="ctr"/>
            <a:r>
              <a:rPr lang="en-US" sz="2000" b="1" dirty="0">
                <a:solidFill>
                  <a:schemeClr val="bg1"/>
                </a:solidFill>
                <a:latin typeface="Times New Roman" panose="02020603050405020304" pitchFamily="18" charset="0"/>
                <a:cs typeface="Times New Roman" panose="02020603050405020304" pitchFamily="18" charset="0"/>
              </a:rPr>
              <a:t>Department of Nursing</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Boston</a:t>
            </a:r>
          </a:p>
        </p:txBody>
      </p:sp>
      <p:sp>
        <p:nvSpPr>
          <p:cNvPr id="3" name="Rectangle 2"/>
          <p:cNvSpPr/>
          <p:nvPr/>
        </p:nvSpPr>
        <p:spPr>
          <a:xfrm>
            <a:off x="0" y="4795897"/>
            <a:ext cx="11942618" cy="1323439"/>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Dr. Shi’s current research </a:t>
            </a:r>
            <a:r>
              <a:rPr lang="en-US" sz="1600" b="1" dirty="0" smtClean="0">
                <a:latin typeface="Times New Roman" panose="02020603050405020304" pitchFamily="18" charset="0"/>
                <a:cs typeface="Times New Roman" panose="02020603050405020304" pitchFamily="18" charset="0"/>
              </a:rPr>
              <a:t>focuses on the </a:t>
            </a:r>
            <a:r>
              <a:rPr lang="en-US" sz="1600" b="1" dirty="0">
                <a:latin typeface="Times New Roman" panose="02020603050405020304" pitchFamily="18" charset="0"/>
                <a:cs typeface="Times New Roman" panose="02020603050405020304" pitchFamily="18" charset="0"/>
              </a:rPr>
              <a:t>association between lifestyle factors and </a:t>
            </a:r>
            <a:r>
              <a:rPr lang="en-US" sz="1600" b="1" dirty="0" err="1">
                <a:latin typeface="Times New Roman" panose="02020603050405020304" pitchFamily="18" charset="0"/>
                <a:cs typeface="Times New Roman" panose="02020603050405020304" pitchFamily="18" charset="0"/>
              </a:rPr>
              <a:t>cardiometabolic</a:t>
            </a:r>
            <a:r>
              <a:rPr lang="en-US" sz="1600" b="1" dirty="0">
                <a:latin typeface="Times New Roman" panose="02020603050405020304" pitchFamily="18" charset="0"/>
                <a:cs typeface="Times New Roman" panose="02020603050405020304" pitchFamily="18" charset="0"/>
              </a:rPr>
              <a:t> risk.  She has led several data analysis projects on dietary, physical activity and other lifestyle factors related to </a:t>
            </a:r>
            <a:r>
              <a:rPr lang="en-US" sz="1600" b="1" dirty="0" err="1">
                <a:latin typeface="Times New Roman" panose="02020603050405020304" pitchFamily="18" charset="0"/>
                <a:cs typeface="Times New Roman" panose="02020603050405020304" pitchFamily="18" charset="0"/>
              </a:rPr>
              <a:t>cardiometabolic</a:t>
            </a:r>
            <a:r>
              <a:rPr lang="en-US" sz="1600" b="1" dirty="0">
                <a:latin typeface="Times New Roman" panose="02020603050405020304" pitchFamily="18" charset="0"/>
                <a:cs typeface="Times New Roman" panose="02020603050405020304" pitchFamily="18" charset="0"/>
              </a:rPr>
              <a:t> risks</a:t>
            </a:r>
            <a:r>
              <a:rPr lang="en-US" sz="1600" b="1" dirty="0" smtClean="0">
                <a:latin typeface="Times New Roman" panose="02020603050405020304" pitchFamily="18" charset="0"/>
                <a:cs typeface="Times New Roman" panose="02020603050405020304" pitchFamily="18" charset="0"/>
              </a:rPr>
              <a:t>. Recently completed and ongoing research (with </a:t>
            </a:r>
            <a:r>
              <a:rPr lang="en-US" sz="1600" b="1" dirty="0" err="1" smtClean="0">
                <a:latin typeface="Times New Roman" panose="02020603050405020304" pitchFamily="18" charset="0"/>
                <a:cs typeface="Times New Roman" panose="02020603050405020304" pitchFamily="18" charset="0"/>
              </a:rPr>
              <a:t>Drs</a:t>
            </a:r>
            <a:r>
              <a:rPr lang="en-US" sz="1600" b="1" dirty="0" smtClean="0">
                <a:latin typeface="Times New Roman" panose="02020603050405020304" pitchFamily="18" charset="0"/>
                <a:cs typeface="Times New Roman" panose="02020603050405020304" pitchFamily="18" charset="0"/>
              </a:rPr>
              <a:t> Moore Simas, Hayman, Lichtenstein)  is designed to examine the effects of soy protein and </a:t>
            </a:r>
            <a:r>
              <a:rPr lang="en-US" sz="1600" b="1" dirty="0" err="1" smtClean="0">
                <a:latin typeface="Times New Roman" panose="02020603050405020304" pitchFamily="18" charset="0"/>
                <a:cs typeface="Times New Roman" panose="02020603050405020304" pitchFamily="18" charset="0"/>
              </a:rPr>
              <a:t>isoflavone</a:t>
            </a:r>
            <a:r>
              <a:rPr lang="en-US" sz="1600" b="1" dirty="0" smtClean="0">
                <a:latin typeface="Times New Roman" panose="02020603050405020304" pitchFamily="18" charset="0"/>
                <a:cs typeface="Times New Roman" panose="02020603050405020304" pitchFamily="18" charset="0"/>
              </a:rPr>
              <a:t> supplementation on glucose metabolism and lipid profiles in pregnant women at risk for gestational </a:t>
            </a:r>
            <a:r>
              <a:rPr lang="en-US" sz="1600" b="1" dirty="0" smtClean="0">
                <a:latin typeface="Times New Roman" panose="02020603050405020304" pitchFamily="18" charset="0"/>
                <a:cs typeface="Times New Roman" panose="02020603050405020304" pitchFamily="18" charset="0"/>
              </a:rPr>
              <a:t>diabetes. </a:t>
            </a:r>
            <a:r>
              <a:rPr lang="en-US" sz="1600" b="1" dirty="0" smtClean="0">
                <a:latin typeface="Times New Roman" panose="02020603050405020304" pitchFamily="18" charset="0"/>
                <a:cs typeface="Times New Roman" panose="02020603050405020304" pitchFamily="18" charset="0"/>
              </a:rPr>
              <a:t>Dr. Shi </a:t>
            </a:r>
            <a:r>
              <a:rPr lang="en-US" sz="1600" b="1" dirty="0">
                <a:latin typeface="Times New Roman" panose="02020603050405020304" pitchFamily="18" charset="0"/>
                <a:cs typeface="Times New Roman" panose="02020603050405020304" pitchFamily="18" charset="0"/>
              </a:rPr>
              <a:t>also provides statistical consulting </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for the NHLBI-funded program “Recipient Epidemiology and Donor Evaluation Study—III (REDS III</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77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Emily  J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411" y="899978"/>
            <a:ext cx="2464922" cy="3164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6969" y="4064170"/>
            <a:ext cx="6476901" cy="1631216"/>
          </a:xfrm>
          <a:prstGeom prst="rect">
            <a:avLst/>
          </a:prstGeom>
          <a:noFill/>
        </p:spPr>
        <p:txBody>
          <a:bodyPr wrap="none" rtlCol="0">
            <a:spAutoFit/>
          </a:bodyPr>
          <a:lstStyle/>
          <a:p>
            <a:pPr algn="ctr"/>
            <a:r>
              <a:rPr lang="es-US" sz="2000" b="1" dirty="0">
                <a:solidFill>
                  <a:schemeClr val="bg1"/>
                </a:solidFill>
                <a:latin typeface="Times New Roman" panose="02020603050405020304" pitchFamily="18" charset="0"/>
                <a:cs typeface="Times New Roman" panose="02020603050405020304" pitchFamily="18" charset="0"/>
              </a:rPr>
              <a:t>Emily Jones, PhD, RNC</a:t>
            </a:r>
            <a:r>
              <a:rPr lang="en-US" sz="2000" b="1" dirty="0">
                <a:solidFill>
                  <a:schemeClr val="bg1"/>
                </a:solidFill>
                <a:latin typeface="Times New Roman" panose="02020603050405020304" pitchFamily="18" charset="0"/>
                <a:cs typeface="Times New Roman" panose="02020603050405020304" pitchFamily="18" charset="0"/>
              </a:rPr>
              <a:t>-</a:t>
            </a:r>
            <a:r>
              <a:rPr lang="es-US" sz="2000" b="1" dirty="0">
                <a:solidFill>
                  <a:schemeClr val="bg1"/>
                </a:solidFill>
                <a:latin typeface="Times New Roman" panose="02020603050405020304" pitchFamily="18" charset="0"/>
                <a:cs typeface="Times New Roman" panose="02020603050405020304" pitchFamily="18" charset="0"/>
              </a:rPr>
              <a:t>OB</a:t>
            </a:r>
          </a:p>
          <a:p>
            <a:pPr algn="ctr"/>
            <a:r>
              <a:rPr lang="es-US" sz="2000" b="1" dirty="0">
                <a:solidFill>
                  <a:schemeClr val="bg1"/>
                </a:solidFill>
                <a:latin typeface="Times New Roman" panose="02020603050405020304" pitchFamily="18" charset="0"/>
                <a:cs typeface="Times New Roman" panose="02020603050405020304" pitchFamily="18" charset="0"/>
              </a:rPr>
              <a:t>Assistant </a:t>
            </a:r>
            <a:r>
              <a:rPr lang="es-US" sz="2000" b="1" dirty="0" err="1">
                <a:solidFill>
                  <a:schemeClr val="bg1"/>
                </a:solidFill>
                <a:latin typeface="Times New Roman" panose="02020603050405020304" pitchFamily="18" charset="0"/>
                <a:cs typeface="Times New Roman" panose="02020603050405020304" pitchFamily="18" charset="0"/>
              </a:rPr>
              <a:t>Professor</a:t>
            </a:r>
            <a:r>
              <a:rPr lang="es-US" sz="2000" b="1" dirty="0">
                <a:solidFill>
                  <a:schemeClr val="bg1"/>
                </a:solidFill>
                <a:latin typeface="Times New Roman" panose="02020603050405020304" pitchFamily="18" charset="0"/>
                <a:cs typeface="Times New Roman" panose="02020603050405020304" pitchFamily="18" charset="0"/>
              </a:rPr>
              <a:t>, Department of </a:t>
            </a:r>
            <a:r>
              <a:rPr lang="es-US" sz="2000" b="1" dirty="0" smtClean="0">
                <a:solidFill>
                  <a:schemeClr val="bg1"/>
                </a:solidFill>
                <a:latin typeface="Times New Roman" panose="02020603050405020304" pitchFamily="18" charset="0"/>
                <a:cs typeface="Times New Roman" panose="02020603050405020304" pitchFamily="18" charset="0"/>
              </a:rPr>
              <a:t>Nursing</a:t>
            </a:r>
          </a:p>
          <a:p>
            <a:pPr algn="ctr"/>
            <a:r>
              <a:rPr lang="es-US" sz="2000" b="1" dirty="0" smtClean="0">
                <a:solidFill>
                  <a:schemeClr val="bg1"/>
                </a:solidFill>
                <a:latin typeface="Times New Roman" panose="02020603050405020304" pitchFamily="18" charset="0"/>
                <a:cs typeface="Times New Roman" panose="02020603050405020304" pitchFamily="18" charset="0"/>
              </a:rPr>
              <a:t>University of </a:t>
            </a:r>
            <a:r>
              <a:rPr lang="es-US" sz="2000" b="1" smtClean="0">
                <a:solidFill>
                  <a:schemeClr val="bg1"/>
                </a:solidFill>
                <a:latin typeface="Times New Roman" panose="02020603050405020304" pitchFamily="18" charset="0"/>
                <a:cs typeface="Times New Roman" panose="02020603050405020304" pitchFamily="18" charset="0"/>
              </a:rPr>
              <a:t>Massachusetts Boston</a:t>
            </a:r>
            <a:endParaRPr lang="es-US" sz="2000" b="1" dirty="0" smtClean="0">
              <a:solidFill>
                <a:schemeClr val="bg1"/>
              </a:solidFill>
              <a:latin typeface="Times New Roman" panose="02020603050405020304" pitchFamily="18" charset="0"/>
              <a:cs typeface="Times New Roman" panose="02020603050405020304" pitchFamily="18" charset="0"/>
            </a:endParaRPr>
          </a:p>
          <a:p>
            <a:pPr algn="ctr"/>
            <a:r>
              <a:rPr lang="es-US" sz="2000" b="1" dirty="0" smtClean="0">
                <a:solidFill>
                  <a:schemeClr val="bg1"/>
                </a:solidFill>
                <a:latin typeface="Times New Roman" panose="02020603050405020304" pitchFamily="18" charset="0"/>
                <a:cs typeface="Times New Roman" panose="02020603050405020304" pitchFamily="18" charset="0"/>
              </a:rPr>
              <a:t>Robert Wood Johnson </a:t>
            </a:r>
            <a:r>
              <a:rPr lang="es-US" sz="2000" b="1" dirty="0" err="1" smtClean="0">
                <a:solidFill>
                  <a:schemeClr val="bg1"/>
                </a:solidFill>
                <a:latin typeface="Times New Roman" panose="02020603050405020304" pitchFamily="18" charset="0"/>
                <a:cs typeface="Times New Roman" panose="02020603050405020304" pitchFamily="18" charset="0"/>
              </a:rPr>
              <a:t>Foundation</a:t>
            </a:r>
            <a:r>
              <a:rPr lang="es-US" sz="2000" b="1" dirty="0" smtClean="0">
                <a:solidFill>
                  <a:schemeClr val="bg1"/>
                </a:solidFill>
                <a:latin typeface="Times New Roman" panose="02020603050405020304" pitchFamily="18" charset="0"/>
                <a:cs typeface="Times New Roman" panose="02020603050405020304" pitchFamily="18" charset="0"/>
              </a:rPr>
              <a:t> Nurse </a:t>
            </a:r>
            <a:r>
              <a:rPr lang="es-US" sz="2000" b="1" dirty="0" err="1" smtClean="0">
                <a:solidFill>
                  <a:schemeClr val="bg1"/>
                </a:solidFill>
                <a:latin typeface="Times New Roman" panose="02020603050405020304" pitchFamily="18" charset="0"/>
                <a:cs typeface="Times New Roman" panose="02020603050405020304" pitchFamily="18" charset="0"/>
              </a:rPr>
              <a:t>Faculty</a:t>
            </a:r>
            <a:r>
              <a:rPr lang="es-US" sz="2000" b="1" dirty="0" smtClean="0">
                <a:solidFill>
                  <a:schemeClr val="bg1"/>
                </a:solidFill>
                <a:latin typeface="Times New Roman" panose="02020603050405020304" pitchFamily="18" charset="0"/>
                <a:cs typeface="Times New Roman" panose="02020603050405020304" pitchFamily="18" charset="0"/>
              </a:rPr>
              <a:t> </a:t>
            </a:r>
            <a:r>
              <a:rPr lang="es-US" sz="2000" b="1" dirty="0" err="1" smtClean="0">
                <a:solidFill>
                  <a:schemeClr val="bg1"/>
                </a:solidFill>
                <a:latin typeface="Times New Roman" panose="02020603050405020304" pitchFamily="18" charset="0"/>
                <a:cs typeface="Times New Roman" panose="02020603050405020304" pitchFamily="18" charset="0"/>
              </a:rPr>
              <a:t>Scholar</a:t>
            </a:r>
            <a:endParaRPr lang="es-US" sz="2000" b="1" dirty="0">
              <a:solidFill>
                <a:schemeClr val="bg1"/>
              </a:solidFill>
              <a:latin typeface="Times New Roman" panose="02020603050405020304" pitchFamily="18" charset="0"/>
              <a:cs typeface="Times New Roman" panose="02020603050405020304" pitchFamily="18" charset="0"/>
            </a:endParaRPr>
          </a:p>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38545" y="5181600"/>
            <a:ext cx="12053455" cy="15696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Dr. Jones’ research interests center on reducing </a:t>
            </a:r>
            <a:r>
              <a:rPr lang="en-US" sz="1600" dirty="0" err="1">
                <a:latin typeface="Times New Roman" panose="02020603050405020304" pitchFamily="18" charset="0"/>
                <a:cs typeface="Times New Roman" panose="02020603050405020304" pitchFamily="18" charset="0"/>
              </a:rPr>
              <a:t>cardiometabolic</a:t>
            </a:r>
            <a:r>
              <a:rPr lang="en-US" sz="1600" dirty="0">
                <a:latin typeface="Times New Roman" panose="02020603050405020304" pitchFamily="18" charset="0"/>
                <a:cs typeface="Times New Roman" panose="02020603050405020304" pitchFamily="18" charset="0"/>
              </a:rPr>
              <a:t> risk among childbearing women, particularly Native American women with previous gestational diabetes. Her </a:t>
            </a:r>
            <a:r>
              <a:rPr lang="en-US" sz="1600" dirty="0" smtClean="0">
                <a:latin typeface="Times New Roman" panose="02020603050405020304" pitchFamily="18" charset="0"/>
                <a:cs typeface="Times New Roman" panose="02020603050405020304" pitchFamily="18" charset="0"/>
              </a:rPr>
              <a:t>research, funded by the Robert Wood </a:t>
            </a:r>
            <a:r>
              <a:rPr lang="en-US" sz="1600" smtClean="0">
                <a:latin typeface="Times New Roman" panose="02020603050405020304" pitchFamily="18" charset="0"/>
                <a:cs typeface="Times New Roman" panose="02020603050405020304" pitchFamily="18" charset="0"/>
              </a:rPr>
              <a:t>Johnson Foundation,  </a:t>
            </a:r>
            <a:r>
              <a:rPr lang="en-US" sz="1600" dirty="0">
                <a:latin typeface="Times New Roman" panose="02020603050405020304" pitchFamily="18" charset="0"/>
                <a:cs typeface="Times New Roman" panose="02020603050405020304" pitchFamily="18" charset="0"/>
              </a:rPr>
              <a:t>focuses on identifying interventions that will increase women’s self-efficacy to carry out lifestyle behaviors aimed at preventing Type 2 Diabetes and cardiovascular disease. Dr. Jones has volunteered with the Center for Women in Politics and Public Policy at UMass Boston on projects addressing the health disparities of childbearing women. She is also partnering with the Institute for New England Native American Studies at UMass Boston in order to address the numerous health disparities encountered by American Indians in Massachusetts. </a:t>
            </a:r>
          </a:p>
        </p:txBody>
      </p:sp>
    </p:spTree>
    <p:extLst>
      <p:ext uri="{BB962C8B-B14F-4D97-AF65-F5344CB8AC3E}">
        <p14:creationId xmlns:p14="http://schemas.microsoft.com/office/powerpoint/2010/main" val="1496311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manda Constance 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539" y="1097685"/>
            <a:ext cx="2726170" cy="2726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3000" y="3962401"/>
            <a:ext cx="4979248" cy="1015663"/>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Amanda Constance Green, </a:t>
            </a:r>
            <a:r>
              <a:rPr lang="en-US" sz="2000" b="1" dirty="0" smtClean="0">
                <a:solidFill>
                  <a:schemeClr val="bg1"/>
                </a:solidFill>
                <a:latin typeface="Times New Roman" panose="02020603050405020304" pitchFamily="18" charset="0"/>
                <a:cs typeface="Times New Roman" panose="02020603050405020304" pitchFamily="18" charset="0"/>
              </a:rPr>
              <a:t>PhD, RN</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chemeClr val="bg1"/>
                </a:solidFill>
                <a:latin typeface="Times New Roman" panose="02020603050405020304" pitchFamily="18" charset="0"/>
                <a:cs typeface="Times New Roman" panose="02020603050405020304" pitchFamily="18" charset="0"/>
              </a:rPr>
              <a:t>Postdoctoral Research Fellow</a:t>
            </a:r>
          </a:p>
          <a:p>
            <a:pPr algn="ctr"/>
            <a:r>
              <a:rPr lang="en-US" sz="2000" b="1" dirty="0">
                <a:solidFill>
                  <a:schemeClr val="bg1"/>
                </a:solidFill>
                <a:latin typeface="Times New Roman" panose="02020603050405020304" pitchFamily="18" charset="0"/>
                <a:cs typeface="Times New Roman" panose="02020603050405020304" pitchFamily="18" charset="0"/>
              </a:rPr>
              <a:t>University of Massachusetts Medical School</a:t>
            </a:r>
          </a:p>
        </p:txBody>
      </p:sp>
      <p:sp>
        <p:nvSpPr>
          <p:cNvPr id="3" name="TextBox 2"/>
          <p:cNvSpPr txBox="1"/>
          <p:nvPr/>
        </p:nvSpPr>
        <p:spPr>
          <a:xfrm>
            <a:off x="0" y="5116609"/>
            <a:ext cx="12192000" cy="1569660"/>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 Dr. Amanda Green  earned her PhD in Nursing at UMass Boston in 2015. She  is a  </a:t>
            </a:r>
            <a:r>
              <a:rPr lang="en-US" sz="1600" b="1" dirty="0">
                <a:latin typeface="Times New Roman" panose="02020603050405020304" pitchFamily="18" charset="0"/>
                <a:cs typeface="Times New Roman" panose="02020603050405020304" pitchFamily="18" charset="0"/>
              </a:rPr>
              <a:t>nurse </a:t>
            </a:r>
            <a:r>
              <a:rPr lang="en-US" sz="1600" b="1" dirty="0" smtClean="0">
                <a:latin typeface="Times New Roman" panose="02020603050405020304" pitchFamily="18" charset="0"/>
                <a:cs typeface="Times New Roman" panose="02020603050405020304" pitchFamily="18" charset="0"/>
              </a:rPr>
              <a:t> scientist with  interest and developing expertise  </a:t>
            </a:r>
            <a:r>
              <a:rPr lang="en-US" sz="1600" b="1" dirty="0">
                <a:latin typeface="Times New Roman" panose="02020603050405020304" pitchFamily="18" charset="0"/>
                <a:cs typeface="Times New Roman" panose="02020603050405020304" pitchFamily="18" charset="0"/>
              </a:rPr>
              <a:t>in population health, behavioral medicine and health policy and </a:t>
            </a:r>
            <a:r>
              <a:rPr lang="en-US" sz="1600" b="1" dirty="0" smtClean="0">
                <a:latin typeface="Times New Roman" panose="02020603050405020304" pitchFamily="18" charset="0"/>
                <a:cs typeface="Times New Roman" panose="02020603050405020304" pitchFamily="18" charset="0"/>
              </a:rPr>
              <a:t>has </a:t>
            </a:r>
            <a:r>
              <a:rPr lang="en-US" sz="1600" b="1" dirty="0">
                <a:latin typeface="Times New Roman" panose="02020603050405020304" pitchFamily="18" charset="0"/>
                <a:cs typeface="Times New Roman" panose="02020603050405020304" pitchFamily="18" charset="0"/>
              </a:rPr>
              <a:t>been an integral part of multidisciplinary research teams at major academic medical centers, including Dana Farber Cancer Institute, Boston Children’s Hospital, Beth Israel </a:t>
            </a:r>
            <a:r>
              <a:rPr lang="en-US" sz="1600" b="1" dirty="0" smtClean="0">
                <a:latin typeface="Times New Roman" panose="02020603050405020304" pitchFamily="18" charset="0"/>
                <a:cs typeface="Times New Roman" panose="02020603050405020304" pitchFamily="18" charset="0"/>
              </a:rPr>
              <a:t> Deaconess Medical </a:t>
            </a:r>
            <a:r>
              <a:rPr lang="en-US" sz="1600" b="1" dirty="0">
                <a:latin typeface="Times New Roman" panose="02020603050405020304" pitchFamily="18" charset="0"/>
                <a:cs typeface="Times New Roman" panose="02020603050405020304" pitchFamily="18" charset="0"/>
              </a:rPr>
              <a:t>Center, and University of Massachusetts Memorial Hospital. Currently as a post-doctoral fellow in the Prevention and Control of Cancer: Post-Doctoral Training in Implementation Science (PRACCTIS) program at the University of Massachusetts Medical School, </a:t>
            </a:r>
            <a:r>
              <a:rPr lang="en-US" sz="1600" b="1" dirty="0" smtClean="0">
                <a:latin typeface="Times New Roman" panose="02020603050405020304" pitchFamily="18" charset="0"/>
                <a:cs typeface="Times New Roman" panose="02020603050405020304" pitchFamily="18" charset="0"/>
              </a:rPr>
              <a:t> she is focusing </a:t>
            </a:r>
            <a:r>
              <a:rPr lang="en-US" sz="1600" b="1" dirty="0">
                <a:latin typeface="Times New Roman" panose="02020603050405020304" pitchFamily="18" charset="0"/>
                <a:cs typeface="Times New Roman" panose="02020603050405020304" pitchFamily="18" charset="0"/>
              </a:rPr>
              <a:t>on provider and patient behaviors and implementation processes of evidence-based tobacco cessation interventions for health promotion</a:t>
            </a:r>
          </a:p>
        </p:txBody>
      </p:sp>
    </p:spTree>
    <p:extLst>
      <p:ext uri="{BB962C8B-B14F-4D97-AF65-F5344CB8AC3E}">
        <p14:creationId xmlns:p14="http://schemas.microsoft.com/office/powerpoint/2010/main" val="42210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68527" y="1479684"/>
            <a:ext cx="8229600" cy="1143000"/>
          </a:xfrm>
        </p:spPr>
        <p:txBody>
          <a:bodyPr/>
          <a:lstStyle/>
          <a:p>
            <a:pPr eaLnBrk="1" hangingPunct="1"/>
            <a:r>
              <a:rPr lang="en-US" sz="3600" dirty="0" smtClean="0">
                <a:solidFill>
                  <a:srgbClr val="0000CC"/>
                </a:solidFill>
                <a:latin typeface="Arial Black" charset="0"/>
                <a:cs typeface="Arial Black" charset="0"/>
              </a:rPr>
              <a:t>Goals for Webinar</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1968527" y="2543694"/>
            <a:ext cx="8186060" cy="3050771"/>
          </a:xfrm>
        </p:spPr>
        <p:txBody>
          <a:bodyPr>
            <a:normAutofit fontScale="77500" lnSpcReduction="20000"/>
          </a:bodyPr>
          <a:lstStyle/>
          <a:p>
            <a:pPr marL="0" indent="0">
              <a:buNone/>
            </a:pPr>
            <a:r>
              <a:rPr lang="en-US" sz="2800" b="1" dirty="0" smtClean="0">
                <a:solidFill>
                  <a:schemeClr val="bg1"/>
                </a:solidFill>
                <a:latin typeface="Arial" panose="020B0604020202020204" pitchFamily="34" charset="0"/>
                <a:cs typeface="Arial" panose="020B0604020202020204" pitchFamily="34" charset="0"/>
              </a:rPr>
              <a:t>Increase awareness of scientists from many disciplines within and across the UMass system regarding the current  and potential roles of nurse scientists within the context of team science and the UMass Center for Clinical and Translational Science (UMCCTS)</a:t>
            </a:r>
          </a:p>
          <a:p>
            <a:pPr marL="0" indent="0">
              <a:buNone/>
            </a:pPr>
            <a:r>
              <a:rPr lang="en-US" sz="2800" b="1" dirty="0" smtClean="0">
                <a:solidFill>
                  <a:schemeClr val="bg1"/>
                </a:solidFill>
                <a:latin typeface="Arial" panose="020B0604020202020204" pitchFamily="34" charset="0"/>
                <a:cs typeface="Arial" panose="020B0604020202020204" pitchFamily="34" charset="0"/>
              </a:rPr>
              <a:t>Encourage  and increase engagement and active  participation of nurses in our UMCCTS</a:t>
            </a: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684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057400" y="1143000"/>
            <a:ext cx="8229600" cy="632374"/>
          </a:xfrm>
        </p:spPr>
        <p:txBody>
          <a:bodyPr>
            <a:noAutofit/>
          </a:bodyPr>
          <a:lstStyle/>
          <a:p>
            <a:pPr eaLnBrk="1" hangingPunct="1"/>
            <a:r>
              <a:rPr lang="en-US" sz="2400" dirty="0">
                <a:solidFill>
                  <a:srgbClr val="0000CC"/>
                </a:solidFill>
                <a:latin typeface="Arial Black" charset="0"/>
                <a:cs typeface="Arial Black" charset="0"/>
              </a:rPr>
              <a:t>Transdisciplinary Collaboration &amp; team science across the UMCCTS</a:t>
            </a:r>
          </a:p>
        </p:txBody>
      </p:sp>
      <p:sp>
        <p:nvSpPr>
          <p:cNvPr id="17410" name="Content Placeholder 5"/>
          <p:cNvSpPr>
            <a:spLocks noGrp="1"/>
          </p:cNvSpPr>
          <p:nvPr>
            <p:ph idx="1"/>
          </p:nvPr>
        </p:nvSpPr>
        <p:spPr>
          <a:xfrm>
            <a:off x="1905000" y="1775374"/>
            <a:ext cx="8229600" cy="4845293"/>
          </a:xfrm>
        </p:spPr>
        <p:txBody>
          <a:bodyPr>
            <a:normAutofit fontScale="25000" lnSpcReduction="20000"/>
          </a:bodyPr>
          <a:lstStyle/>
          <a:p>
            <a:pPr marL="0" indent="0">
              <a:lnSpc>
                <a:spcPct val="110000"/>
              </a:lnSpc>
              <a:buNone/>
            </a:pPr>
            <a:r>
              <a:rPr lang="en-US" sz="9600" b="1" i="1" dirty="0">
                <a:latin typeface="Arial"/>
                <a:cs typeface="Arial"/>
              </a:rPr>
              <a:t>Research Navigator  Program</a:t>
            </a:r>
            <a:r>
              <a:rPr lang="en-US" sz="9600" b="1" i="1" dirty="0">
                <a:solidFill>
                  <a:schemeClr val="tx1"/>
                </a:solidFill>
                <a:latin typeface="Arial"/>
                <a:cs typeface="Arial"/>
              </a:rPr>
              <a:t>: Led by Nate Hafer, PhD provides consults to investigators  and links them to collaborators, resources, education programs &amp; funding opportunities.</a:t>
            </a:r>
          </a:p>
          <a:p>
            <a:pPr marL="0" indent="0">
              <a:lnSpc>
                <a:spcPct val="110000"/>
              </a:lnSpc>
              <a:buNone/>
            </a:pPr>
            <a:r>
              <a:rPr lang="en-US" sz="9600" b="1" i="1" dirty="0">
                <a:latin typeface="Arial"/>
                <a:cs typeface="Arial"/>
              </a:rPr>
              <a:t>UMCCTS Small Conference Grants (SGS) </a:t>
            </a:r>
            <a:r>
              <a:rPr lang="en-US" sz="9600" b="1" i="1" dirty="0">
                <a:solidFill>
                  <a:schemeClr val="tx1"/>
                </a:solidFill>
                <a:latin typeface="Arial"/>
                <a:cs typeface="Arial"/>
              </a:rPr>
              <a:t>provides seed money that leverages the convening capacity of UMCCTS to create new transdisciplinary teams  to address a “pressing” health need.</a:t>
            </a:r>
          </a:p>
          <a:p>
            <a:pPr marL="0" indent="0">
              <a:lnSpc>
                <a:spcPct val="110000"/>
              </a:lnSpc>
              <a:buNone/>
            </a:pPr>
            <a:r>
              <a:rPr lang="en-US" sz="9600" b="1" i="1" dirty="0">
                <a:solidFill>
                  <a:schemeClr val="tx1"/>
                </a:solidFill>
                <a:latin typeface="Arial"/>
                <a:cs typeface="Arial"/>
              </a:rPr>
              <a:t>Conferences may be a single think tank or  monthly meetings over the course of a year- must be focused on preparation of a proposal for extramural funding.</a:t>
            </a:r>
          </a:p>
          <a:p>
            <a:pPr marL="0" indent="0">
              <a:lnSpc>
                <a:spcPct val="110000"/>
              </a:lnSpc>
              <a:buNone/>
            </a:pPr>
            <a:r>
              <a:rPr lang="en-US" sz="9600" b="1" i="1" dirty="0">
                <a:solidFill>
                  <a:schemeClr val="tx1"/>
                </a:solidFill>
                <a:latin typeface="Arial"/>
                <a:cs typeface="Arial"/>
              </a:rPr>
              <a:t> </a:t>
            </a:r>
            <a:r>
              <a:rPr lang="en-US" sz="9600" b="1" i="1" dirty="0">
                <a:latin typeface="Arial"/>
                <a:cs typeface="Arial"/>
              </a:rPr>
              <a:t>Pilot Funding Opportunities</a:t>
            </a:r>
            <a:r>
              <a:rPr lang="en-US" sz="9600" b="1" i="1" dirty="0">
                <a:solidFill>
                  <a:schemeClr val="tx1"/>
                </a:solidFill>
                <a:latin typeface="Arial"/>
                <a:cs typeface="Arial"/>
              </a:rPr>
              <a:t>: funded via a mix of CTSA grant, institutional funds and/or partnerships or other mechanisms but administered by the UMCCTS.</a:t>
            </a:r>
          </a:p>
          <a:p>
            <a:pPr marL="0" lvl="1" indent="0">
              <a:buNone/>
            </a:pPr>
            <a:endParaRPr lang="en-US" sz="8000" b="1" i="1" dirty="0">
              <a:latin typeface="Arial"/>
              <a:cs typeface="Arial"/>
            </a:endParaRPr>
          </a:p>
          <a:p>
            <a:pPr marL="0" indent="0">
              <a:buNone/>
            </a:pPr>
            <a:endParaRPr lang="en-US" b="1" i="1" dirty="0" smtClean="0">
              <a:latin typeface="Arial Black"/>
              <a:cs typeface="Arial Black"/>
            </a:endParaRPr>
          </a:p>
          <a:p>
            <a:pPr marL="0" lvl="1" indent="0">
              <a:buNone/>
            </a:pPr>
            <a:endParaRPr lang="en-US" sz="2000" b="1" i="1" dirty="0">
              <a:latin typeface="Arial Black"/>
              <a:cs typeface="Arial Black"/>
            </a:endParaRPr>
          </a:p>
          <a:p>
            <a:pPr marL="0" indent="0">
              <a:buNone/>
            </a:pPr>
            <a:r>
              <a:rPr lang="en-US" b="1" i="1" dirty="0" smtClean="0">
                <a:latin typeface="Arial Black" charset="0"/>
                <a:cs typeface="Arial Black" charset="0"/>
              </a:rPr>
              <a:t> </a:t>
            </a:r>
            <a:endParaRPr lang="en-US" b="1" i="1" dirty="0">
              <a:latin typeface="Arial Black" charset="0"/>
              <a:cs typeface="Arial Black" charset="0"/>
            </a:endParaRPr>
          </a:p>
          <a:p>
            <a:pPr marL="0" indent="0">
              <a:buNone/>
            </a:pPr>
            <a:endParaRPr lang="en-US" sz="2200" b="1" i="1" dirty="0">
              <a:latin typeface="Arial Black" charset="0"/>
              <a:cs typeface="Arial Black" charset="0"/>
            </a:endParaRPr>
          </a:p>
          <a:p>
            <a:pPr marL="0" indent="0">
              <a:buNone/>
            </a:pPr>
            <a:endParaRPr lang="en-US" sz="2200" b="1" i="1" dirty="0">
              <a:latin typeface="Arial Black" charset="0"/>
              <a:cs typeface="Arial Black" charset="0"/>
            </a:endParaRPr>
          </a:p>
        </p:txBody>
      </p:sp>
    </p:spTree>
    <p:extLst>
      <p:ext uri="{BB962C8B-B14F-4D97-AF65-F5344CB8AC3E}">
        <p14:creationId xmlns:p14="http://schemas.microsoft.com/office/powerpoint/2010/main" val="3407584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48540" y="1828818"/>
            <a:ext cx="8229600" cy="1143000"/>
          </a:xfrm>
        </p:spPr>
        <p:txBody>
          <a:bodyPr/>
          <a:lstStyle/>
          <a:p>
            <a:pPr eaLnBrk="1" hangingPunct="1"/>
            <a:r>
              <a:rPr lang="en-US" sz="3600" dirty="0" smtClean="0">
                <a:solidFill>
                  <a:srgbClr val="0000CC"/>
                </a:solidFill>
                <a:latin typeface="Arial Black" charset="0"/>
                <a:cs typeface="Arial Black" charset="0"/>
              </a:rPr>
              <a:t>Thank you!</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1948540" y="3075708"/>
            <a:ext cx="8186060" cy="3050771"/>
          </a:xfrm>
        </p:spPr>
        <p:txBody>
          <a:bodyPr>
            <a:normAutofit/>
          </a:bodyPr>
          <a:lstStyle/>
          <a:p>
            <a:pPr marL="0" indent="0">
              <a:buNone/>
            </a:pPr>
            <a:r>
              <a:rPr lang="en-US" sz="2800" b="1" dirty="0" smtClean="0">
                <a:solidFill>
                  <a:schemeClr val="bg1"/>
                </a:solidFill>
                <a:latin typeface="Arial" panose="020B0604020202020204" pitchFamily="34" charset="0"/>
                <a:cs typeface="Arial" panose="020B0604020202020204" pitchFamily="34" charset="0"/>
              </a:rPr>
              <a:t>Contact Information</a:t>
            </a:r>
            <a:r>
              <a:rPr lang="en-US" sz="2800" b="1" smtClean="0">
                <a:solidFill>
                  <a:schemeClr val="bg1"/>
                </a:solidFill>
                <a:latin typeface="Arial" panose="020B0604020202020204" pitchFamily="34" charset="0"/>
                <a:cs typeface="Arial" panose="020B0604020202020204" pitchFamily="34" charset="0"/>
              </a:rPr>
              <a:t>: laura.hayman@umb.edu</a:t>
            </a: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989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2"/>
          <p:cNvSpPr txBox="1">
            <a:spLocks noChangeArrowheads="1"/>
          </p:cNvSpPr>
          <p:nvPr/>
        </p:nvSpPr>
        <p:spPr bwMode="auto">
          <a:xfrm>
            <a:off x="5982850" y="2590867"/>
            <a:ext cx="4494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4863" indent="-3476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14350" lvl="1" indent="-285750" eaLnBrk="1" hangingPunct="1">
              <a:buClr>
                <a:srgbClr val="6C0000"/>
              </a:buClr>
              <a:buFont typeface="Wingdings" panose="05000000000000000000" pitchFamily="2" charset="2"/>
              <a:buChar char="Ø"/>
            </a:pPr>
            <a:r>
              <a:rPr lang="en-US" sz="1800" b="1" dirty="0">
                <a:solidFill>
                  <a:srgbClr val="000090"/>
                </a:solidFill>
                <a:cs typeface="Arial" charset="0"/>
              </a:rPr>
              <a:t>Accelerate the translation of basic discoveries </a:t>
            </a:r>
            <a:r>
              <a:rPr lang="en-US" sz="1800" b="1" dirty="0">
                <a:solidFill>
                  <a:srgbClr val="000000"/>
                </a:solidFill>
                <a:cs typeface="Arial" charset="0"/>
              </a:rPr>
              <a:t>into practical, cost effective solutions that improve human health</a:t>
            </a:r>
          </a:p>
          <a:p>
            <a:pPr marL="514350" lvl="1" indent="-285750" eaLnBrk="1" hangingPunct="1">
              <a:buClr>
                <a:srgbClr val="6C0000"/>
              </a:buClr>
              <a:buFont typeface="Wingdings" panose="05000000000000000000" pitchFamily="2" charset="2"/>
              <a:buChar char="Ø"/>
            </a:pPr>
            <a:endParaRPr lang="en-US" sz="1800" b="1" dirty="0">
              <a:solidFill>
                <a:srgbClr val="000090"/>
              </a:solidFill>
              <a:cs typeface="Arial" charset="0"/>
            </a:endParaRPr>
          </a:p>
          <a:p>
            <a:pPr marL="514350" lvl="1" indent="-285750" eaLnBrk="1" hangingPunct="1">
              <a:buClr>
                <a:srgbClr val="6C0000"/>
              </a:buClr>
              <a:buFont typeface="Wingdings" panose="05000000000000000000" pitchFamily="2" charset="2"/>
              <a:buChar char="Ø"/>
            </a:pPr>
            <a:r>
              <a:rPr lang="en-US" sz="1800" b="1" dirty="0">
                <a:solidFill>
                  <a:srgbClr val="000090"/>
                </a:solidFill>
                <a:cs typeface="Arial" charset="0"/>
              </a:rPr>
              <a:t>Develop and support the next generation of leaders </a:t>
            </a:r>
            <a:r>
              <a:rPr lang="en-US" sz="1800" b="1" dirty="0">
                <a:solidFill>
                  <a:srgbClr val="000000"/>
                </a:solidFill>
                <a:cs typeface="Arial" charset="0"/>
              </a:rPr>
              <a:t>in clinical and translational research</a:t>
            </a:r>
            <a:endParaRPr lang="en-US" sz="1800" b="1" dirty="0">
              <a:cs typeface="Arial"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55" r="-1"/>
          <a:stretch/>
        </p:blipFill>
        <p:spPr>
          <a:xfrm>
            <a:off x="1663700" y="2518864"/>
            <a:ext cx="4588141" cy="2649079"/>
          </a:xfrm>
          <a:prstGeom prst="rect">
            <a:avLst/>
          </a:prstGeom>
        </p:spPr>
      </p:pic>
      <p:sp>
        <p:nvSpPr>
          <p:cNvPr id="4" name="TextBox 3"/>
          <p:cNvSpPr txBox="1"/>
          <p:nvPr/>
        </p:nvSpPr>
        <p:spPr>
          <a:xfrm flipH="1">
            <a:off x="7267809" y="1421476"/>
            <a:ext cx="2857093" cy="523220"/>
          </a:xfrm>
          <a:prstGeom prst="rect">
            <a:avLst/>
          </a:prstGeom>
          <a:noFill/>
        </p:spPr>
        <p:txBody>
          <a:bodyPr wrap="square" rtlCol="0">
            <a:spAutoFit/>
          </a:bodyPr>
          <a:lstStyle/>
          <a:p>
            <a:r>
              <a:rPr lang="en-US" sz="2800" dirty="0" smtClean="0">
                <a:solidFill>
                  <a:schemeClr val="bg2"/>
                </a:solidFill>
              </a:rPr>
              <a:t>MAJOR   AIMS</a:t>
            </a:r>
            <a:endParaRPr lang="en-US" sz="2800" dirty="0">
              <a:solidFill>
                <a:schemeClr val="bg2"/>
              </a:solidFill>
            </a:endParaRPr>
          </a:p>
        </p:txBody>
      </p:sp>
    </p:spTree>
    <p:extLst>
      <p:ext uri="{BB962C8B-B14F-4D97-AF65-F5344CB8AC3E}">
        <p14:creationId xmlns:p14="http://schemas.microsoft.com/office/powerpoint/2010/main" val="4130163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48540" y="1828818"/>
            <a:ext cx="8229600" cy="1143000"/>
          </a:xfrm>
        </p:spPr>
        <p:txBody>
          <a:bodyPr/>
          <a:lstStyle/>
          <a:p>
            <a:pPr eaLnBrk="1" hangingPunct="1"/>
            <a:r>
              <a:rPr lang="en-US" sz="3600" dirty="0">
                <a:solidFill>
                  <a:srgbClr val="0000CC"/>
                </a:solidFill>
                <a:latin typeface="Arial Black" charset="0"/>
                <a:cs typeface="Arial Black" charset="0"/>
              </a:rPr>
              <a:t>Strategic </a:t>
            </a:r>
            <a:r>
              <a:rPr lang="en-US" sz="3600" dirty="0" smtClean="0">
                <a:solidFill>
                  <a:srgbClr val="0000CC"/>
                </a:solidFill>
                <a:latin typeface="Arial Black" charset="0"/>
                <a:cs typeface="Arial Black" charset="0"/>
              </a:rPr>
              <a:t>Goal</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1905000" y="3172633"/>
            <a:ext cx="8229600" cy="1758617"/>
          </a:xfrm>
        </p:spPr>
        <p:txBody>
          <a:bodyPr>
            <a:normAutofit fontScale="92500"/>
          </a:bodyPr>
          <a:lstStyle/>
          <a:p>
            <a:pPr marL="0" indent="0">
              <a:buNone/>
            </a:pPr>
            <a:r>
              <a:rPr lang="en-US" sz="2800" b="1" dirty="0">
                <a:solidFill>
                  <a:schemeClr val="bg1"/>
                </a:solidFill>
                <a:latin typeface="Arial" panose="020B0604020202020204" pitchFamily="34" charset="0"/>
                <a:cs typeface="Arial" panose="020B0604020202020204" pitchFamily="34" charset="0"/>
              </a:rPr>
              <a:t>Workforce Development </a:t>
            </a:r>
          </a:p>
          <a:p>
            <a:pPr lvl="1"/>
            <a:r>
              <a:rPr lang="en-US" sz="2400" b="1" i="1" dirty="0">
                <a:solidFill>
                  <a:schemeClr val="bg1"/>
                </a:solidFill>
                <a:latin typeface="Arial" panose="020B0604020202020204" pitchFamily="34" charset="0"/>
                <a:cs typeface="Arial" panose="020B0604020202020204" pitchFamily="34" charset="0"/>
              </a:rPr>
              <a:t>Build a translational science workforce with the skills and knowledge to advance translation of discoveries</a:t>
            </a:r>
          </a:p>
        </p:txBody>
      </p:sp>
    </p:spTree>
    <p:extLst>
      <p:ext uri="{BB962C8B-B14F-4D97-AF65-F5344CB8AC3E}">
        <p14:creationId xmlns:p14="http://schemas.microsoft.com/office/powerpoint/2010/main" val="1095532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48540" y="1828818"/>
            <a:ext cx="8229600" cy="1143000"/>
          </a:xfrm>
        </p:spPr>
        <p:txBody>
          <a:bodyPr/>
          <a:lstStyle/>
          <a:p>
            <a:pPr eaLnBrk="1" hangingPunct="1"/>
            <a:r>
              <a:rPr lang="en-US" sz="3600" dirty="0" smtClean="0">
                <a:solidFill>
                  <a:srgbClr val="0000CC"/>
                </a:solidFill>
                <a:latin typeface="Arial Black" charset="0"/>
                <a:cs typeface="Arial Black" charset="0"/>
              </a:rPr>
              <a:t>Team Science</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1948540" y="3075708"/>
            <a:ext cx="8186060" cy="3050771"/>
          </a:xfrm>
        </p:spPr>
        <p:txBody>
          <a:bodyPr>
            <a:normAutofit lnSpcReduction="10000"/>
          </a:bodyPr>
          <a:lstStyle/>
          <a:p>
            <a:pPr marL="0" indent="0">
              <a:buNone/>
            </a:pPr>
            <a:r>
              <a:rPr lang="en-US" sz="2800" b="1" dirty="0" smtClean="0">
                <a:solidFill>
                  <a:schemeClr val="bg1"/>
                </a:solidFill>
                <a:latin typeface="Arial" panose="020B0604020202020204" pitchFamily="34" charset="0"/>
                <a:cs typeface="Arial" panose="020B0604020202020204" pitchFamily="34" charset="0"/>
              </a:rPr>
              <a:t>Draws on diverse disciplinary perspectives to better understand and enhance the processes and outcomes of scientific collaboration</a:t>
            </a:r>
          </a:p>
          <a:p>
            <a:pPr marL="0" indent="0">
              <a:buNone/>
            </a:pPr>
            <a:r>
              <a:rPr lang="en-US" sz="2800" b="1" dirty="0" smtClean="0">
                <a:solidFill>
                  <a:schemeClr val="bg1"/>
                </a:solidFill>
                <a:latin typeface="Arial" panose="020B0604020202020204" pitchFamily="34" charset="0"/>
                <a:cs typeface="Arial" panose="020B0604020202020204" pitchFamily="34" charset="0"/>
              </a:rPr>
              <a:t>Utilizes a variety of conceptual models as programmatic frameworks for describing, organizing and evaluating team science  </a:t>
            </a: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154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48540" y="1828818"/>
            <a:ext cx="8229600" cy="1143000"/>
          </a:xfrm>
        </p:spPr>
        <p:txBody>
          <a:bodyPr/>
          <a:lstStyle/>
          <a:p>
            <a:pPr eaLnBrk="1" hangingPunct="1"/>
            <a:r>
              <a:rPr lang="en-US" sz="3600" dirty="0" smtClean="0">
                <a:solidFill>
                  <a:srgbClr val="0000CC"/>
                </a:solidFill>
                <a:latin typeface="Arial Black" charset="0"/>
                <a:cs typeface="Arial Black" charset="0"/>
              </a:rPr>
              <a:t>Team Science</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2056606" y="2400318"/>
            <a:ext cx="8186060" cy="3050771"/>
          </a:xfrm>
        </p:spPr>
        <p:txBody>
          <a:bodyPr>
            <a:normAutofit fontScale="77500" lnSpcReduction="20000"/>
          </a:bodyPr>
          <a:lstStyle/>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r>
              <a:rPr lang="en-US" sz="2800" b="1" dirty="0" err="1" smtClean="0">
                <a:solidFill>
                  <a:schemeClr val="bg1"/>
                </a:solidFill>
                <a:latin typeface="Arial" panose="020B0604020202020204" pitchFamily="34" charset="0"/>
                <a:cs typeface="Arial" panose="020B0604020202020204" pitchFamily="34" charset="0"/>
              </a:rPr>
              <a:t>Transdisciplinarity</a:t>
            </a:r>
            <a:r>
              <a:rPr lang="en-US" sz="2800" b="1" dirty="0" smtClean="0">
                <a:solidFill>
                  <a:schemeClr val="bg1"/>
                </a:solidFill>
                <a:latin typeface="Arial" panose="020B0604020202020204" pitchFamily="34" charset="0"/>
                <a:cs typeface="Arial" panose="020B0604020202020204" pitchFamily="34" charset="0"/>
              </a:rPr>
              <a:t>: an integrative process in which researchers work jointly to develop and  use a shared conceptual framework that synthesizes  and extends discipline-specific theories, concepts, methods or all three to create new models and language to address a common research problem.</a:t>
            </a:r>
          </a:p>
          <a:p>
            <a:pPr marL="0" indent="0">
              <a:buNone/>
            </a:pPr>
            <a:r>
              <a:rPr lang="en-US" sz="2800" b="1" dirty="0">
                <a:solidFill>
                  <a:schemeClr val="bg1"/>
                </a:solidFill>
                <a:latin typeface="Arial" panose="020B0604020202020204" pitchFamily="34" charset="0"/>
                <a:cs typeface="Arial" panose="020B0604020202020204" pitchFamily="34" charset="0"/>
              </a:rPr>
              <a:t>	</a:t>
            </a:r>
            <a:r>
              <a:rPr lang="en-US" sz="2100" b="1" dirty="0" err="1" smtClean="0">
                <a:solidFill>
                  <a:schemeClr val="bg1"/>
                </a:solidFill>
                <a:latin typeface="Arial" panose="020B0604020202020204" pitchFamily="34" charset="0"/>
                <a:cs typeface="Arial" panose="020B0604020202020204" pitchFamily="34" charset="0"/>
              </a:rPr>
              <a:t>Stokols</a:t>
            </a:r>
            <a:r>
              <a:rPr lang="en-US" sz="2100" b="1" dirty="0" smtClean="0">
                <a:solidFill>
                  <a:schemeClr val="bg1"/>
                </a:solidFill>
                <a:latin typeface="Arial" panose="020B0604020202020204" pitchFamily="34" charset="0"/>
                <a:cs typeface="Arial" panose="020B0604020202020204" pitchFamily="34" charset="0"/>
              </a:rPr>
              <a:t> D, et al., </a:t>
            </a:r>
            <a:r>
              <a:rPr lang="en-US" sz="2100" b="1" i="1" dirty="0" smtClean="0">
                <a:solidFill>
                  <a:schemeClr val="bg1"/>
                </a:solidFill>
                <a:latin typeface="Arial" panose="020B0604020202020204" pitchFamily="34" charset="0"/>
                <a:cs typeface="Arial" panose="020B0604020202020204" pitchFamily="34" charset="0"/>
              </a:rPr>
              <a:t>Am J </a:t>
            </a:r>
            <a:r>
              <a:rPr lang="en-US" sz="2100" b="1" i="1" dirty="0" err="1" smtClean="0">
                <a:solidFill>
                  <a:schemeClr val="bg1"/>
                </a:solidFill>
                <a:latin typeface="Arial" panose="020B0604020202020204" pitchFamily="34" charset="0"/>
                <a:cs typeface="Arial" panose="020B0604020202020204" pitchFamily="34" charset="0"/>
              </a:rPr>
              <a:t>Prev</a:t>
            </a:r>
            <a:r>
              <a:rPr lang="en-US" sz="2100" b="1" i="1" dirty="0" smtClean="0">
                <a:solidFill>
                  <a:schemeClr val="bg1"/>
                </a:solidFill>
                <a:latin typeface="Arial" panose="020B0604020202020204" pitchFamily="34" charset="0"/>
                <a:cs typeface="Arial" panose="020B0604020202020204" pitchFamily="34" charset="0"/>
              </a:rPr>
              <a:t> Med</a:t>
            </a:r>
            <a:r>
              <a:rPr lang="en-US" sz="2100" b="1" dirty="0" smtClean="0">
                <a:solidFill>
                  <a:schemeClr val="bg1"/>
                </a:solidFill>
                <a:latin typeface="Arial" panose="020B0604020202020204" pitchFamily="34" charset="0"/>
                <a:cs typeface="Arial" panose="020B0604020202020204" pitchFamily="34" charset="0"/>
              </a:rPr>
              <a:t>. 2008: 35, (2S):S77-89</a:t>
            </a:r>
            <a:endParaRPr lang="en-US" sz="21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581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948540" y="1828818"/>
            <a:ext cx="8229600" cy="1143000"/>
          </a:xfrm>
        </p:spPr>
        <p:txBody>
          <a:bodyPr/>
          <a:lstStyle/>
          <a:p>
            <a:pPr eaLnBrk="1" hangingPunct="1"/>
            <a:r>
              <a:rPr lang="en-US" sz="3600" dirty="0" smtClean="0">
                <a:solidFill>
                  <a:srgbClr val="0000CC"/>
                </a:solidFill>
                <a:latin typeface="Arial Black" charset="0"/>
                <a:cs typeface="Arial Black" charset="0"/>
              </a:rPr>
              <a:t>Team Science</a:t>
            </a:r>
            <a:endParaRPr lang="en-US" sz="3600" dirty="0">
              <a:solidFill>
                <a:srgbClr val="0000CC"/>
              </a:solidFill>
              <a:latin typeface="Arial Black" charset="0"/>
              <a:cs typeface="Arial Black" charset="0"/>
            </a:endParaRPr>
          </a:p>
        </p:txBody>
      </p:sp>
      <p:sp>
        <p:nvSpPr>
          <p:cNvPr id="17410" name="Content Placeholder 5"/>
          <p:cNvSpPr>
            <a:spLocks noGrp="1"/>
          </p:cNvSpPr>
          <p:nvPr>
            <p:ph idx="1"/>
          </p:nvPr>
        </p:nvSpPr>
        <p:spPr>
          <a:xfrm>
            <a:off x="1948540" y="3075708"/>
            <a:ext cx="8186060" cy="3050771"/>
          </a:xfrm>
        </p:spPr>
        <p:txBody>
          <a:bodyPr>
            <a:normAutofit/>
          </a:bodyPr>
          <a:lstStyle/>
          <a:p>
            <a:pPr marL="0" indent="0">
              <a:buNone/>
            </a:pPr>
            <a:r>
              <a:rPr lang="en-US" sz="2800" b="1" dirty="0" smtClean="0">
                <a:solidFill>
                  <a:schemeClr val="bg1"/>
                </a:solidFill>
                <a:latin typeface="Arial" panose="020B0604020202020204" pitchFamily="34" charset="0"/>
                <a:cs typeface="Arial" panose="020B0604020202020204" pitchFamily="34" charset="0"/>
              </a:rPr>
              <a:t>Places emphasis on </a:t>
            </a:r>
            <a:r>
              <a:rPr lang="en-US" sz="2800" b="1" dirty="0" err="1" smtClean="0">
                <a:solidFill>
                  <a:schemeClr val="bg1"/>
                </a:solidFill>
                <a:latin typeface="Arial" panose="020B0604020202020204" pitchFamily="34" charset="0"/>
                <a:cs typeface="Arial" panose="020B0604020202020204" pitchFamily="34" charset="0"/>
              </a:rPr>
              <a:t>interprofessional</a:t>
            </a:r>
            <a:r>
              <a:rPr lang="en-US" sz="2800" b="1" dirty="0" smtClean="0">
                <a:solidFill>
                  <a:schemeClr val="bg1"/>
                </a:solidFill>
                <a:latin typeface="Arial" panose="020B0604020202020204" pitchFamily="34" charset="0"/>
                <a:cs typeface="Arial" panose="020B0604020202020204" pitchFamily="34" charset="0"/>
              </a:rPr>
              <a:t> collaboration in clinical and public health practice and healthcare</a:t>
            </a: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smtClean="0">
              <a:solidFill>
                <a:schemeClr val="bg1"/>
              </a:solidFill>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72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lvl="1"/>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228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CTSBanner-copy.png"/>
          <p:cNvPicPr>
            <a:picLocks noChangeAspect="1"/>
          </p:cNvPicPr>
          <p:nvPr/>
        </p:nvPicPr>
        <p:blipFill>
          <a:blip r:embed="rId2">
            <a:extLst>
              <a:ext uri="{28A0092B-C50C-407E-A947-70E740481C1C}">
                <a14:useLocalDpi xmlns:a14="http://schemas.microsoft.com/office/drawing/2010/main" val="0"/>
              </a:ext>
            </a:extLst>
          </a:blip>
          <a:srcRect r="39166" b="88062"/>
          <a:stretch>
            <a:fillRect/>
          </a:stretch>
        </p:blipFill>
        <p:spPr bwMode="auto">
          <a:xfrm>
            <a:off x="3352800" y="838201"/>
            <a:ext cx="5562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600200" y="3049588"/>
            <a:ext cx="1143000" cy="925512"/>
          </a:xfrm>
          <a:prstGeom prst="rect">
            <a:avLst/>
          </a:prstGeom>
          <a:solidFill>
            <a:schemeClr val="accent2">
              <a:lumMod val="40000"/>
              <a:lumOff val="60000"/>
            </a:schemeClr>
          </a:solidFill>
          <a:ln w="9525">
            <a:solidFill>
              <a:srgbClr val="6C0000"/>
            </a:solidFill>
            <a:miter lim="800000"/>
            <a:headEnd/>
            <a:tailEnd/>
          </a:ln>
        </p:spPr>
        <p:txBody>
          <a:bodyPr wrap="none" anchor="ctr"/>
          <a:lstStyle/>
          <a:p>
            <a:pPr algn="ctr"/>
            <a:r>
              <a:rPr lang="en-US" sz="1200" b="1" dirty="0">
                <a:latin typeface="Arial" pitchFamily="34" charset="0"/>
                <a:cs typeface="Arial" pitchFamily="34" charset="0"/>
              </a:rPr>
              <a:t>Basic Science </a:t>
            </a:r>
          </a:p>
          <a:p>
            <a:pPr algn="ctr"/>
            <a:r>
              <a:rPr lang="en-US" sz="1200" b="1" dirty="0">
                <a:latin typeface="Arial" pitchFamily="34" charset="0"/>
                <a:cs typeface="Arial" pitchFamily="34" charset="0"/>
              </a:rPr>
              <a:t>Discovery</a:t>
            </a:r>
          </a:p>
        </p:txBody>
      </p:sp>
      <p:sp>
        <p:nvSpPr>
          <p:cNvPr id="8" name="Text Box 10"/>
          <p:cNvSpPr txBox="1">
            <a:spLocks noChangeArrowheads="1"/>
          </p:cNvSpPr>
          <p:nvPr/>
        </p:nvSpPr>
        <p:spPr bwMode="auto">
          <a:xfrm>
            <a:off x="2936875" y="3289300"/>
            <a:ext cx="38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800" b="1" dirty="0">
                <a:latin typeface="Arial" pitchFamily="34" charset="0"/>
                <a:cs typeface="Arial" pitchFamily="34" charset="0"/>
              </a:rPr>
              <a:t>TI</a:t>
            </a:r>
          </a:p>
        </p:txBody>
      </p:sp>
      <p:grpSp>
        <p:nvGrpSpPr>
          <p:cNvPr id="9" name="Group 28"/>
          <p:cNvGrpSpPr>
            <a:grpSpLocks/>
          </p:cNvGrpSpPr>
          <p:nvPr/>
        </p:nvGrpSpPr>
        <p:grpSpPr bwMode="auto">
          <a:xfrm>
            <a:off x="2763838" y="3140076"/>
            <a:ext cx="754062" cy="688975"/>
            <a:chOff x="1318593" y="2593618"/>
            <a:chExt cx="753901" cy="689246"/>
          </a:xfrm>
        </p:grpSpPr>
        <p:sp>
          <p:nvSpPr>
            <p:cNvPr id="34" name="Arc 34"/>
            <p:cNvSpPr>
              <a:spLocks/>
            </p:cNvSpPr>
            <p:nvPr/>
          </p:nvSpPr>
          <p:spPr bwMode="auto">
            <a:xfrm rot="11516095" flipV="1">
              <a:off x="1326966" y="2593618"/>
              <a:ext cx="745528" cy="383211"/>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Arc 37"/>
            <p:cNvSpPr>
              <a:spLocks/>
            </p:cNvSpPr>
            <p:nvPr/>
          </p:nvSpPr>
          <p:spPr bwMode="auto">
            <a:xfrm rot="608628" flipV="1">
              <a:off x="1318593" y="2953331"/>
              <a:ext cx="745430" cy="329533"/>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sp>
        <p:nvSpPr>
          <p:cNvPr id="10" name="Rectangle 4"/>
          <p:cNvSpPr>
            <a:spLocks noChangeArrowheads="1"/>
          </p:cNvSpPr>
          <p:nvPr/>
        </p:nvSpPr>
        <p:spPr bwMode="auto">
          <a:xfrm>
            <a:off x="3581400" y="3049588"/>
            <a:ext cx="1143000" cy="925512"/>
          </a:xfrm>
          <a:prstGeom prst="rect">
            <a:avLst/>
          </a:prstGeom>
          <a:solidFill>
            <a:schemeClr val="accent2">
              <a:lumMod val="40000"/>
              <a:lumOff val="60000"/>
            </a:schemeClr>
          </a:solidFill>
          <a:ln w="9525">
            <a:solidFill>
              <a:srgbClr val="6C0000"/>
            </a:solidFill>
            <a:miter lim="800000"/>
            <a:headEnd/>
            <a:tailEnd/>
          </a:ln>
        </p:spPr>
        <p:txBody>
          <a:bodyPr wrap="none" anchor="ctr"/>
          <a:lstStyle/>
          <a:p>
            <a:pPr algn="ctr"/>
            <a:r>
              <a:rPr lang="en-US" sz="1200" b="1" dirty="0">
                <a:latin typeface="Arial" pitchFamily="34" charset="0"/>
                <a:cs typeface="Arial" pitchFamily="34" charset="0"/>
              </a:rPr>
              <a:t>Clinical </a:t>
            </a:r>
          </a:p>
          <a:p>
            <a:pPr algn="ctr"/>
            <a:r>
              <a:rPr lang="en-US" sz="1200" b="1" dirty="0">
                <a:latin typeface="Arial" pitchFamily="34" charset="0"/>
                <a:cs typeface="Arial" pitchFamily="34" charset="0"/>
              </a:rPr>
              <a:t>Application</a:t>
            </a:r>
          </a:p>
        </p:txBody>
      </p:sp>
      <p:sp>
        <p:nvSpPr>
          <p:cNvPr id="11" name="Rectangle 4"/>
          <p:cNvSpPr>
            <a:spLocks noChangeArrowheads="1"/>
          </p:cNvSpPr>
          <p:nvPr/>
        </p:nvSpPr>
        <p:spPr bwMode="auto">
          <a:xfrm>
            <a:off x="5562600" y="3049588"/>
            <a:ext cx="1143000" cy="925512"/>
          </a:xfrm>
          <a:prstGeom prst="rect">
            <a:avLst/>
          </a:prstGeom>
          <a:solidFill>
            <a:schemeClr val="accent2">
              <a:lumMod val="40000"/>
              <a:lumOff val="60000"/>
            </a:schemeClr>
          </a:solidFill>
          <a:ln w="9525">
            <a:solidFill>
              <a:srgbClr val="6C0000"/>
            </a:solidFill>
            <a:miter lim="800000"/>
            <a:headEnd/>
            <a:tailEnd/>
          </a:ln>
        </p:spPr>
        <p:txBody>
          <a:bodyPr wrap="none" anchor="ctr"/>
          <a:lstStyle/>
          <a:p>
            <a:pPr algn="ctr"/>
            <a:r>
              <a:rPr lang="en-US" sz="1200" b="1" dirty="0">
                <a:latin typeface="Arial" pitchFamily="34" charset="0"/>
                <a:cs typeface="Arial" pitchFamily="34" charset="0"/>
              </a:rPr>
              <a:t>Clinical </a:t>
            </a:r>
          </a:p>
          <a:p>
            <a:pPr algn="ctr"/>
            <a:r>
              <a:rPr lang="en-US" sz="1200" b="1" dirty="0">
                <a:latin typeface="Arial" pitchFamily="34" charset="0"/>
                <a:cs typeface="Arial" pitchFamily="34" charset="0"/>
              </a:rPr>
              <a:t>Practice</a:t>
            </a:r>
          </a:p>
        </p:txBody>
      </p:sp>
      <p:sp>
        <p:nvSpPr>
          <p:cNvPr id="12" name="Rectangle 4"/>
          <p:cNvSpPr>
            <a:spLocks noChangeArrowheads="1"/>
          </p:cNvSpPr>
          <p:nvPr/>
        </p:nvSpPr>
        <p:spPr bwMode="auto">
          <a:xfrm>
            <a:off x="9458325" y="3049588"/>
            <a:ext cx="1143000" cy="925512"/>
          </a:xfrm>
          <a:prstGeom prst="rect">
            <a:avLst/>
          </a:prstGeom>
          <a:solidFill>
            <a:schemeClr val="accent2">
              <a:lumMod val="40000"/>
              <a:lumOff val="60000"/>
            </a:schemeClr>
          </a:solidFill>
          <a:ln w="9525">
            <a:solidFill>
              <a:srgbClr val="6C0000"/>
            </a:solidFill>
            <a:miter lim="800000"/>
            <a:headEnd/>
            <a:tailEnd/>
          </a:ln>
        </p:spPr>
        <p:txBody>
          <a:bodyPr wrap="none" anchor="ctr"/>
          <a:lstStyle/>
          <a:p>
            <a:pPr algn="ctr"/>
            <a:r>
              <a:rPr lang="en-US" sz="1200" b="1" dirty="0">
                <a:latin typeface="Arial" pitchFamily="34" charset="0"/>
                <a:cs typeface="Arial" pitchFamily="34" charset="0"/>
              </a:rPr>
              <a:t>Global</a:t>
            </a:r>
          </a:p>
          <a:p>
            <a:pPr algn="ctr"/>
            <a:r>
              <a:rPr lang="en-US" sz="1200" b="1" dirty="0">
                <a:latin typeface="Arial" pitchFamily="34" charset="0"/>
                <a:cs typeface="Arial" pitchFamily="34" charset="0"/>
              </a:rPr>
              <a:t> Health</a:t>
            </a:r>
          </a:p>
        </p:txBody>
      </p:sp>
      <p:sp>
        <p:nvSpPr>
          <p:cNvPr id="13" name="Rectangle 4"/>
          <p:cNvSpPr>
            <a:spLocks noChangeArrowheads="1"/>
          </p:cNvSpPr>
          <p:nvPr/>
        </p:nvSpPr>
        <p:spPr bwMode="auto">
          <a:xfrm>
            <a:off x="7523163" y="3049588"/>
            <a:ext cx="1143000" cy="925512"/>
          </a:xfrm>
          <a:prstGeom prst="rect">
            <a:avLst/>
          </a:prstGeom>
          <a:solidFill>
            <a:schemeClr val="accent2">
              <a:lumMod val="40000"/>
              <a:lumOff val="60000"/>
            </a:schemeClr>
          </a:solidFill>
          <a:ln w="9525">
            <a:solidFill>
              <a:srgbClr val="6C0000"/>
            </a:solidFill>
            <a:miter lim="800000"/>
            <a:headEnd/>
            <a:tailEnd/>
          </a:ln>
        </p:spPr>
        <p:txBody>
          <a:bodyPr wrap="none" anchor="ctr"/>
          <a:lstStyle/>
          <a:p>
            <a:pPr algn="ctr"/>
            <a:r>
              <a:rPr lang="en-US" sz="1200" b="1" dirty="0">
                <a:latin typeface="Arial" pitchFamily="34" charset="0"/>
                <a:cs typeface="Arial" pitchFamily="34" charset="0"/>
              </a:rPr>
              <a:t>Population</a:t>
            </a:r>
          </a:p>
          <a:p>
            <a:pPr algn="ctr"/>
            <a:r>
              <a:rPr lang="en-US" sz="1200" b="1" dirty="0">
                <a:latin typeface="Arial" pitchFamily="34" charset="0"/>
                <a:cs typeface="Arial" pitchFamily="34" charset="0"/>
              </a:rPr>
              <a:t> Health</a:t>
            </a:r>
          </a:p>
        </p:txBody>
      </p:sp>
      <p:grpSp>
        <p:nvGrpSpPr>
          <p:cNvPr id="14" name="Group 29"/>
          <p:cNvGrpSpPr>
            <a:grpSpLocks/>
          </p:cNvGrpSpPr>
          <p:nvPr/>
        </p:nvGrpSpPr>
        <p:grpSpPr bwMode="auto">
          <a:xfrm>
            <a:off x="4745038" y="3124201"/>
            <a:ext cx="754062" cy="688975"/>
            <a:chOff x="1318593" y="2593618"/>
            <a:chExt cx="753901" cy="689246"/>
          </a:xfrm>
        </p:grpSpPr>
        <p:sp>
          <p:nvSpPr>
            <p:cNvPr id="32" name="Arc 34"/>
            <p:cNvSpPr>
              <a:spLocks/>
            </p:cNvSpPr>
            <p:nvPr/>
          </p:nvSpPr>
          <p:spPr bwMode="auto">
            <a:xfrm rot="11516095" flipV="1">
              <a:off x="1326966" y="2593618"/>
              <a:ext cx="745528" cy="383211"/>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Arc 37"/>
            <p:cNvSpPr>
              <a:spLocks/>
            </p:cNvSpPr>
            <p:nvPr/>
          </p:nvSpPr>
          <p:spPr bwMode="auto">
            <a:xfrm rot="608628" flipV="1">
              <a:off x="1318593" y="2953331"/>
              <a:ext cx="745430" cy="329533"/>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15" name="Group 32"/>
          <p:cNvGrpSpPr>
            <a:grpSpLocks/>
          </p:cNvGrpSpPr>
          <p:nvPr/>
        </p:nvGrpSpPr>
        <p:grpSpPr bwMode="auto">
          <a:xfrm>
            <a:off x="6705601" y="3136901"/>
            <a:ext cx="754063" cy="688975"/>
            <a:chOff x="1318593" y="2593618"/>
            <a:chExt cx="753901" cy="689246"/>
          </a:xfrm>
        </p:grpSpPr>
        <p:sp>
          <p:nvSpPr>
            <p:cNvPr id="30" name="Arc 34"/>
            <p:cNvSpPr>
              <a:spLocks/>
            </p:cNvSpPr>
            <p:nvPr/>
          </p:nvSpPr>
          <p:spPr bwMode="auto">
            <a:xfrm rot="11516095" flipV="1">
              <a:off x="1326966" y="2593618"/>
              <a:ext cx="745528" cy="383211"/>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37"/>
            <p:cNvSpPr>
              <a:spLocks/>
            </p:cNvSpPr>
            <p:nvPr/>
          </p:nvSpPr>
          <p:spPr bwMode="auto">
            <a:xfrm rot="608628" flipV="1">
              <a:off x="1318593" y="2953331"/>
              <a:ext cx="745430" cy="329533"/>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16" name="Group 35"/>
          <p:cNvGrpSpPr>
            <a:grpSpLocks/>
          </p:cNvGrpSpPr>
          <p:nvPr/>
        </p:nvGrpSpPr>
        <p:grpSpPr bwMode="auto">
          <a:xfrm>
            <a:off x="8686801" y="3124201"/>
            <a:ext cx="754063" cy="688975"/>
            <a:chOff x="1318593" y="2593618"/>
            <a:chExt cx="753901" cy="689246"/>
          </a:xfrm>
        </p:grpSpPr>
        <p:sp>
          <p:nvSpPr>
            <p:cNvPr id="28" name="Arc 34"/>
            <p:cNvSpPr>
              <a:spLocks/>
            </p:cNvSpPr>
            <p:nvPr/>
          </p:nvSpPr>
          <p:spPr bwMode="auto">
            <a:xfrm rot="11516095" flipV="1">
              <a:off x="1326966" y="2593618"/>
              <a:ext cx="745528" cy="383211"/>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37"/>
            <p:cNvSpPr>
              <a:spLocks/>
            </p:cNvSpPr>
            <p:nvPr/>
          </p:nvSpPr>
          <p:spPr bwMode="auto">
            <a:xfrm rot="608628" flipV="1">
              <a:off x="1318593" y="2953331"/>
              <a:ext cx="745430" cy="329533"/>
            </a:xfrm>
            <a:custGeom>
              <a:avLst/>
              <a:gdLst>
                <a:gd name="T0" fmla="*/ 0 w 35126"/>
                <a:gd name="T1" fmla="*/ 2147483647 h 21600"/>
                <a:gd name="T2" fmla="*/ 2147483647 w 35126"/>
                <a:gd name="T3" fmla="*/ 2147483647 h 21600"/>
                <a:gd name="T4" fmla="*/ 2147483647 w 35126"/>
                <a:gd name="T5" fmla="*/ 2147483647 h 21600"/>
                <a:gd name="T6" fmla="*/ 0 60000 65536"/>
                <a:gd name="T7" fmla="*/ 0 60000 65536"/>
                <a:gd name="T8" fmla="*/ 0 60000 65536"/>
                <a:gd name="T9" fmla="*/ 0 w 35126"/>
                <a:gd name="T10" fmla="*/ 0 h 21600"/>
                <a:gd name="T11" fmla="*/ 35126 w 35126"/>
                <a:gd name="T12" fmla="*/ 21600 h 21600"/>
              </a:gdLst>
              <a:ahLst/>
              <a:cxnLst>
                <a:cxn ang="T6">
                  <a:pos x="T0" y="T1"/>
                </a:cxn>
                <a:cxn ang="T7">
                  <a:pos x="T2" y="T3"/>
                </a:cxn>
                <a:cxn ang="T8">
                  <a:pos x="T4" y="T5"/>
                </a:cxn>
              </a:cxnLst>
              <a:rect l="T9" t="T10" r="T11" b="T12"/>
              <a:pathLst>
                <a:path w="35126" h="21600" fill="none" extrusionOk="0">
                  <a:moveTo>
                    <a:pt x="-1" y="6038"/>
                  </a:moveTo>
                  <a:cubicBezTo>
                    <a:pt x="4024" y="2164"/>
                    <a:pt x="9393" y="-1"/>
                    <a:pt x="14980" y="0"/>
                  </a:cubicBezTo>
                  <a:cubicBezTo>
                    <a:pt x="23902" y="0"/>
                    <a:pt x="31907" y="5486"/>
                    <a:pt x="35125" y="13809"/>
                  </a:cubicBezTo>
                </a:path>
                <a:path w="35126" h="21600" stroke="0" extrusionOk="0">
                  <a:moveTo>
                    <a:pt x="-1" y="6038"/>
                  </a:moveTo>
                  <a:cubicBezTo>
                    <a:pt x="4024" y="2164"/>
                    <a:pt x="9393" y="-1"/>
                    <a:pt x="14980" y="0"/>
                  </a:cubicBezTo>
                  <a:cubicBezTo>
                    <a:pt x="23902" y="0"/>
                    <a:pt x="31907" y="5486"/>
                    <a:pt x="35125" y="13809"/>
                  </a:cubicBezTo>
                  <a:lnTo>
                    <a:pt x="14980" y="21600"/>
                  </a:lnTo>
                  <a:lnTo>
                    <a:pt x="-1" y="6038"/>
                  </a:lnTo>
                  <a:close/>
                </a:path>
              </a:pathLst>
            </a:custGeom>
            <a:noFill/>
            <a:ln w="28575">
              <a:solidFill>
                <a:srgbClr val="6C0000"/>
              </a:solidFill>
              <a:round/>
              <a:headEnd type="triangle" w="med" len="med"/>
              <a:tailEnd/>
            </a:ln>
            <a:effectLst/>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sp>
        <p:nvSpPr>
          <p:cNvPr id="17" name="Text Box 10"/>
          <p:cNvSpPr txBox="1">
            <a:spLocks noChangeArrowheads="1"/>
          </p:cNvSpPr>
          <p:nvPr/>
        </p:nvSpPr>
        <p:spPr bwMode="auto">
          <a:xfrm>
            <a:off x="4916489" y="3328988"/>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800" b="1" dirty="0">
                <a:latin typeface="Arial" pitchFamily="34" charset="0"/>
                <a:cs typeface="Arial" pitchFamily="34" charset="0"/>
              </a:rPr>
              <a:t>T2</a:t>
            </a:r>
          </a:p>
        </p:txBody>
      </p:sp>
      <p:sp>
        <p:nvSpPr>
          <p:cNvPr id="18" name="Text Box 10"/>
          <p:cNvSpPr txBox="1">
            <a:spLocks noChangeArrowheads="1"/>
          </p:cNvSpPr>
          <p:nvPr/>
        </p:nvSpPr>
        <p:spPr bwMode="auto">
          <a:xfrm>
            <a:off x="6899276" y="3308350"/>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800" b="1" dirty="0">
                <a:latin typeface="Arial" pitchFamily="34" charset="0"/>
                <a:cs typeface="Arial" pitchFamily="34" charset="0"/>
              </a:rPr>
              <a:t>T3</a:t>
            </a:r>
          </a:p>
        </p:txBody>
      </p:sp>
      <p:sp>
        <p:nvSpPr>
          <p:cNvPr id="19" name="Text Box 10"/>
          <p:cNvSpPr txBox="1">
            <a:spLocks noChangeArrowheads="1"/>
          </p:cNvSpPr>
          <p:nvPr/>
        </p:nvSpPr>
        <p:spPr bwMode="auto">
          <a:xfrm>
            <a:off x="8840789" y="3349625"/>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800" b="1" dirty="0">
                <a:latin typeface="Arial" pitchFamily="34" charset="0"/>
                <a:cs typeface="Arial" pitchFamily="34" charset="0"/>
              </a:rPr>
              <a:t>T4</a:t>
            </a:r>
          </a:p>
        </p:txBody>
      </p:sp>
      <p:sp>
        <p:nvSpPr>
          <p:cNvPr id="20" name="TextBox 42"/>
          <p:cNvSpPr txBox="1">
            <a:spLocks noChangeArrowheads="1"/>
          </p:cNvSpPr>
          <p:nvPr/>
        </p:nvSpPr>
        <p:spPr bwMode="auto">
          <a:xfrm>
            <a:off x="2410779" y="4192589"/>
            <a:ext cx="1588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600" b="1" dirty="0">
                <a:solidFill>
                  <a:srgbClr val="6C0000"/>
                </a:solidFill>
                <a:latin typeface="Arial" pitchFamily="34" charset="0"/>
                <a:cs typeface="Arial" pitchFamily="34" charset="0"/>
              </a:rPr>
              <a:t>Translation to </a:t>
            </a:r>
          </a:p>
          <a:p>
            <a:pPr algn="ctr" eaLnBrk="1" hangingPunct="1"/>
            <a:r>
              <a:rPr lang="en-US" sz="1600" b="1" dirty="0">
                <a:solidFill>
                  <a:srgbClr val="6C0000"/>
                </a:solidFill>
                <a:latin typeface="Arial" pitchFamily="34" charset="0"/>
                <a:cs typeface="Arial" pitchFamily="34" charset="0"/>
              </a:rPr>
              <a:t>Humans</a:t>
            </a:r>
          </a:p>
        </p:txBody>
      </p:sp>
      <p:sp>
        <p:nvSpPr>
          <p:cNvPr id="21" name="TextBox 43"/>
          <p:cNvSpPr txBox="1">
            <a:spLocks noChangeArrowheads="1"/>
          </p:cNvSpPr>
          <p:nvPr/>
        </p:nvSpPr>
        <p:spPr bwMode="auto">
          <a:xfrm>
            <a:off x="4431667" y="4202114"/>
            <a:ext cx="1588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600" b="1" dirty="0">
                <a:solidFill>
                  <a:srgbClr val="6C0000"/>
                </a:solidFill>
                <a:latin typeface="Arial" pitchFamily="34" charset="0"/>
                <a:cs typeface="Arial" pitchFamily="34" charset="0"/>
              </a:rPr>
              <a:t>Translation to </a:t>
            </a:r>
          </a:p>
          <a:p>
            <a:pPr algn="ctr" eaLnBrk="1" hangingPunct="1"/>
            <a:r>
              <a:rPr lang="en-US" sz="1600" b="1" dirty="0">
                <a:solidFill>
                  <a:srgbClr val="6C0000"/>
                </a:solidFill>
                <a:latin typeface="Arial" pitchFamily="34" charset="0"/>
                <a:cs typeface="Arial" pitchFamily="34" charset="0"/>
              </a:rPr>
              <a:t>Patients</a:t>
            </a:r>
          </a:p>
        </p:txBody>
      </p:sp>
      <p:sp>
        <p:nvSpPr>
          <p:cNvPr id="22" name="TextBox 45"/>
          <p:cNvSpPr txBox="1">
            <a:spLocks noChangeArrowheads="1"/>
          </p:cNvSpPr>
          <p:nvPr/>
        </p:nvSpPr>
        <p:spPr bwMode="auto">
          <a:xfrm>
            <a:off x="6425567" y="4211639"/>
            <a:ext cx="1588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600" b="1" dirty="0">
                <a:solidFill>
                  <a:srgbClr val="6C0000"/>
                </a:solidFill>
                <a:latin typeface="Arial" pitchFamily="34" charset="0"/>
                <a:cs typeface="Arial" pitchFamily="34" charset="0"/>
              </a:rPr>
              <a:t>Translation to </a:t>
            </a:r>
          </a:p>
          <a:p>
            <a:pPr algn="ctr" eaLnBrk="1" hangingPunct="1"/>
            <a:r>
              <a:rPr lang="en-US" sz="1600" b="1" dirty="0">
                <a:solidFill>
                  <a:srgbClr val="6C0000"/>
                </a:solidFill>
                <a:latin typeface="Arial" pitchFamily="34" charset="0"/>
                <a:cs typeface="Arial" pitchFamily="34" charset="0"/>
              </a:rPr>
              <a:t>Practice</a:t>
            </a:r>
          </a:p>
        </p:txBody>
      </p:sp>
      <p:sp>
        <p:nvSpPr>
          <p:cNvPr id="23" name="TextBox 46"/>
          <p:cNvSpPr txBox="1">
            <a:spLocks noChangeArrowheads="1"/>
          </p:cNvSpPr>
          <p:nvPr/>
        </p:nvSpPr>
        <p:spPr bwMode="auto">
          <a:xfrm>
            <a:off x="8279646" y="4170364"/>
            <a:ext cx="1928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600" b="1" dirty="0">
                <a:solidFill>
                  <a:srgbClr val="6C0000"/>
                </a:solidFill>
                <a:latin typeface="Arial" pitchFamily="34" charset="0"/>
                <a:cs typeface="Arial" pitchFamily="34" charset="0"/>
              </a:rPr>
              <a:t>Translation to </a:t>
            </a:r>
          </a:p>
          <a:p>
            <a:pPr algn="ctr" eaLnBrk="1" hangingPunct="1"/>
            <a:r>
              <a:rPr lang="en-US" sz="1600" b="1" dirty="0">
                <a:solidFill>
                  <a:srgbClr val="6C0000"/>
                </a:solidFill>
                <a:latin typeface="Arial" pitchFamily="34" charset="0"/>
                <a:cs typeface="Arial" pitchFamily="34" charset="0"/>
              </a:rPr>
              <a:t>Population Health</a:t>
            </a:r>
          </a:p>
        </p:txBody>
      </p:sp>
      <p:sp>
        <p:nvSpPr>
          <p:cNvPr id="24" name="TextBox 47"/>
          <p:cNvSpPr txBox="1">
            <a:spLocks noChangeArrowheads="1"/>
          </p:cNvSpPr>
          <p:nvPr/>
        </p:nvSpPr>
        <p:spPr bwMode="auto">
          <a:xfrm>
            <a:off x="2435226" y="4757738"/>
            <a:ext cx="1554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200" b="1" dirty="0">
                <a:latin typeface="Arial" pitchFamily="34" charset="0"/>
              </a:rPr>
              <a:t>Animal Models</a:t>
            </a:r>
          </a:p>
          <a:p>
            <a:pPr algn="ctr" eaLnBrk="1" hangingPunct="1"/>
            <a:r>
              <a:rPr lang="en-US" sz="1200" b="1" dirty="0">
                <a:latin typeface="Arial" pitchFamily="34" charset="0"/>
              </a:rPr>
              <a:t>Preclinical Studies</a:t>
            </a:r>
          </a:p>
          <a:p>
            <a:pPr algn="ctr" eaLnBrk="1" hangingPunct="1"/>
            <a:r>
              <a:rPr lang="en-US" sz="1200" b="1" dirty="0">
                <a:latin typeface="Arial" pitchFamily="34" charset="0"/>
              </a:rPr>
              <a:t>First in Human</a:t>
            </a:r>
          </a:p>
          <a:p>
            <a:pPr algn="ctr" eaLnBrk="1" hangingPunct="1"/>
            <a:r>
              <a:rPr lang="en-US" sz="1200" b="1" dirty="0">
                <a:latin typeface="Arial" pitchFamily="34" charset="0"/>
              </a:rPr>
              <a:t>Phase I Trials</a:t>
            </a:r>
          </a:p>
        </p:txBody>
      </p:sp>
      <p:sp>
        <p:nvSpPr>
          <p:cNvPr id="25" name="TextBox 48"/>
          <p:cNvSpPr txBox="1">
            <a:spLocks noChangeArrowheads="1"/>
          </p:cNvSpPr>
          <p:nvPr/>
        </p:nvSpPr>
        <p:spPr bwMode="auto">
          <a:xfrm>
            <a:off x="4321176" y="4787901"/>
            <a:ext cx="1928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200" b="1" dirty="0">
                <a:latin typeface="Arial" pitchFamily="34" charset="0"/>
              </a:rPr>
              <a:t>Efficacy and Safety</a:t>
            </a:r>
          </a:p>
          <a:p>
            <a:pPr algn="ctr" eaLnBrk="1" hangingPunct="1"/>
            <a:r>
              <a:rPr lang="en-US" sz="1200" b="1" dirty="0">
                <a:latin typeface="Arial" pitchFamily="34" charset="0"/>
              </a:rPr>
              <a:t>Phase 2/3 Clinical Trials</a:t>
            </a:r>
          </a:p>
        </p:txBody>
      </p:sp>
      <p:sp>
        <p:nvSpPr>
          <p:cNvPr id="26" name="TextBox 49"/>
          <p:cNvSpPr txBox="1">
            <a:spLocks noChangeArrowheads="1"/>
          </p:cNvSpPr>
          <p:nvPr/>
        </p:nvSpPr>
        <p:spPr bwMode="auto">
          <a:xfrm>
            <a:off x="6446839" y="4776788"/>
            <a:ext cx="1601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200" b="1" dirty="0">
                <a:latin typeface="Arial" pitchFamily="34" charset="0"/>
              </a:rPr>
              <a:t>Clinical Outcomes</a:t>
            </a:r>
          </a:p>
          <a:p>
            <a:pPr algn="ctr" eaLnBrk="1" hangingPunct="1"/>
            <a:r>
              <a:rPr lang="en-US" sz="1200" b="1" dirty="0">
                <a:latin typeface="Arial" pitchFamily="34" charset="0"/>
              </a:rPr>
              <a:t>Research</a:t>
            </a:r>
          </a:p>
          <a:p>
            <a:pPr algn="ctr" eaLnBrk="1" hangingPunct="1"/>
            <a:r>
              <a:rPr lang="en-US" sz="1200" b="1" dirty="0">
                <a:latin typeface="Arial" pitchFamily="34" charset="0"/>
              </a:rPr>
              <a:t>Cost Effectiveness </a:t>
            </a:r>
          </a:p>
          <a:p>
            <a:pPr algn="ctr" eaLnBrk="1" hangingPunct="1"/>
            <a:r>
              <a:rPr lang="en-US" sz="1200" b="1" dirty="0">
                <a:latin typeface="Arial" pitchFamily="34" charset="0"/>
              </a:rPr>
              <a:t>Research</a:t>
            </a:r>
          </a:p>
        </p:txBody>
      </p:sp>
      <p:sp>
        <p:nvSpPr>
          <p:cNvPr id="27" name="TextBox 50"/>
          <p:cNvSpPr txBox="1">
            <a:spLocks noChangeArrowheads="1"/>
          </p:cNvSpPr>
          <p:nvPr/>
        </p:nvSpPr>
        <p:spPr bwMode="auto">
          <a:xfrm>
            <a:off x="8329613" y="4775200"/>
            <a:ext cx="177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nstantia" pitchFamily="18" charset="0"/>
                <a:ea typeface="MS PGothic" pitchFamily="34" charset="-128"/>
              </a:defRPr>
            </a:lvl1pPr>
            <a:lvl2pPr marL="742950" indent="-285750" eaLnBrk="0" hangingPunct="0">
              <a:defRPr sz="2400">
                <a:solidFill>
                  <a:schemeClr val="tx1"/>
                </a:solidFill>
                <a:latin typeface="Constantia" pitchFamily="18" charset="0"/>
                <a:ea typeface="MS PGothic" pitchFamily="34" charset="-128"/>
              </a:defRPr>
            </a:lvl2pPr>
            <a:lvl3pPr marL="1143000" indent="-228600" eaLnBrk="0" hangingPunct="0">
              <a:defRPr sz="2400">
                <a:solidFill>
                  <a:schemeClr val="tx1"/>
                </a:solidFill>
                <a:latin typeface="Constantia" pitchFamily="18" charset="0"/>
                <a:ea typeface="MS PGothic" pitchFamily="34" charset="-128"/>
              </a:defRPr>
            </a:lvl3pPr>
            <a:lvl4pPr marL="1600200" indent="-228600" eaLnBrk="0" hangingPunct="0">
              <a:defRPr sz="2400">
                <a:solidFill>
                  <a:schemeClr val="tx1"/>
                </a:solidFill>
                <a:latin typeface="Constantia" pitchFamily="18" charset="0"/>
                <a:ea typeface="MS PGothic" pitchFamily="34" charset="-128"/>
              </a:defRPr>
            </a:lvl4pPr>
            <a:lvl5pPr marL="2057400" indent="-228600" eaLnBrk="0" hangingPunct="0">
              <a:defRPr sz="2400">
                <a:solidFill>
                  <a:schemeClr val="tx1"/>
                </a:solidFill>
                <a:latin typeface="Constanti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algn="ctr" eaLnBrk="1" hangingPunct="1"/>
            <a:r>
              <a:rPr lang="en-US" sz="1200" b="1" dirty="0">
                <a:latin typeface="Arial" pitchFamily="34" charset="0"/>
              </a:rPr>
              <a:t>Population Outcomes</a:t>
            </a:r>
            <a:br>
              <a:rPr lang="en-US" sz="1200" b="1" dirty="0">
                <a:latin typeface="Arial" pitchFamily="34" charset="0"/>
              </a:rPr>
            </a:br>
            <a:r>
              <a:rPr lang="en-US" sz="1200" b="1" dirty="0">
                <a:latin typeface="Arial" pitchFamily="34" charset="0"/>
              </a:rPr>
              <a:t>Research</a:t>
            </a:r>
          </a:p>
          <a:p>
            <a:pPr algn="ctr" eaLnBrk="1" hangingPunct="1"/>
            <a:r>
              <a:rPr lang="en-US" sz="1200" b="1" dirty="0">
                <a:latin typeface="Arial" pitchFamily="34" charset="0"/>
              </a:rPr>
              <a:t>Social  Determinants</a:t>
            </a:r>
          </a:p>
          <a:p>
            <a:pPr algn="ctr" eaLnBrk="1" hangingPunct="1"/>
            <a:r>
              <a:rPr lang="en-US" sz="1200" b="1" dirty="0">
                <a:latin typeface="Arial" pitchFamily="34" charset="0"/>
              </a:rPr>
              <a:t> of  Health</a:t>
            </a:r>
          </a:p>
          <a:p>
            <a:pPr algn="ctr" eaLnBrk="1" hangingPunct="1"/>
            <a:r>
              <a:rPr lang="en-US" sz="1200" b="1" dirty="0">
                <a:latin typeface="Arial" pitchFamily="34" charset="0"/>
              </a:rPr>
              <a:t>Prevention Research</a:t>
            </a:r>
          </a:p>
        </p:txBody>
      </p:sp>
      <p:sp>
        <p:nvSpPr>
          <p:cNvPr id="38" name="TextBox 37"/>
          <p:cNvSpPr txBox="1"/>
          <p:nvPr/>
        </p:nvSpPr>
        <p:spPr>
          <a:xfrm>
            <a:off x="2936876" y="1828801"/>
            <a:ext cx="6664325" cy="584775"/>
          </a:xfrm>
          <a:prstGeom prst="rect">
            <a:avLst/>
          </a:prstGeom>
          <a:noFill/>
        </p:spPr>
        <p:txBody>
          <a:bodyPr wrap="square" rtlCol="0">
            <a:spAutoFit/>
          </a:bodyPr>
          <a:lstStyle/>
          <a:p>
            <a:pPr algn="ctr"/>
            <a:r>
              <a:rPr lang="en-US" sz="3200" b="1" dirty="0">
                <a:solidFill>
                  <a:srgbClr val="6C0000"/>
                </a:solidFill>
                <a:latin typeface="Arial" pitchFamily="34" charset="0"/>
                <a:cs typeface="Arial" pitchFamily="34" charset="0"/>
              </a:rPr>
              <a:t>Translational Research Model</a:t>
            </a:r>
          </a:p>
        </p:txBody>
      </p:sp>
    </p:spTree>
    <p:extLst>
      <p:ext uri="{BB962C8B-B14F-4D97-AF65-F5344CB8AC3E}">
        <p14:creationId xmlns:p14="http://schemas.microsoft.com/office/powerpoint/2010/main" val="62067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480BBF-5CF3-42A1-972C-384415DA7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TM04033921[[fn=Damask]]</Template>
  <TotalTime>0</TotalTime>
  <Words>1642</Words>
  <Application>Microsoft Office PowerPoint</Application>
  <PresentationFormat>Custom</PresentationFormat>
  <Paragraphs>312</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Damask</vt:lpstr>
      <vt:lpstr>Transdisciplinary, translational team science: What is the optimal role for nurse scientists?</vt:lpstr>
      <vt:lpstr>PowerPoint Presentation</vt:lpstr>
      <vt:lpstr>Goals for Webinar</vt:lpstr>
      <vt:lpstr>PowerPoint Presentation</vt:lpstr>
      <vt:lpstr>Strategic Goal</vt:lpstr>
      <vt:lpstr>Team Science</vt:lpstr>
      <vt:lpstr>Team Science</vt:lpstr>
      <vt:lpstr>Team Science</vt:lpstr>
      <vt:lpstr>PowerPoint Presentation</vt:lpstr>
      <vt:lpstr>Nursing Science agenda: Major themes</vt:lpstr>
      <vt:lpstr>Nursing Science Research Agenda: Major Themes</vt:lpstr>
      <vt:lpstr>Nursing Science Research Agenda: Major Themes</vt:lpstr>
      <vt:lpstr>Nursing Science Research Agenda: Major Themes</vt:lpstr>
      <vt:lpstr>Nursing Science Research Agenda: Major Themes</vt:lpstr>
      <vt:lpstr>Nursing Science Research Agenda: Major Themes</vt:lpstr>
      <vt:lpstr>Nursing Science Research Priorities and Future Directions</vt:lpstr>
      <vt:lpstr>Nurse Scientists within the Umass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Transdisciplinary Collaboration &amp; team science across the UMCCTS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2016-04-27T12:09:46Z</dcterms:created>
  <dcterms:modified xsi:type="dcterms:W3CDTF">2016-05-10T12:04:44Z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TC034606179991</vt:lpwstr>
  </property>
</Properties>
</file>