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77"/>
  </p:notesMasterIdLst>
  <p:handoutMasterIdLst>
    <p:handoutMasterId r:id="rId78"/>
  </p:handoutMasterIdLst>
  <p:sldIdLst>
    <p:sldId id="340" r:id="rId2"/>
    <p:sldId id="341" r:id="rId3"/>
    <p:sldId id="342" r:id="rId4"/>
    <p:sldId id="343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429" r:id="rId27"/>
    <p:sldId id="458" r:id="rId28"/>
    <p:sldId id="459" r:id="rId29"/>
    <p:sldId id="495" r:id="rId30"/>
    <p:sldId id="460" r:id="rId31"/>
    <p:sldId id="461" r:id="rId32"/>
    <p:sldId id="462" r:id="rId33"/>
    <p:sldId id="463" r:id="rId34"/>
    <p:sldId id="465" r:id="rId35"/>
    <p:sldId id="464" r:id="rId36"/>
    <p:sldId id="432" r:id="rId37"/>
    <p:sldId id="493" r:id="rId38"/>
    <p:sldId id="489" r:id="rId39"/>
    <p:sldId id="490" r:id="rId40"/>
    <p:sldId id="491" r:id="rId41"/>
    <p:sldId id="492" r:id="rId42"/>
    <p:sldId id="478" r:id="rId43"/>
    <p:sldId id="479" r:id="rId44"/>
    <p:sldId id="480" r:id="rId45"/>
    <p:sldId id="481" r:id="rId46"/>
    <p:sldId id="482" r:id="rId47"/>
    <p:sldId id="483" r:id="rId48"/>
    <p:sldId id="484" r:id="rId49"/>
    <p:sldId id="502" r:id="rId50"/>
    <p:sldId id="485" r:id="rId51"/>
    <p:sldId id="486" r:id="rId52"/>
    <p:sldId id="503" r:id="rId53"/>
    <p:sldId id="487" r:id="rId54"/>
    <p:sldId id="466" r:id="rId55"/>
    <p:sldId id="433" r:id="rId56"/>
    <p:sldId id="496" r:id="rId57"/>
    <p:sldId id="434" r:id="rId58"/>
    <p:sldId id="436" r:id="rId59"/>
    <p:sldId id="437" r:id="rId60"/>
    <p:sldId id="438" r:id="rId61"/>
    <p:sldId id="504" r:id="rId62"/>
    <p:sldId id="499" r:id="rId63"/>
    <p:sldId id="447" r:id="rId64"/>
    <p:sldId id="500" r:id="rId65"/>
    <p:sldId id="448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501" r:id="rId74"/>
    <p:sldId id="430" r:id="rId75"/>
    <p:sldId id="431" r:id="rId7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val="1"/>
      </p:ext>
    </p:extLst>
  </p:showPr>
  <p:clrMru>
    <a:srgbClr val="0033CC"/>
    <a:srgbClr val="003468"/>
    <a:srgbClr val="003399"/>
    <a:srgbClr val="000099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98" autoAdjust="0"/>
    <p:restoredTop sz="94660"/>
  </p:normalViewPr>
  <p:slideViewPr>
    <p:cSldViewPr>
      <p:cViewPr>
        <p:scale>
          <a:sx n="76" d="100"/>
          <a:sy n="76" d="100"/>
        </p:scale>
        <p:origin x="-255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08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24FF02-FB24-464F-B6A8-5C4E257CCE37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D49007-A975-48E8-869F-72B0E1350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72434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CEC7FD-F2D2-4DAF-BFCD-04BCDC4201E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CB32F5-6388-4A3E-848E-D959E667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15036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370416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4594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05553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70416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70416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64594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645948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DEBCB-9BB5-42C3-8E1E-083BB6412C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609049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05553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70416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45948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45948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0904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609049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09049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09049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05553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70416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7041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90555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781FC0-1758-4F75-A369-4617AE9F6CF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AD3DC1-4513-478E-828B-FE17B3DBEC77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9A847-AD3F-425C-BF09-3D243D675363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7041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32F5-6388-4A3E-848E-D959E66739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4594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2600"/>
            <a:ext cx="7772400" cy="70485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003399"/>
                </a:solidFill>
                <a:latin typeface="Frutiger LT Std 45 Light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14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Frutiger LT Std 4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124200"/>
            <a:ext cx="2133600" cy="365125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Sabon LT Std" pitchFamily="18" charset="0"/>
              </a:defRPr>
            </a:lvl1pPr>
          </a:lstStyle>
          <a:p>
            <a:fld id="{2BE68687-15A4-4793-85D4-431B044A789C}" type="datetime4">
              <a:rPr lang="en-US" smtClean="0"/>
              <a:pPr/>
              <a:t>April 15, 2015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0323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png" descr="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5" name="image3.png" descr="1.png"/>
          <p:cNvPicPr>
            <a:picLocks noChangeAspect="1" noChangeArrowheads="1"/>
          </p:cNvPicPr>
          <p:nvPr/>
        </p:nvPicPr>
        <p:blipFill>
          <a:blip r:embed="rId3" cstate="print"/>
          <a:srcRect l="19820" t="24344" r="18376" b="60884"/>
          <a:stretch>
            <a:fillRect/>
          </a:stretch>
        </p:blipFill>
        <p:spPr bwMode="auto">
          <a:xfrm>
            <a:off x="6858000" y="39688"/>
            <a:ext cx="2165350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8200" y="0"/>
            <a:ext cx="6019800" cy="810771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37308" y="1112837"/>
            <a:ext cx="8142790" cy="5745163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hape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311D-3D07-4D2D-9E60-A2C3178D2F8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199"/>
          </a:xfrm>
          <a:solidFill>
            <a:schemeClr val="bg1">
              <a:lumMod val="50000"/>
              <a:alpha val="51000"/>
            </a:schemeClr>
          </a:solidFill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abon LT Std" pitchFamily="18" charset="0"/>
              </a:defRPr>
            </a:lvl1pPr>
            <a:lvl2pPr>
              <a:defRPr sz="3200">
                <a:solidFill>
                  <a:schemeClr val="bg1"/>
                </a:solidFill>
                <a:latin typeface="Sabon LT Std" pitchFamily="18" charset="0"/>
              </a:defRPr>
            </a:lvl2pPr>
            <a:lvl3pPr>
              <a:defRPr sz="2800">
                <a:solidFill>
                  <a:schemeClr val="bg1"/>
                </a:solidFill>
                <a:latin typeface="Sabon LT Std" pitchFamily="18" charset="0"/>
              </a:defRPr>
            </a:lvl3pPr>
            <a:lvl4pPr>
              <a:defRPr sz="2800">
                <a:solidFill>
                  <a:schemeClr val="bg1"/>
                </a:solidFill>
                <a:latin typeface="Sabon LT Std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71800" y="6340475"/>
            <a:ext cx="15240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fld id="{BD3E16B4-B1F0-4AB1-B158-DF3FB78AB350}" type="datetime4">
              <a:rPr lang="en-US" smtClean="0"/>
              <a:pPr/>
              <a:t>April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40475"/>
            <a:ext cx="1828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3810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838200" y="6324601"/>
            <a:ext cx="152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0" i="0" u="none" strike="noStrike" kern="1200" baseline="30000" dirty="0" smtClean="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rPr>
              <a:t> | 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819400" y="6324601"/>
            <a:ext cx="152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0" i="0" u="none" strike="noStrike" kern="1200" baseline="30000" dirty="0" smtClean="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rPr>
              <a:t> |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838200" y="6324601"/>
            <a:ext cx="152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0" i="0" u="none" strike="noStrike" kern="1200" baseline="30000" dirty="0" smtClean="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rPr>
              <a:t> | 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819400" y="6324601"/>
            <a:ext cx="152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0" i="0" u="none" strike="noStrike" kern="1200" baseline="30000" dirty="0" smtClean="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rPr>
              <a:t> |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65293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A8E-1B1A-4059-BBBA-63AE3643122E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52032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8931-CFEB-463E-ADD6-3A7314F4148F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0032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7A1A-7E44-4550-BEB9-171A221BC4B6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8911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B62-44AC-4DDA-86EF-656F8182CAFA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29181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9BA-441D-4F3F-9FDF-748E10854E4B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77566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D25-1CF4-4027-89AF-167C68255684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29181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  <a:alpha val="51000"/>
            </a:schemeClr>
          </a:solidFill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abon LT Std" pitchFamily="18" charset="0"/>
              </a:defRPr>
            </a:lvl1pPr>
            <a:lvl2pPr>
              <a:defRPr sz="3200">
                <a:solidFill>
                  <a:schemeClr val="bg1"/>
                </a:solidFill>
                <a:latin typeface="Sabon LT Std" pitchFamily="18" charset="0"/>
              </a:defRPr>
            </a:lvl2pPr>
            <a:lvl3pPr>
              <a:defRPr sz="2800">
                <a:solidFill>
                  <a:schemeClr val="bg1"/>
                </a:solidFill>
                <a:latin typeface="Sabon LT Std" pitchFamily="18" charset="0"/>
              </a:defRPr>
            </a:lvl3pPr>
            <a:lvl4pPr>
              <a:defRPr sz="2800">
                <a:solidFill>
                  <a:schemeClr val="bg1"/>
                </a:solidFill>
                <a:latin typeface="Sabon LT Std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71800" y="6340475"/>
            <a:ext cx="1219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fld id="{BD3E16B4-B1F0-4AB1-B158-DF3FB78AB350}" type="datetime4">
              <a:rPr lang="en-US" smtClean="0"/>
              <a:pPr/>
              <a:t>April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40475"/>
            <a:ext cx="1828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3810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38200" y="6324601"/>
            <a:ext cx="152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0" i="0" u="none" strike="noStrike" kern="1200" baseline="30000" dirty="0" smtClean="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rPr>
              <a:t> | 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819400" y="6324601"/>
            <a:ext cx="152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0" i="0" u="none" strike="noStrike" kern="1200" baseline="30000" dirty="0" smtClean="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rPr>
              <a:t> |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65293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1570-F794-4ED7-9C7A-212ADD054650}" type="datetime4">
              <a:rPr lang="en-US" smtClean="0"/>
              <a:pPr/>
              <a:t>April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94418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61" r:id="rId9"/>
    <p:sldLayoutId id="2147483679" r:id="rId1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3CC"/>
          </a:solidFill>
          <a:latin typeface="Frutiger LT Std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abon LT Std"/>
          <a:ea typeface="+mn-ea"/>
          <a:cs typeface="Sabon LT Std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abon LT Std"/>
          <a:ea typeface="+mn-ea"/>
          <a:cs typeface="Sabon LT Std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abon LT Std"/>
          <a:ea typeface="+mn-ea"/>
          <a:cs typeface="Sabon LT Std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abon LT Std"/>
          <a:ea typeface="+mn-ea"/>
          <a:cs typeface="Sabon LT Std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abon LT Std"/>
          <a:ea typeface="+mn-ea"/>
          <a:cs typeface="Sabon LT St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4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6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7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8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9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20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Arial"/>
              </a:rPr>
              <a:t>Perioperative</a:t>
            </a:r>
            <a:r>
              <a:rPr lang="en-US" sz="4400" dirty="0" smtClean="0">
                <a:latin typeface="Arial"/>
              </a:rPr>
              <a:t> Surgical Home Pilot</a:t>
            </a:r>
            <a:endParaRPr lang="en-US" sz="4400" dirty="0">
              <a:latin typeface="Arial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76200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/>
              </a:rPr>
              <a:t>Launch Kick-off Meeting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/>
              </a:rPr>
              <a:t>April 15, 2015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80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05000"/>
            <a:ext cx="8229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 2" pitchFamily="18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Shubjeet Kaur MD, M.Sc.HCM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Professor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Chair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Anesthesiology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University of Massachusetts Medical School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UMass Memorial Medical Center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Worcester, MA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HARD Work</a:t>
            </a: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1447800"/>
            <a:ext cx="3352800" cy="3973512"/>
          </a:xfrm>
        </p:spPr>
      </p:pic>
      <p:pic>
        <p:nvPicPr>
          <p:cNvPr id="25604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519738"/>
            <a:ext cx="1981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7" descr="https://encrypted-tbn0.gstatic.com/images?q=tbn:ANd9GcTlrzErVQ0ejuwXOj4hB9xMpUg2Xu-Nfa9EdOM68v8BnbjQET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029200"/>
            <a:ext cx="2362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Thank You </a:t>
            </a:r>
          </a:p>
        </p:txBody>
      </p:sp>
      <p:pic>
        <p:nvPicPr>
          <p:cNvPr id="26627" name="Picture 2" descr="C:\Users\kaurs\AppData\Local\Microsoft\Windows\Temporary Internet Files\Content.IE5\EJREV4JE\team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524000"/>
            <a:ext cx="3352800" cy="3352800"/>
          </a:xfrm>
          <a:noFill/>
        </p:spPr>
      </p:pic>
      <p:pic>
        <p:nvPicPr>
          <p:cNvPr id="26628" name="Picture 3" descr="C:\Users\kaurs\AppData\Local\Microsoft\Windows\Temporary Internet Files\Content.IE5\9B3TFMSJ\team-building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4385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What is the PSH?</a:t>
            </a:r>
          </a:p>
        </p:txBody>
      </p:sp>
      <p:sp>
        <p:nvSpPr>
          <p:cNvPr id="27651" name="Content Placeholder 44"/>
          <p:cNvSpPr>
            <a:spLocks noGrp="1"/>
          </p:cNvSpPr>
          <p:nvPr>
            <p:ph idx="1"/>
          </p:nvPr>
        </p:nvSpPr>
        <p:spPr>
          <a:xfrm>
            <a:off x="320675" y="882650"/>
            <a:ext cx="8229600" cy="434340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34" charset="0"/>
              <a:buNone/>
            </a:pPr>
            <a:endParaRPr lang="en-US" altLang="en-US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altLang="en-US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</a:rPr>
              <a:t>The PSH is a patient-centered, physician-led interdisciplinary, and team-based system of coordinated patient care</a:t>
            </a:r>
            <a:br>
              <a:rPr lang="en-US" altLang="en-US" sz="28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en-US" altLang="en-US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600" dirty="0" smtClean="0">
                <a:solidFill>
                  <a:schemeClr val="tx1"/>
                </a:solidFill>
                <a:latin typeface="Arial" pitchFamily="34" charset="0"/>
              </a:rPr>
              <a:t>Spans the entire experience from decision of the need for any invasive procedure—surgical, diagnostic, or therapeutic—to  discharge from the acute-care facility and beyond </a:t>
            </a:r>
            <a:br>
              <a:rPr lang="en-US" altLang="en-US" sz="26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en-US" altLang="en-US" sz="2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PSH Overview</a:t>
            </a:r>
          </a:p>
        </p:txBody>
      </p:sp>
      <p:pic>
        <p:nvPicPr>
          <p:cNvPr id="2867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295400"/>
            <a:ext cx="7620000" cy="45629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430213" y="3603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en-US" sz="3600" b="1">
                <a:solidFill>
                  <a:srgbClr val="FFFFFF"/>
                </a:solidFill>
                <a:ea typeface="MS PGothic" pitchFamily="34" charset="-128"/>
              </a:rPr>
              <a:t>Creating Consistent, Seamless Care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43000"/>
            <a:ext cx="8686800" cy="48768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 b="1">
                <a:solidFill>
                  <a:srgbClr val="455560"/>
                </a:solidFill>
                <a:latin typeface="Arial" charset="0"/>
                <a:ea typeface="MS PGothic" charset="-128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455560"/>
                </a:solidFill>
                <a:latin typeface="Arial" charset="0"/>
                <a:ea typeface="MS PGothic" charset="-128"/>
              </a:defRPr>
            </a:lvl2pPr>
            <a:lvl3pPr marL="458788" indent="-231775" eaLnBrk="0" hangingPunct="0">
              <a:spcBef>
                <a:spcPct val="20000"/>
              </a:spcBef>
              <a:buClr>
                <a:srgbClr val="72CDF4"/>
              </a:buClr>
              <a:buFont typeface="Arial" charset="0"/>
              <a:buChar char="•"/>
              <a:defRPr sz="2400">
                <a:solidFill>
                  <a:srgbClr val="455560"/>
                </a:solidFill>
                <a:latin typeface="Arial" charset="0"/>
                <a:ea typeface="MS PGothic" charset="-128"/>
              </a:defRPr>
            </a:lvl3pPr>
            <a:lvl4pPr marL="687388" indent="-228600" eaLnBrk="0" hangingPunct="0">
              <a:spcBef>
                <a:spcPct val="20000"/>
              </a:spcBef>
              <a:buClr>
                <a:srgbClr val="72CDF4"/>
              </a:buClr>
              <a:buFont typeface="Arial" charset="0"/>
              <a:buChar char="–"/>
              <a:defRPr sz="2100">
                <a:solidFill>
                  <a:srgbClr val="455560"/>
                </a:solidFill>
                <a:latin typeface="Arial" charset="0"/>
                <a:ea typeface="MS PGothic" charset="-128"/>
              </a:defRPr>
            </a:lvl4pPr>
            <a:lvl5pPr marL="914400" indent="-227013" eaLnBrk="0" hangingPunct="0">
              <a:spcBef>
                <a:spcPct val="20000"/>
              </a:spcBef>
              <a:buClr>
                <a:srgbClr val="455560"/>
              </a:buClr>
              <a:buFont typeface="Arial" charset="0"/>
              <a:buChar char="•"/>
              <a:defRPr>
                <a:solidFill>
                  <a:srgbClr val="455560"/>
                </a:solidFill>
                <a:latin typeface="Arial" charset="0"/>
                <a:ea typeface="MS PGothic" charset="-128"/>
              </a:defRPr>
            </a:lvl5pPr>
            <a:lvl6pPr marL="1371600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5560"/>
              </a:buClr>
              <a:buFont typeface="Arial" charset="0"/>
              <a:buChar char="•"/>
              <a:defRPr>
                <a:solidFill>
                  <a:srgbClr val="455560"/>
                </a:solidFill>
                <a:latin typeface="Arial" charset="0"/>
                <a:ea typeface="MS PGothic" charset="-128"/>
              </a:defRPr>
            </a:lvl6pPr>
            <a:lvl7pPr marL="1828800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5560"/>
              </a:buClr>
              <a:buFont typeface="Arial" charset="0"/>
              <a:buChar char="•"/>
              <a:defRPr>
                <a:solidFill>
                  <a:srgbClr val="455560"/>
                </a:solidFill>
                <a:latin typeface="Arial" charset="0"/>
                <a:ea typeface="MS PGothic" charset="-128"/>
              </a:defRPr>
            </a:lvl7pPr>
            <a:lvl8pPr marL="2286000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5560"/>
              </a:buClr>
              <a:buFont typeface="Arial" charset="0"/>
              <a:buChar char="•"/>
              <a:defRPr>
                <a:solidFill>
                  <a:srgbClr val="455560"/>
                </a:solidFill>
                <a:latin typeface="Arial" charset="0"/>
                <a:ea typeface="MS PGothic" charset="-128"/>
              </a:defRPr>
            </a:lvl8pPr>
            <a:lvl9pPr marL="2743200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5560"/>
              </a:buClr>
              <a:buFont typeface="Arial" charset="0"/>
              <a:buChar char="•"/>
              <a:defRPr>
                <a:solidFill>
                  <a:srgbClr val="455560"/>
                </a:solidFill>
                <a:latin typeface="Arial" charset="0"/>
                <a:ea typeface="MS PGothic" charset="-128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1200"/>
              </a:spcBef>
              <a:buClrTx/>
              <a:buSzPct val="90000"/>
              <a:buFont typeface="Wingdings 2" charset="0"/>
              <a:buNone/>
              <a:defRPr/>
            </a:pPr>
            <a:endParaRPr lang="en-US" altLang="en-US" sz="1200" b="1" dirty="0">
              <a:solidFill>
                <a:prstClr val="white"/>
              </a:solidFill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FFFF00"/>
              </a:buClr>
              <a:buFont typeface="Arial" charset="0"/>
              <a:buNone/>
              <a:defRPr/>
            </a:pPr>
            <a:endParaRPr lang="en-US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 cstate="print"/>
          <a:srcRect t="18246"/>
          <a:stretch>
            <a:fillRect/>
          </a:stretch>
        </p:blipFill>
        <p:spPr bwMode="auto">
          <a:xfrm>
            <a:off x="595313" y="1863248"/>
            <a:ext cx="79486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46946" y="974248"/>
            <a:ext cx="29606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000" b="1" dirty="0">
                <a:ea typeface="MS PGothic" pitchFamily="34" charset="-128"/>
              </a:rPr>
              <a:t>Patient-Centered Medical </a:t>
            </a:r>
          </a:p>
          <a:p>
            <a:pPr algn="ctr" defTabSz="457200">
              <a:defRPr/>
            </a:pPr>
            <a:r>
              <a:rPr lang="en-US" sz="2000" b="1" dirty="0">
                <a:ea typeface="MS PGothic" pitchFamily="34" charset="-128"/>
              </a:rPr>
              <a:t>Home Team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6791" y="966311"/>
            <a:ext cx="25589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000" b="1" dirty="0">
                <a:ea typeface="MS PGothic" pitchFamily="34" charset="-128"/>
              </a:rPr>
              <a:t>Perioperative Surgical </a:t>
            </a:r>
          </a:p>
          <a:p>
            <a:pPr algn="ctr" defTabSz="457200">
              <a:defRPr/>
            </a:pPr>
            <a:r>
              <a:rPr lang="en-US" sz="2000" b="1" dirty="0">
                <a:ea typeface="MS PGothic" pitchFamily="34" charset="-128"/>
              </a:rPr>
              <a:t>Home Process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Key Components of the PSH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Patient Experience</a:t>
            </a:r>
          </a:p>
          <a:p>
            <a:endParaRPr lang="en-US" altLang="en-US" sz="5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Cost Analysis</a:t>
            </a:r>
          </a:p>
          <a:p>
            <a:endParaRPr lang="en-US" altLang="en-US" sz="5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Quality Metrics</a:t>
            </a:r>
          </a:p>
          <a:p>
            <a:endParaRPr lang="en-US" altLang="en-US" sz="5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Performance Improvement</a:t>
            </a:r>
          </a:p>
          <a:p>
            <a:endParaRPr lang="en-US" altLang="en-US" sz="5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Data Management </a:t>
            </a:r>
          </a:p>
          <a:p>
            <a:endParaRPr lang="en-US" altLang="en-US" sz="5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Collaboration: Surgeons, Hospital Administration, Other Stakeholders</a:t>
            </a:r>
          </a:p>
          <a:p>
            <a:endParaRPr lang="en-US" altLang="en-US" sz="5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Outcomes Tracking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ASA National Learning Collaborative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199"/>
          </a:xfrm>
          <a:noFill/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Launched July 2014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Learning Collaborative Members</a:t>
            </a:r>
          </a:p>
        </p:txBody>
      </p:sp>
      <p:pic>
        <p:nvPicPr>
          <p:cNvPr id="32771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11350" y="1493838"/>
            <a:ext cx="7226300" cy="3741737"/>
          </a:xfrm>
        </p:spPr>
      </p:pic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EA209C-5F96-4FF5-B49F-45C3C5E14A8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4481513"/>
            <a:ext cx="3443288" cy="1692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2D4462"/>
                </a:solidFill>
                <a:cs typeface="Arial" panose="020B0604020202020204" pitchFamily="34" charset="0"/>
              </a:rPr>
              <a:t>A diverse group of health care organizations that includes: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rgbClr val="2D4462"/>
              </a:solidFill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D4462"/>
                </a:solidFill>
                <a:cs typeface="Arial" panose="020B0604020202020204" pitchFamily="34" charset="0"/>
              </a:rPr>
              <a:t>18 Academic Medical Centers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D4462"/>
                </a:solidFill>
                <a:cs typeface="Arial" panose="020B0604020202020204" pitchFamily="34" charset="0"/>
              </a:rPr>
              <a:t>16 Community Hospitals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D4462"/>
                </a:solidFill>
                <a:cs typeface="Arial" panose="020B0604020202020204" pitchFamily="34" charset="0"/>
              </a:rPr>
              <a:t>7 Group Practices/ASCs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D4462"/>
                </a:solidFill>
                <a:cs typeface="Arial" panose="020B0604020202020204" pitchFamily="34" charset="0"/>
              </a:rPr>
              <a:t>3 Pediatric Hospitals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" dirty="0">
              <a:solidFill>
                <a:srgbClr val="629FD5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Pilot PSH Projects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Ortho/Total Joint (18)</a:t>
            </a:r>
          </a:p>
          <a:p>
            <a:endParaRPr lang="en-US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Colorectal/ERAS/ERIN (5)</a:t>
            </a:r>
          </a:p>
          <a:p>
            <a:endParaRPr lang="en-US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Idiopathic Spinal Fusion (4)</a:t>
            </a:r>
          </a:p>
          <a:p>
            <a:endParaRPr lang="en-US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Urology (2)</a:t>
            </a:r>
          </a:p>
          <a:p>
            <a:endParaRPr lang="en-US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Adenoidectomy-Tonsillectomy (1)</a:t>
            </a:r>
          </a:p>
          <a:p>
            <a:endParaRPr lang="en-US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Judith Steinberg, MD, MPH</a:t>
            </a:r>
          </a:p>
          <a:p>
            <a:pPr marL="0" indent="0" algn="ctr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Deputy Chief Medical Officer</a:t>
            </a:r>
          </a:p>
          <a:p>
            <a:pPr marL="0" indent="0" algn="ctr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Commonwealth Medicine </a:t>
            </a:r>
          </a:p>
          <a:p>
            <a:pPr marL="0" indent="0" algn="ctr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Massachusetts Medical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546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Measuring the Impact of the Model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610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3000" b="1"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800"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CDF4"/>
              </a:buClr>
              <a:buFont typeface="Arial" charset="0"/>
              <a:buChar char="•"/>
              <a:defRPr sz="2400"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CDF4"/>
              </a:buClr>
              <a:buFont typeface="Arial" charset="0"/>
              <a:buChar char="–"/>
              <a:defRPr sz="2100"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5560"/>
              </a:buClr>
              <a:buFont typeface="Arial" charset="0"/>
              <a:buChar char="•"/>
              <a:defRPr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lang="en-US" altLang="en-US" sz="1800" b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Selected common metrics with the goals of:</a:t>
            </a:r>
          </a:p>
          <a:p>
            <a:pPr lvl="1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Quantifying the impact of the model on costs, quality, and patient experience</a:t>
            </a:r>
          </a:p>
          <a:p>
            <a:pPr lvl="1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Identifying high-performing models and best practices</a:t>
            </a:r>
          </a:p>
          <a:p>
            <a:pPr lvl="1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Driving performance improvement across pilot projects</a:t>
            </a:r>
          </a:p>
          <a:p>
            <a:pPr marL="0" indent="0">
              <a:buClrTx/>
              <a:buFont typeface="Arial" charset="0"/>
              <a:buNone/>
              <a:defRPr/>
            </a:pPr>
            <a:endParaRPr lang="en-US" altLang="en-US" sz="1000" b="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>
              <a:buClrTx/>
              <a:defRPr/>
            </a:pPr>
            <a:r>
              <a:rPr lang="en-US" altLang="en-US" sz="1800" b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Identified potential metrics for the following domains:</a:t>
            </a:r>
          </a:p>
          <a:p>
            <a:pPr marL="857250" lvl="1" indent="-457200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Clinical and safety 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o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utcomes</a:t>
            </a:r>
          </a:p>
          <a:p>
            <a:pPr marL="857250" lvl="1" indent="-457200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Patient centered 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o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utcomes</a:t>
            </a:r>
          </a:p>
          <a:p>
            <a:pPr marL="857250" lvl="1" indent="-457200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Internal efficiency 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o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utcomes</a:t>
            </a:r>
          </a:p>
          <a:p>
            <a:pPr marL="857250" lvl="1" indent="-457200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Economic 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o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utcomes</a:t>
            </a:r>
          </a:p>
          <a:p>
            <a:pPr marL="857250" lvl="1" indent="-457200">
              <a:buClrTx/>
              <a:defRPr/>
            </a:pPr>
            <a:endParaRPr lang="en-US" altLang="en-US" sz="10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marL="457200" indent="-457200">
              <a:buClrTx/>
              <a:defRPr/>
            </a:pPr>
            <a:r>
              <a:rPr lang="en-US" altLang="en-US" sz="1800" b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Classified the metrics by surgical phase:</a:t>
            </a:r>
          </a:p>
          <a:p>
            <a:pPr marL="857250" lvl="1" indent="-457200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Pre-operative</a:t>
            </a:r>
            <a:endParaRPr lang="en-US" altLang="en-US" sz="1600" dirty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marL="857250" lvl="1" indent="-457200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Intra-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o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perative</a:t>
            </a:r>
            <a:endParaRPr lang="en-US" altLang="en-US" sz="1600" dirty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marL="857250" lvl="1" indent="-457200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Post-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o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perative</a:t>
            </a:r>
            <a:endParaRPr lang="en-US" altLang="en-US" sz="1600" dirty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marL="857250" lvl="1" indent="-457200">
              <a:buClr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Post-discharge</a:t>
            </a:r>
            <a:endParaRPr lang="en-US" altLang="en-US" sz="1600" dirty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marL="857250" lvl="1" indent="-457200">
              <a:buClrTx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Across the surgical stages</a:t>
            </a:r>
          </a:p>
          <a:p>
            <a:pPr marL="857250" lvl="1" indent="-457200">
              <a:buClr>
                <a:srgbClr val="5A87C5"/>
              </a:buClr>
              <a:buNone/>
              <a:defRPr/>
            </a:pPr>
            <a:endParaRPr lang="en-US" altLang="en-US" sz="10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Identifying the PSH Primary Metrics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3000" b="1"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800"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CDF4"/>
              </a:buClr>
              <a:buFont typeface="Arial" charset="0"/>
              <a:buChar char="•"/>
              <a:defRPr sz="2400"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CDF4"/>
              </a:buClr>
              <a:buFont typeface="Arial" charset="0"/>
              <a:buChar char="–"/>
              <a:defRPr sz="2100"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55560"/>
              </a:buClr>
              <a:buFont typeface="Arial" charset="0"/>
              <a:buChar char="•"/>
              <a:defRPr kern="1200">
                <a:solidFill>
                  <a:srgbClr val="455560"/>
                </a:solidFill>
                <a:latin typeface="Arial"/>
                <a:ea typeface="ＭＳ Ｐゴシック" pitchFamily="20" charset="-128"/>
                <a:cs typeface="ＭＳ Ｐゴシック" pitchFamily="-65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A87C5"/>
              </a:buClr>
              <a:buFont typeface="Arial" charset="0"/>
              <a:buNone/>
              <a:defRPr/>
            </a:pPr>
            <a:endParaRPr lang="en-US" altLang="en-US" sz="1000" b="0" dirty="0" smtClean="0">
              <a:latin typeface="Arial" charset="0"/>
              <a:ea typeface="ＭＳ Ｐゴシック" pitchFamily="34" charset="-128"/>
            </a:endParaRPr>
          </a:p>
          <a:p>
            <a:pPr marL="457200" indent="-457200">
              <a:buClr>
                <a:srgbClr val="5A87C5"/>
              </a:buClr>
              <a:buNone/>
              <a:defRPr/>
            </a:pPr>
            <a:r>
              <a:rPr lang="en-US" altLang="en-US" sz="2400" b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Evaluated the 148 identified metrics and narrowed the list down to the 20 most meaningful and feasible metrics </a:t>
            </a:r>
            <a:endParaRPr lang="en-US" altLang="en-US" sz="2400" b="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marL="457200" indent="-457200">
              <a:buClr>
                <a:srgbClr val="5A87C5"/>
              </a:buClr>
              <a:buNone/>
              <a:defRPr/>
            </a:pPr>
            <a:endParaRPr lang="en-US" altLang="en-US" sz="2400" b="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2689225"/>
          <a:ext cx="8039102" cy="2865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9187"/>
                <a:gridCol w="1254884"/>
                <a:gridCol w="1333314"/>
                <a:gridCol w="1176454"/>
                <a:gridCol w="1179279"/>
                <a:gridCol w="1055984"/>
              </a:tblGrid>
              <a:tr h="5638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&amp; Safety Outcomes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Centered Outcomes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Efficiency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Outcomes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Outcomes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Pre-Operative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Intra-Operative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Post-Discharge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Across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Surgical Stages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PSH Primary Metrics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295400"/>
            <a:ext cx="85090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PSH Primary Metrics: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 pitchFamily="20" charset="-128"/>
                <a:cs typeface="Arial" pitchFamily="34" charset="0"/>
              </a:rPr>
              <a:t>13 metrics – 11 clinical; 2 survey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 pitchFamily="20" charset="-128"/>
                <a:cs typeface="Arial" pitchFamily="34" charset="0"/>
              </a:rPr>
              <a:t>24 sub-metrics – 16 clinical; 8 survey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Arial" pitchFamily="34" charset="0"/>
                <a:cs typeface="Arial" pitchFamily="34" charset="0"/>
              </a:rPr>
              <a:t>ID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1600" b="1" u="sng" dirty="0">
                <a:latin typeface="Arial" pitchFamily="34" charset="0"/>
                <a:cs typeface="Arial" pitchFamily="34" charset="0"/>
              </a:rPr>
              <a:t>Name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PSH-IE1		PSH First Case Delayed on Day of Surgery (IP and OP)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PSH-IE2		PSH Day of Surgery Case Cancellations (IP and OP)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PSH-IE3		Timeliness of Outpatient PSH  Surgical Case Discharge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PSH-IE4		Average Length of Stay for Inpatient PSH Surgical Cases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PSH-CS1		Outpatient PSH Surgical Case Mortality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PSH-CS2		Discharge Disposition of Inpatient PSH Surgical Cases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PSH-CS3		Unplanned Upgrade of Care for Inpatient PSH Surgical Cases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PSH-CS4		Unplanned Upgrade of Care for Outpatient PSH Surgical Cases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PSH-CS5		Non-mortality Complications for Adult Inpatient PSH Surgical Cases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PSH-CS6		Non-mortality Complications for Pediatric Inpatient PSH Surgical Cases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PSH-CS7		Inpatient PSH Surgical Case Mortality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PSH-PC1		PSH Patient Experience at Discharge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PSH-PC2		PSH Patient Experience 30 Days Post-discharge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Local Context- Alignment</a:t>
            </a:r>
          </a:p>
        </p:txBody>
      </p:sp>
      <p:pic>
        <p:nvPicPr>
          <p:cNvPr id="39940" name="Picture 15" descr="C:\Users\kaurs\AppData\Local\Microsoft\Windows\Temporary Internet Files\Content.IE5\NOMC6S66\roadma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71500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Slide 05.001.jpg"/>
          <p:cNvPicPr>
            <a:picLocks noChangeAspect="1" noChangeArrowheads="1"/>
          </p:cNvPicPr>
          <p:nvPr/>
        </p:nvPicPr>
        <p:blipFill>
          <a:blip r:embed="rId2" cstate="print"/>
          <a:srcRect l="9267" t="16283" r="11201"/>
          <a:stretch>
            <a:fillRect/>
          </a:stretch>
        </p:blipFill>
        <p:spPr bwMode="auto">
          <a:xfrm>
            <a:off x="847725" y="981075"/>
            <a:ext cx="7272338" cy="5741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0963" name="Shape 9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FC93ACD-2F4B-4343-B103-8397707E6533}" type="slidenum">
              <a:rPr lang="en-US" sz="800" smtClean="0">
                <a:solidFill>
                  <a:srgbClr val="B4B4B4"/>
                </a:solidFill>
                <a:latin typeface="Arial" pitchFamily="34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800" smtClean="0">
              <a:solidFill>
                <a:srgbClr val="B4B4B4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838200" y="0"/>
            <a:ext cx="6019800" cy="811213"/>
          </a:xfrm>
        </p:spPr>
        <p:txBody>
          <a:bodyPr>
            <a:normAutofit/>
          </a:bodyPr>
          <a:lstStyle/>
          <a:p>
            <a:pPr defTabSz="666874">
              <a:tabLst>
                <a:tab pos="190500" algn="l"/>
              </a:tabLst>
              <a:defRPr sz="1800">
                <a:solidFill>
                  <a:srgbClr val="000000"/>
                </a:solidFill>
              </a:defRPr>
            </a:pPr>
            <a:r>
              <a:rPr sz="1533" dirty="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rPr>
              <a:t>UMMHC 2020 Vision </a:t>
            </a:r>
            <a:br>
              <a:rPr sz="1533" dirty="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022" dirty="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rPr>
              <a:t>We will become the best academic health system in New England based on measures of patient safety, quality, cost, patient satisfaction, innovation, education and caregiver engagement.</a:t>
            </a:r>
          </a:p>
        </p:txBody>
      </p:sp>
      <p:sp>
        <p:nvSpPr>
          <p:cNvPr id="40965" name="Shape 101"/>
          <p:cNvSpPr>
            <a:spLocks noGrp="1"/>
          </p:cNvSpPr>
          <p:nvPr>
            <p:ph type="body" idx="1"/>
          </p:nvPr>
        </p:nvSpPr>
        <p:spPr>
          <a:xfrm>
            <a:off x="836613" y="1112838"/>
            <a:ext cx="8143875" cy="5745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Staying Focused</a:t>
            </a:r>
          </a:p>
        </p:txBody>
      </p:sp>
      <p:pic>
        <p:nvPicPr>
          <p:cNvPr id="41988" name="Picture 12" descr="C:\Users\kaurs\AppData\Local\Microsoft\Windows\Temporary Internet Files\Content.IE5\SL14VOSO\challeng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4029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Driver Diagram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/>
          <a:srcRect l="24583" t="23704" r="25000" b="22222"/>
          <a:stretch>
            <a:fillRect/>
          </a:stretch>
        </p:blipFill>
        <p:spPr bwMode="auto">
          <a:xfrm>
            <a:off x="381000" y="1295400"/>
            <a:ext cx="8305800" cy="4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4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6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7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8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9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20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Surgical Home Pilot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362200" y="2514600"/>
            <a:ext cx="4724400" cy="4572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Pre-operative Team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80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Pre-Operative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Suzanne Ashton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Jane Baron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Alexander Berry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Edward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Clune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Alok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Kapoor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Theofilos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Matheos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Melinda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Miville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Barbara Steadman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6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Goals of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Coordinated care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centered care 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 improvement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6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PSH Pilot Launch Kick-off Meeting Objectives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 overall goals, team processes for change and team process measures for the PSH Pilot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 Pilot outcomes measure slate and process for data collection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next steps for implementation of the PSH Pilot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Process Improvement or Change #1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267199"/>
          </a:xfrm>
          <a:noFill/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3097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Surgeon Visit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PSE appointment booked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Scheduling department instructed to give PSE appointment at least 10-14 days out prior to surgery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Surgeon’s office provides patient informational sheet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Sheet describes purpose of PSE, length of PSE appointment, directions to PSE, instructions centered around anticoagulation drugs, instructions to notify PCP of upcoming surgery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Prior to patient arrival surgeon’s office faxes down surgical consent and pre-operative order sets ( to be placed in patient’s chart in PSE)</a:t>
            </a:r>
          </a:p>
          <a:p>
            <a:pPr lvl="2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dirty="0" smtClean="0">
                <a:solidFill>
                  <a:schemeClr val="tx1"/>
                </a:solidFill>
              </a:rPr>
              <a:t>Pre-op team documents receipt of above</a:t>
            </a:r>
          </a:p>
          <a:p>
            <a:pPr lvl="2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Process Improvement or Change #2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Standardize the pre-operative work-ups and lab ordering.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team will do periodic chart reviews to determine this was done.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Process Improvement or Change #3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267199"/>
          </a:xfr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Anesthesiologist to evaluate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outstanding issues or pending labs/studies to be followed up by pre-op team</a:t>
            </a:r>
          </a:p>
          <a:p>
            <a:pPr lvl="2" indent="-342900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Sheet” on patient chart will designate missing information that needs to be addressed</a:t>
            </a:r>
          </a:p>
          <a:p>
            <a:pPr lvl="2" indent="-342900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Surgeon to be notified of any potential problem which needs to be followed up</a:t>
            </a:r>
          </a:p>
          <a:p>
            <a:pPr lvl="2" indent="-34290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Completed chart to be hand delivered to SACU for others to review it.</a:t>
            </a:r>
          </a:p>
          <a:p>
            <a:pPr lvl="2" indent="-34290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Recommend assigned anesthesiologist call patient ahead of surgery</a:t>
            </a:r>
          </a:p>
          <a:p>
            <a:pPr lvl="2" indent="-342900"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Process Improvement or Change #4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teaching materials are being compiled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paper handouts on surgery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 point on a video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 on mindfulness and stress reduction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Instructions for incentive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spirometer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smoking cessation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Process Improvement or Change #5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questionnaire: SF-12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be given to patient to be filled out while in PSE waiting room and at 1 month follow-up at surgeon visit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Either paper/pencil version or on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iPAD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Include patient experience questions in 1 month  follow-up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Compare results of pre-op survey with 1 months follow-up</a:t>
            </a: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Preparation for Launch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we need:</a:t>
            </a:r>
          </a:p>
          <a:p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Finalize patient materials and power point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Questionnaire set up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659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4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6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7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8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9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20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Surgical Home Pilot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438400" y="2514600"/>
            <a:ext cx="464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Intra-operative Team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80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4345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883" y="79225"/>
            <a:ext cx="4510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Intra-Operative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356" y="1029831"/>
            <a:ext cx="3664786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sz="2800" b="1" u="sng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Pamela Benton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Joann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Geslak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Andrea Graber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Pamela Haggerty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Michael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Puim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Mitchell Sokoloff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Maksim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Zayaruzny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0814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4345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883" y="79225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356" y="1085195"/>
            <a:ext cx="73917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Systems Improvement: Increase OR Efficiency</a:t>
            </a:r>
          </a:p>
          <a:p>
            <a:pPr marL="742950" lvl="1" indent="-285750">
              <a:spcBef>
                <a:spcPct val="20000"/>
              </a:spcBef>
              <a:buSzPct val="70000"/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OR Times: operative and turnaround</a:t>
            </a:r>
          </a:p>
          <a:p>
            <a:pPr marL="742950" lvl="1" indent="-285750">
              <a:spcBef>
                <a:spcPct val="20000"/>
              </a:spcBef>
              <a:buSzPct val="70000"/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Cost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Enhance Patient Safety and Experience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Improve Surgical Outcomes</a:t>
            </a:r>
          </a:p>
          <a:p>
            <a:pPr marL="742950" lvl="1" indent="-285750">
              <a:spcBef>
                <a:spcPct val="20000"/>
              </a:spcBef>
              <a:buSzPct val="70000"/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Diminish Complication Rate</a:t>
            </a:r>
          </a:p>
          <a:p>
            <a:pPr marL="742950" lvl="1" indent="-285750">
              <a:spcBef>
                <a:spcPct val="20000"/>
              </a:spcBef>
              <a:buSzPct val="70000"/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Reduce LOS, Readmission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Physician and Staff Satisfaction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Coordination with Pre-op and Post-op Processes </a:t>
            </a:r>
          </a:p>
        </p:txBody>
      </p:sp>
    </p:spTree>
    <p:extLst>
      <p:ext uri="{BB962C8B-B14F-4D97-AF65-F5344CB8AC3E}">
        <p14:creationId xmlns:p14="http://schemas.microsoft.com/office/powerpoint/2010/main" xmlns="" val="27693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4345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883" y="79225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 Improvement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111" y="1703859"/>
            <a:ext cx="8643779" cy="5546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771" y="2197099"/>
            <a:ext cx="7724594" cy="1118630"/>
          </a:xfrm>
          <a:prstGeom prst="rect">
            <a:avLst/>
          </a:prstGeom>
        </p:spPr>
      </p:pic>
      <p:grpSp>
        <p:nvGrpSpPr>
          <p:cNvPr id="3" name="Group 36"/>
          <p:cNvGrpSpPr/>
          <p:nvPr/>
        </p:nvGrpSpPr>
        <p:grpSpPr>
          <a:xfrm>
            <a:off x="700213" y="3425568"/>
            <a:ext cx="1068935" cy="935109"/>
            <a:chOff x="700213" y="3425568"/>
            <a:chExt cx="1068935" cy="935109"/>
          </a:xfrm>
        </p:grpSpPr>
        <p:sp>
          <p:nvSpPr>
            <p:cNvPr id="27" name="TextBox 26"/>
            <p:cNvSpPr txBox="1"/>
            <p:nvPr/>
          </p:nvSpPr>
          <p:spPr>
            <a:xfrm>
              <a:off x="700213" y="3837457"/>
              <a:ext cx="10689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Instruments</a:t>
              </a:r>
            </a:p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Equipment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186626" y="3425568"/>
              <a:ext cx="96108" cy="407764"/>
            </a:xfrm>
            <a:prstGeom prst="downArrow">
              <a:avLst/>
            </a:prstGeom>
            <a:solidFill>
              <a:srgbClr val="BFBFBF"/>
            </a:solidFill>
            <a:ln>
              <a:solidFill>
                <a:srgbClr val="2540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2779582" y="3426938"/>
            <a:ext cx="1361383" cy="1581441"/>
            <a:chOff x="2779582" y="3426938"/>
            <a:chExt cx="1361383" cy="1581441"/>
          </a:xfrm>
        </p:grpSpPr>
        <p:sp>
          <p:nvSpPr>
            <p:cNvPr id="30" name="TextBox 29"/>
            <p:cNvSpPr txBox="1"/>
            <p:nvPr/>
          </p:nvSpPr>
          <p:spPr>
            <a:xfrm>
              <a:off x="2779582" y="3838828"/>
              <a:ext cx="136138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Anesthesia</a:t>
              </a:r>
            </a:p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Antibiotics</a:t>
              </a:r>
            </a:p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Positioning</a:t>
              </a:r>
            </a:p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Prep and Drape</a:t>
              </a:r>
            </a:p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DVT Prophylaxis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412219" y="3426938"/>
              <a:ext cx="96108" cy="407764"/>
            </a:xfrm>
            <a:prstGeom prst="downArrow">
              <a:avLst/>
            </a:prstGeom>
            <a:solidFill>
              <a:srgbClr val="BFBFBF"/>
            </a:solidFill>
            <a:ln>
              <a:solidFill>
                <a:srgbClr val="2540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51640" y="3431064"/>
            <a:ext cx="1068935" cy="1145057"/>
            <a:chOff x="4051640" y="3431064"/>
            <a:chExt cx="1068935" cy="1145057"/>
          </a:xfrm>
        </p:grpSpPr>
        <p:sp>
          <p:nvSpPr>
            <p:cNvPr id="31" name="TextBox 30"/>
            <p:cNvSpPr txBox="1"/>
            <p:nvPr/>
          </p:nvSpPr>
          <p:spPr>
            <a:xfrm>
              <a:off x="4051640" y="3837457"/>
              <a:ext cx="10689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Instruments</a:t>
              </a:r>
            </a:p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Equipment</a:t>
              </a:r>
            </a:p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Procedure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4538053" y="3431064"/>
              <a:ext cx="96108" cy="407764"/>
            </a:xfrm>
            <a:prstGeom prst="downArrow">
              <a:avLst/>
            </a:prstGeom>
            <a:solidFill>
              <a:srgbClr val="BFBFBF"/>
            </a:solidFill>
            <a:ln>
              <a:solidFill>
                <a:srgbClr val="2540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9"/>
          <p:cNvGrpSpPr/>
          <p:nvPr/>
        </p:nvGrpSpPr>
        <p:grpSpPr>
          <a:xfrm>
            <a:off x="7272759" y="3431064"/>
            <a:ext cx="1219717" cy="710045"/>
            <a:chOff x="7272759" y="3431064"/>
            <a:chExt cx="1219717" cy="710045"/>
          </a:xfrm>
        </p:grpSpPr>
        <p:sp>
          <p:nvSpPr>
            <p:cNvPr id="32" name="TextBox 31"/>
            <p:cNvSpPr txBox="1"/>
            <p:nvPr/>
          </p:nvSpPr>
          <p:spPr>
            <a:xfrm>
              <a:off x="7272759" y="3833332"/>
              <a:ext cx="1219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54061"/>
                  </a:solidFill>
                </a:rPr>
                <a:t>Housekeeping</a:t>
              </a: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7834563" y="3431064"/>
              <a:ext cx="96108" cy="407764"/>
            </a:xfrm>
            <a:prstGeom prst="downArrow">
              <a:avLst/>
            </a:prstGeom>
            <a:solidFill>
              <a:srgbClr val="BFBFBF"/>
            </a:solidFill>
            <a:ln>
              <a:solidFill>
                <a:srgbClr val="2540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541" y="3408179"/>
            <a:ext cx="7797800" cy="1600200"/>
          </a:xfrm>
          <a:prstGeom prst="rect">
            <a:avLst/>
          </a:prstGeom>
        </p:spPr>
      </p:pic>
      <p:grpSp>
        <p:nvGrpSpPr>
          <p:cNvPr id="8" name="Group 45"/>
          <p:cNvGrpSpPr/>
          <p:nvPr/>
        </p:nvGrpSpPr>
        <p:grpSpPr>
          <a:xfrm>
            <a:off x="712359" y="5099093"/>
            <a:ext cx="7719281" cy="690292"/>
            <a:chOff x="712359" y="5099093"/>
            <a:chExt cx="7719281" cy="690292"/>
          </a:xfrm>
        </p:grpSpPr>
        <p:sp>
          <p:nvSpPr>
            <p:cNvPr id="42" name="TextBox 41"/>
            <p:cNvSpPr txBox="1"/>
            <p:nvPr/>
          </p:nvSpPr>
          <p:spPr>
            <a:xfrm>
              <a:off x="3285029" y="5389275"/>
              <a:ext cx="2573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Dedicated Teams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Right Brace 44"/>
            <p:cNvSpPr/>
            <p:nvPr/>
          </p:nvSpPr>
          <p:spPr>
            <a:xfrm rot="5400000">
              <a:off x="4502359" y="1309093"/>
              <a:ext cx="139282" cy="7719281"/>
            </a:xfrm>
            <a:prstGeom prst="rightBrace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877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Welcome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Pilot Goals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Pre-op Team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Intra-op Team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Post-op Team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 Discharge Team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Outcomes Team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9659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4345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883" y="79225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Finalization Prior to Launch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356" y="1600200"/>
            <a:ext cx="6863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Finalize OR Instruments and Equipment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Standardize Some Parts of Operative Cases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Dedicated OR Staff Education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Create Time Study Checklist</a:t>
            </a:r>
          </a:p>
        </p:txBody>
      </p:sp>
    </p:spTree>
    <p:extLst>
      <p:ext uri="{BB962C8B-B14F-4D97-AF65-F5344CB8AC3E}">
        <p14:creationId xmlns:p14="http://schemas.microsoft.com/office/powerpoint/2010/main" xmlns="" val="32416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4345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883" y="79225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Metrics/Measures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356" y="1029831"/>
            <a:ext cx="4481291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Team Process Measures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Time and Efficiency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613" y="2362200"/>
            <a:ext cx="8372805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Pilot Outcome Measures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OR Utilization (Collection Methods Established)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OR Expense (Collection Methods Established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Patient Outcomes (Chart Review)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Physician and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taff Satisfaction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uestionnaires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eed to be Developed)</a:t>
            </a:r>
          </a:p>
        </p:txBody>
      </p:sp>
    </p:spTree>
    <p:extLst>
      <p:ext uri="{BB962C8B-B14F-4D97-AF65-F5344CB8AC3E}">
        <p14:creationId xmlns:p14="http://schemas.microsoft.com/office/powerpoint/2010/main" xmlns="" val="16080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4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6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7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8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9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20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Surgical Home Pilot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667000" y="2514600"/>
            <a:ext cx="44196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Post-Operative Team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80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Post-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OperativeTeam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038268" cy="4093428"/>
          </a:xfr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Angaramo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Lauren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Bersey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Khaldoun Faris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Wendy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Hodgerney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Johnny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Isenberger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Erin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Legier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Jenna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L'Heureux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Christopher St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Amand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Nikol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Varvaresou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Kimberly Williams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Jennifer Yates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135" y="1371600"/>
            <a:ext cx="6147837" cy="3416320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Address urology service coverage gaps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Standardize postoperative patient care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 communication:</a:t>
            </a:r>
          </a:p>
          <a:p>
            <a:pPr lvl="1"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 providers</a:t>
            </a:r>
          </a:p>
          <a:p>
            <a:pPr lvl="1"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 patient and providers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Streamline discharge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Minimize risk of readmission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educational program for providers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Post-operative Team Goals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Process Improvements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6026009" cy="3564053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Optimizing coverage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Standardized orders for post-op patients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Staff education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and family education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Streamlining discharge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546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Optimizing Coverage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7741222" cy="3564053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Completed:</a:t>
            </a:r>
          </a:p>
          <a:p>
            <a:pPr marL="800100" lvl="3" indent="-342900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Dedicated urologic coverage weekdays 7am-7pm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Process:</a:t>
            </a:r>
          </a:p>
          <a:p>
            <a:pPr marL="800100" lvl="3" indent="-342900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Improving weekend dedicated daytime coverage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Weekend coverage resources:</a:t>
            </a:r>
          </a:p>
          <a:p>
            <a:pPr marL="342900" lvl="2" indent="-34290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- Urology midlevel providers</a:t>
            </a:r>
          </a:p>
          <a:p>
            <a:pPr marL="342900" lvl="2" indent="-34290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Hospitalist NP providers</a:t>
            </a:r>
          </a:p>
          <a:p>
            <a:pPr marL="342900" lvl="2" indent="-34290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Residents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Standardized Orders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4862228" cy="3120854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Standardized orders created for</a:t>
            </a:r>
          </a:p>
          <a:p>
            <a:pPr lvl="1" indent="-342900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Cystectomy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342900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Radical Prostatectomy </a:t>
            </a:r>
          </a:p>
          <a:p>
            <a:pPr lvl="1" indent="-342900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Nephrectomy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 process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 step:</a:t>
            </a:r>
          </a:p>
          <a:p>
            <a:pPr lvl="1" indent="-342900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Forms Committee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Staff education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PACU and SACU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South 5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Urology clinic staff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Hospitalist NP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Delivery of lecture topics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Staff satisfaction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Staff Education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25789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Staff Education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457200" y="1219200"/>
            <a:ext cx="7848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Educational Outreach to </a:t>
            </a:r>
            <a:r>
              <a:rPr lang="en-US" sz="14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Perioperative</a:t>
            </a:r>
            <a:r>
              <a:rPr lang="en-U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Stakeholders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South 5 Educational Sessions: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Bladder cancer and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Cystectomy</a:t>
            </a:r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ea typeface="Calibri" pitchFamily="34" charset="0"/>
                <a:cs typeface="Arial" pitchFamily="34" charset="0"/>
              </a:rPr>
              <a:t>(2 sessions in January and February)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Prostate Cancer and Radical Prostatectomy</a:t>
            </a: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Kidney Cancer, Radial and Partial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Nephrectomy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Urology Clinic Lunch and Learn: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Bladder cancer and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Cystectomy</a:t>
            </a:r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ea typeface="Calibri" pitchFamily="34" charset="0"/>
                <a:cs typeface="Arial" pitchFamily="34" charset="0"/>
              </a:rPr>
              <a:t>(December 2014)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Renal cancer and Radical/Partial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Nephrectomy</a:t>
            </a:r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ea typeface="Calibri" pitchFamily="34" charset="0"/>
                <a:cs typeface="Arial" pitchFamily="34" charset="0"/>
              </a:rPr>
              <a:t>(scheduled April 2015)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Prostate cancer and Radical Prostatectomy</a:t>
            </a:r>
          </a:p>
          <a:p>
            <a:pPr eaLnBrk="0" hangingPunct="0"/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PACU Staff Educational Sessions – pending new PACU/SACU manager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Bladder cancer and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Cystectomy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Prostate Cancer and Radical Prostatectomy</a:t>
            </a: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Kidney Cancer, Radial and Partial </a:t>
            </a:r>
            <a:r>
              <a:rPr lang="en-US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Nephrectomy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Ureteroscopy</a:t>
            </a:r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and Shock wave lithotripsy</a:t>
            </a: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BPH Surgical Management: </a:t>
            </a:r>
          </a:p>
          <a:p>
            <a:pPr eaLnBrk="0" hangingPunct="0"/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Hospitalist Nurse Practitioner Team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Care of the Urologic Postoperative Patient </a:t>
            </a:r>
            <a:r>
              <a:rPr lang="en-US" sz="1400" i="1" dirty="0">
                <a:latin typeface="Arial" pitchFamily="34" charset="0"/>
                <a:ea typeface="Calibri" pitchFamily="34" charset="0"/>
                <a:cs typeface="Arial" pitchFamily="34" charset="0"/>
              </a:rPr>
              <a:t>(scheduled and delivered March 11, 5:30 pm)</a:t>
            </a:r>
            <a:endParaRPr lang="en-U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“I have a Dream”</a:t>
            </a:r>
          </a:p>
        </p:txBody>
      </p:sp>
      <p:pic>
        <p:nvPicPr>
          <p:cNvPr id="19459" name="Picture 2" descr="C:\Users\kaurs\AppData\Local\Microsoft\Windows\Temporary Internet Files\Content.IE5\9B3TFMSJ\martin-luther-king-jr-day-L-xGOagM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6963" y="533401"/>
            <a:ext cx="4410075" cy="4952999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 and Family Education</a:t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and family education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Post-discharge instructions sheets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satisfaction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Readmissions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Staff satisfaction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Anticipate needs for discharge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Prepare caretakers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Preoperative teaching</a:t>
            </a:r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satisfaction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Caretaker satisfaction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Complication risk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Overall flow for hospitalized patients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Discharge readiness vs. Actual discharge</a:t>
            </a:r>
          </a:p>
          <a:p>
            <a:pPr lvl="1">
              <a:lnSpc>
                <a:spcPct val="80000"/>
              </a:lnSpc>
              <a:buNone/>
            </a:pPr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Align with institutional initiatives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Optimizing Discharge Flow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267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Optimize postoperative 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 and Providers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Record complications to pinpoint areas for improvement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Minimize Risk of Readmission</a:t>
            </a:r>
          </a:p>
        </p:txBody>
      </p:sp>
      <p:pic>
        <p:nvPicPr>
          <p:cNvPr id="38916" name="589448a3-5cb6-4710-b593-a2090783429c" descr="15055B9C-DB65-4FC4-B83A-7CEDBC0463D2@townisp"/>
          <p:cNvPicPr>
            <a:picLocks noChangeAspect="1" noChangeArrowheads="1"/>
          </p:cNvPicPr>
          <p:nvPr/>
        </p:nvPicPr>
        <p:blipFill>
          <a:blip r:embed="rId2" cstate="print"/>
          <a:srcRect l="29601" t="3625" r="30933" b="17909"/>
          <a:stretch>
            <a:fillRect/>
          </a:stretch>
        </p:blipFill>
        <p:spPr bwMode="auto">
          <a:xfrm>
            <a:off x="4645025" y="1143000"/>
            <a:ext cx="34321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Preparation for Launch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2671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Platform for communication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Preoperative patient education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team process measures vs. pilot outcome measures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659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4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6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7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8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9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20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Surgical Home Pilot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590800" y="2514600"/>
            <a:ext cx="44958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Post-discharge Team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80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Post Discharge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Christine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Coulombe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Tess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Gessler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Masilo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Craig Lilly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6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Goals of Post Discharge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Coordinated and continuous care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Collaboration with the other PSH teams to develop continuity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Ensure continuity with PCP and Surgeon follow-ups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centered care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Questionnaires designed to monitor: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post-discharge progress</a:t>
            </a:r>
          </a:p>
          <a:p>
            <a:pPr lvl="2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detection of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complications</a:t>
            </a:r>
          </a:p>
          <a:p>
            <a:pPr lvl="2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 experience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Improving patient outcomes 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detection and reporting of complications and care coordination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 improvement 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Track follow up appointments and readmissions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6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Process Improvement or Change #1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4196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Coordinated and Continuous Care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Collaborating with other PSH groups to ensure continuity of care  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Examining areas in which there is overlap/ lack of overlap between groups to ensure agreement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Developing a universal tracking system to monitor patient progress through the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Surgical Home</a:t>
            </a:r>
          </a:p>
          <a:p>
            <a:pPr lvl="1">
              <a:buSzPct val="70000"/>
              <a:buNone/>
            </a:pPr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Tracking PCP and Surgeon follow-ups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SzPct val="7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Questionnaires </a:t>
            </a:r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follow-up appointments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SzPct val="7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Questions </a:t>
            </a:r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follow-up appointments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Process Improvement or Change #2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4196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Centered Care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 Discharge Questionnaires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Post-discharge day 1-2 questionnaire will assess for potential issues early in the discharge course and cover such issues as pain, activities of daily living, medications, etc.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Post-discharge one month questionnaire for follow-up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satisfaction questions added to post-discharge questionnaires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Reporting of issues to providers 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 highlighted answers are triggers to notify the surgeon, so that issues are managed early, to avoid complications and potentially decrease hospitalizations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Progress will be measured by:</a:t>
            </a:r>
          </a:p>
          <a:p>
            <a:pPr marL="342900" lvl="3" indent="-342900"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Quantifying the response rate and results of our questionnaires in conjunction with the Outcomes group</a:t>
            </a: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Process Improvement or Change #3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 Improvement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Developing a means to track hospital readmissions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Discharge planning records and checking EMR – enter into Redcap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Tracking follow up appointments 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 follow-up appointments in EMR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Ensure Primary Care follow up 2-3 day and 4-6 weeks follow-up </a:t>
            </a:r>
          </a:p>
          <a:p>
            <a:pPr>
              <a:buNone/>
            </a:pP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Progress will be measured by:</a:t>
            </a:r>
          </a:p>
          <a:p>
            <a:pPr marL="342900" lvl="2" indent="-342900"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Quantifying percentage follow-up attained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25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0">
            <a:normAutofit fontScale="90000"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effectLst/>
              </a:rPr>
              <a:t>Perioperative Surgical Home</a:t>
            </a:r>
            <a:br>
              <a:rPr lang="en-US" sz="4600" dirty="0" smtClean="0">
                <a:solidFill>
                  <a:schemeClr val="bg1"/>
                </a:solidFill>
                <a:effectLst/>
              </a:rPr>
            </a:br>
            <a:r>
              <a:rPr lang="en-US" sz="4600" dirty="0" smtClean="0">
                <a:solidFill>
                  <a:schemeClr val="bg1"/>
                </a:solidFill>
                <a:effectLst/>
              </a:rPr>
              <a:t>PSH™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6400800" cy="1752600"/>
          </a:xfrm>
        </p:spPr>
        <p:txBody>
          <a:bodyPr lIns="91440" rIns="91440">
            <a:normAutofit fontScale="92500" lnSpcReduction="10000"/>
          </a:bodyPr>
          <a:lstStyle/>
          <a:p>
            <a:pPr marR="0"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Urology Pilot </a:t>
            </a:r>
          </a:p>
          <a:p>
            <a:pPr marR="0"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Kick-off Retreat</a:t>
            </a:r>
          </a:p>
          <a:p>
            <a:pPr marR="0"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 13</a:t>
            </a:r>
            <a:r>
              <a:rPr lang="en-US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2015</a:t>
            </a:r>
          </a:p>
        </p:txBody>
      </p:sp>
      <p:pic>
        <p:nvPicPr>
          <p:cNvPr id="20484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053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7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92738"/>
            <a:ext cx="22860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93" name="Picture 27" descr="https://encrypted-tbn0.gstatic.com/images?q=tbn:ANd9GcTlrzErVQ0ejuwXOj4hB9xMpUg2Xu-Nfa9EdOM68v8BnbjQET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25" y="4953000"/>
            <a:ext cx="32289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Preparation for Launch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we will need: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Collaboration with other teams: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pre-op: questionnaires, follow-up appointments and initial patient assessment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post-op: discharge date, assessment, contact information,  updated PCP name and number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Questionnaire from pre-op to match (as best possible) post-discharge questions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Tool to document patient responses, such as Redcap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means to track patients who are discharged directly to home (as opposed to SNF, Rehab, etc)</a:t>
            </a:r>
          </a:p>
          <a:p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659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REDCap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may be used to: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 a patients progress through the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Surgical Home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surveys or questionnaires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as a collection tool for our pilot outcome and  team process measures data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reports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REDCap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the Pilot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4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6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7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8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9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20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Surgical Home Pilot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590800" y="2514600"/>
            <a:ext cx="44958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Outcomes Team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80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3962400" cy="35814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Arlene Ash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Alok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Kapoor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Ellie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Duduch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Sharyn DeMango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Khaldoun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Faris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Stephen Heard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Shubjeet Kaur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Outcomes Team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600200"/>
            <a:ext cx="3651962" cy="26161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Ann Lawthers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Christine Motzkus-Feagans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Mary Naples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Mitchell Sokoloff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Spiro Spanakis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Matthias Walz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Goals: 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measures for overall pilot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data collection process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Analyze data and create reports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Outcomes Team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 Measures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Questionnaires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Pre-op: SF12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1-2 days post discharge questionnaire plus patient experience questions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month post discharge: SF12, plus post discharge questions, plus patient experience questions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months post discharge?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079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 Measures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 to collect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Clavien-dindo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classification 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Deviations from normal postoperative course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079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 Measures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 to collect NSQIP complications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Pneumonia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Unplanned intubation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Prolonged mechanical ventilation (&gt;48 hours)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DVT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SSIAKI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Stroke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Septic shock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Bleeding – transfusion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Failure to rescue</a:t>
            </a:r>
          </a:p>
          <a:p>
            <a:pPr lvl="1">
              <a:buSzPct val="70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Delirium</a:t>
            </a:r>
          </a:p>
          <a:p>
            <a:pPr lvl="1" indent="-342900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indent="-342900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079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 Scores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Inpatient EMR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post discharge questionnaire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 Measures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Inpatient EMR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Length of Stay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Re-admission rate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Mortality 30 day</a:t>
            </a:r>
          </a:p>
          <a:p>
            <a:pPr lvl="1">
              <a:buSzPct val="70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Discharge Location</a:t>
            </a:r>
          </a:p>
          <a:p>
            <a:pPr lvl="1" indent="-342900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 Measures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7" descr="C:\Users\kaurs\AppData\Local\Microsoft\Windows\Temporary Internet Files\Content.IE5\EJREV4JE\Pictures_of_Truly_Adorable_Animals_in_Snow_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Care from Finance</a:t>
            </a:r>
          </a:p>
          <a:p>
            <a:pPr lvl="1" indent="-342900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 Measures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Staff experience questionnaire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Exercise fitness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Transfusions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to ambulation and full nutrition</a:t>
            </a:r>
          </a:p>
          <a:p>
            <a:pPr lvl="1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Outcome Measures Parking Lot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Analysis of Data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Record data into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RedCap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Assistance from Christine Motzkus-Feagans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data can be compared to historical controls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data will be tracked over time and examined for signs of improvement (e.g. Poisson test)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IRB submission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539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4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6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7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8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19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3020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Surgical Home Pilot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590800" y="2514600"/>
            <a:ext cx="44958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80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Launch Date 5-4-15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Teams to implement processes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Redcap system to monitor implementation of processes: collect data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Finalize patient questionnaires and steps for  collection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Pilot Outcomes Measures data collection and reporting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Next Steps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26719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lvl="1" indent="-34290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Meetings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Team Meetings every other week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Leadership meetings every other week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team monthly meetings for shared learning</a:t>
            </a:r>
          </a:p>
          <a:p>
            <a:pPr lvl="1" indent="-342900"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Next Steps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Users\kaurs\AppData\Local\Microsoft\Windows\Temporary Internet Files\Content.IE5\EJREV4JE\istockphoto_8468582-spring-flower-garden-with-insect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286000"/>
            <a:ext cx="4724400" cy="3344863"/>
          </a:xfrm>
          <a:noFill/>
        </p:spPr>
      </p:pic>
      <p:pic>
        <p:nvPicPr>
          <p:cNvPr id="22532" name="Picture 3" descr="C:\Users\kaurs\AppData\Local\Microsoft\Windows\Temporary Internet Files\Content.IE5\9B3TFMSJ\Spring_with_a_Tulip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57200"/>
            <a:ext cx="37750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0">
            <a:normAutofit fontScale="90000"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effectLst/>
              </a:rPr>
              <a:t>Perioperative Surgical Home</a:t>
            </a:r>
            <a:br>
              <a:rPr lang="en-US" sz="4600" dirty="0" smtClean="0">
                <a:solidFill>
                  <a:schemeClr val="bg1"/>
                </a:solidFill>
                <a:effectLst/>
              </a:rPr>
            </a:br>
            <a:r>
              <a:rPr lang="en-US" sz="4600" dirty="0" smtClean="0">
                <a:solidFill>
                  <a:schemeClr val="bg1"/>
                </a:solidFill>
                <a:effectLst/>
              </a:rPr>
              <a:t>PSH™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6400800" cy="1752600"/>
          </a:xfrm>
        </p:spPr>
        <p:txBody>
          <a:bodyPr lIns="91440" rIns="91440">
            <a:normAutofit fontScale="92500" lnSpcReduction="10000"/>
          </a:bodyPr>
          <a:lstStyle/>
          <a:p>
            <a:pPr marR="0"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Urology Pilot </a:t>
            </a:r>
          </a:p>
          <a:p>
            <a:pPr marR="0"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Launch Meeting</a:t>
            </a:r>
          </a:p>
          <a:p>
            <a:pPr marR="0"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April 15</a:t>
            </a:r>
            <a:r>
              <a:rPr lang="en-US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2015</a:t>
            </a:r>
          </a:p>
        </p:txBody>
      </p:sp>
      <p:pic>
        <p:nvPicPr>
          <p:cNvPr id="23556" name="Picture 10" descr="C:\Users\sanjaya dell  w-7\AppData\Local\Microsoft\Windows\Temporary Internet Files\Content.IE5\NYK3GQKM\MC9004421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053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7" descr="Image result for umass medical school logo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AutoShape 9" descr="Image result for umass medical school logo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9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92738"/>
            <a:ext cx="22860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AutoShape 15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AutoShape 17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AutoShape 19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AutoShape 21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AutoShape 23" descr="data:image/jpeg;base64,/9j/4AAQSkZJRgABAQAAAQABAAD/2wCEAAkGBxIQBhQPERQVExUWFh8YGBUYDRoaGBceHxccHiAdHyEkKCgsGiYxHCEeIz0hJSkvOjA6HyYzODMsQysyLisBCgoKDQwNGhAQGjcjHyU3LjcsLyw0NDc3NDc3KzQ3LjcuNys3LiwsNDQwLCwsNyw0LS8wLCwtNDA4MSs0LSssN//AABEIADQAsQMBIgACEQEDEQH/xAAcAAEAAgIDAQAAAAAAAAAAAAAABAcDBQEGCAL/xAA1EAACAQMDAQYFAgQHAAAAAAABAgMABBEFEiExBhMiQVFhBxQycYEjkRZCobEVJUNicsHh/8QAGAEBAAMBAAAAAAAAAAAAAAAAAAECBAP/xAAfEQEAAgICAgMAAAAAAAAAAAAAAQIDEQQSIUEUUWH/2gAMAwEAAhEDEQA/ALxpSlApSo95exQoGlkSME4BeQKCfTmmtiRSuAcjIrmgUpSgUpSgUpSgUpSgUpSgUpSgUpSgUpSgUpSgVE1TUY7awaeU7UQZJxn+nnUuuifGK97vswsQ6yyAfgAsf7CumKne8VRM6ht9L7dWFzdiGObxscKGjZdx9ASMZ9q6/wDELsZd6hrUckTp3QQLhnI2HPJAxzmqhtnK3KMOCGBB9MEV6T1vVFtdHkuX6Iucep8h+TWvLj+PeJx+/tWJ7R5au57QWemWcVtPONyIBjBZyAMZIGcfmp2gdoIL6Bnt2LKjbSTGV5xnz68V50vbt57t5pDudyWY+5q7/hRZd12PRj1kZn/c4H9AKjPxq4sfaZ8lbbl2XWNTitNNe5mO2NBkkKSeuBgDqcnpXxqerxW1vHJKSokkSNfASSzkBRj7muu/E1x/httG5CxSXsAlY8KFEgbk+QJAGfesevXsd32xsrWNg625a7mKnKqFUrGCRwCXO4D/AG1hXb2x7S20+vTWEb5mgAMi7CAM48+h6+VcSdp7UdpV03eTcMm/YEJAXBPiPQcDofb1FVlpmoCxuLfV2BY3ousKAd0rPIpt0+5VQvtmpNmBYdoLm+uQZJoLQNOyEZee5kA2An6QqrGoPkOTQW7Sqp0Myx9sDbxv3ANo7y/5rJchWYhYmbfwjBiThTg/tUaxtpX7P3NvHIy3kEka3JbVZDHdKo3t3blv0S6nnaF29KCze0OuQWGlNdXLFI1IBIQseSAOB15Nfc2sQJopvWcLAI+83nptIyD/AOV0CYwXul6VaQK4huXado5ZmkYJGjNgsxJI7wqOvpWjt9Ua47EiB/FBp0LfMAjAmmjZkgh9+Qjn7qOecBbOga1DfaUl1bktG+dpKFScMVPB9wa2NVDHaz/PQ6V/o21lE3dnUHtu9d87n3IMtgjGAQATzmtjbWN1Leadp1zO+UjnnneK6bxx7ysSGQbSfCy+Lz2nz5oLNpVOQ2zfwqbtJ7ksb/ubIfOSERr80E9f1OA58eePSttcPFcvqN1f3Usfy0rRxRrdtEIQijD7VI3sx8Xiz1wKCzaiR34bU3t9kgKIHLmMiM7iRgN5njkeXFV5pK3Go6jZW91LMnd6eJblUlMbSNIQEViuCvAZjjB+1Y01gd1PF+rKLq8a2t0+daIIlugU5kzlQShORyc0FmXdwsVq8r/Silj9gMmselXy3GmRXCghZY1kAYYIDKGAPvg1U8N7J/CupwK+EaeO0hC3jzqrybVfZI/iIyx69MHFW7aQCO1SNRgIoUD0AGBQZaUpQKrn4z6ZLLpsM6AssJbeB5BguG/G3H5qxq4ZQVweQfKumLJOO8WhExuHlpTzVmfFzXcwQWKH+USSc+3hX+5/auz6t8NLGebeqtAfMRkBf2IIH4r7k+HVpJqTXE7SzMfJnAXgYA4A4xW+3KxWtW0+tqdZU72d0Ce/vhFCvn4nP0oPUn/rzr0Rplktvp8cCfTGoUfgV9WNjFBbiOFFjQdFVQBUisvI5E5p/Fq10w3dqktu0UqLIjDDIyBlYehB4NRtO0W2trdo4IIokb6lSFVDcY5AHPHHNT6VmWRDpkGyNe6jxCQYh3S4jIGAU48PHHFcy6bAyyBoo2EoxLmJT3gxjD8eLjjmpVKDVQ9mrJLVoltbdUZdrILZArLnOCMcjPOKxv2UsDZrCbO2MaksqfKptBPUgY6+9bmlBHWxiEqOI0DIpVGEYyinGVU/yjgcD0FY/wDCrf5Zou5i2O29k7ldrNkHcRjBOQDk+lTKUGv1PQ7W62/MW8M236e8gV9v2yOKkQ2ESPuWNFOwR5EYB2Dov/EelSKUEVdNhECRiKMLG25FES7UPPKjHhPJ5HrUe77P2k18LiW2gklGMSNbozjHTkjPFbKlBhS1jW5aUIodgAzhAGYDoCepAyf3qJc6Fay2fcyW8Lx7i/dtbqV3EklsYxkkk5962NKCFFpFukQRYIlUMHCiFQAwGA2MdQPOpt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609600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5" name="Picture 27" descr="https://encrypted-tbn0.gstatic.com/images?q=tbn:ANd9GcTlrzErVQ0ejuwXOj4hB9xMpUg2Xu-Nfa9EdOM68v8BnbjQET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953000"/>
            <a:ext cx="32289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M-0096 PPT-dual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</TotalTime>
  <Words>1995</Words>
  <Application>Microsoft Office PowerPoint</Application>
  <PresentationFormat>On-screen Show (4:3)</PresentationFormat>
  <Paragraphs>614</Paragraphs>
  <Slides>75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UM-0096 PPT-duallogo</vt:lpstr>
      <vt:lpstr>Perioperative Surgical Home Pilot</vt:lpstr>
      <vt:lpstr>Welcome</vt:lpstr>
      <vt:lpstr>   PSH Pilot Launch Kick-off Meeting Objectives    </vt:lpstr>
      <vt:lpstr>Agenda</vt:lpstr>
      <vt:lpstr>“I have a Dream”</vt:lpstr>
      <vt:lpstr>Perioperative Surgical Home PSH™</vt:lpstr>
      <vt:lpstr>Slide 7</vt:lpstr>
      <vt:lpstr>Slide 8</vt:lpstr>
      <vt:lpstr>Perioperative Surgical Home PSH™</vt:lpstr>
      <vt:lpstr>Slide 10</vt:lpstr>
      <vt:lpstr>HARD Work</vt:lpstr>
      <vt:lpstr>Thank You </vt:lpstr>
      <vt:lpstr>What is the PSH?</vt:lpstr>
      <vt:lpstr>PSH Overview</vt:lpstr>
      <vt:lpstr>Slide 15</vt:lpstr>
      <vt:lpstr>Key Components of the PSH</vt:lpstr>
      <vt:lpstr>ASA National Learning Collaborative</vt:lpstr>
      <vt:lpstr>Learning Collaborative Members</vt:lpstr>
      <vt:lpstr>Pilot PSH Projects</vt:lpstr>
      <vt:lpstr>Measuring the Impact of the Model</vt:lpstr>
      <vt:lpstr>Identifying the PSH Primary Metrics </vt:lpstr>
      <vt:lpstr>PSH Primary Metrics</vt:lpstr>
      <vt:lpstr>Local Context- Alignment</vt:lpstr>
      <vt:lpstr>UMMHC 2020 Vision  We will become the best academic health system in New England based on measures of patient safety, quality, cost, patient satisfaction, innovation, education and caregiver engagement.</vt:lpstr>
      <vt:lpstr>Staying Focused</vt:lpstr>
      <vt:lpstr>Driver Diagram</vt:lpstr>
      <vt:lpstr>Perioperative Surgical Home Pilot</vt:lpstr>
      <vt:lpstr>Pre-Operative Team</vt:lpstr>
      <vt:lpstr>Goals of Team</vt:lpstr>
      <vt:lpstr>   Process Improvement or Change #1    </vt:lpstr>
      <vt:lpstr>   Process Improvement or Change #2    </vt:lpstr>
      <vt:lpstr>   Process Improvement or Change #3    </vt:lpstr>
      <vt:lpstr>   Process Improvement or Change #4    </vt:lpstr>
      <vt:lpstr>   Process Improvement or Change #5    </vt:lpstr>
      <vt:lpstr>Preparation for Launch</vt:lpstr>
      <vt:lpstr>Perioperative Surgical Home Pilot</vt:lpstr>
      <vt:lpstr>Slide 37</vt:lpstr>
      <vt:lpstr>Slide 38</vt:lpstr>
      <vt:lpstr>Slide 39</vt:lpstr>
      <vt:lpstr>Slide 40</vt:lpstr>
      <vt:lpstr>Slide 41</vt:lpstr>
      <vt:lpstr>Perioperative Surgical Home Pilot</vt:lpstr>
      <vt:lpstr>Post-OperativeTeam</vt:lpstr>
      <vt:lpstr>Post-operative Team Goals</vt:lpstr>
      <vt:lpstr>Process Improvements</vt:lpstr>
      <vt:lpstr>   Optimizing Coverage   </vt:lpstr>
      <vt:lpstr>    Standardized Orders    </vt:lpstr>
      <vt:lpstr>   Staff Education   </vt:lpstr>
      <vt:lpstr>   Staff Education   </vt:lpstr>
      <vt:lpstr>   Patient and Family Education   </vt:lpstr>
      <vt:lpstr>Optimizing Discharge Flow</vt:lpstr>
      <vt:lpstr>Minimize Risk of Readmission</vt:lpstr>
      <vt:lpstr>Preparation for Launch</vt:lpstr>
      <vt:lpstr>Perioperative Surgical Home Pilot</vt:lpstr>
      <vt:lpstr>Post Discharge Team</vt:lpstr>
      <vt:lpstr>Goals of Post Discharge Team</vt:lpstr>
      <vt:lpstr>   Process Improvement or Change #1    </vt:lpstr>
      <vt:lpstr>   Process Improvement or Change #2    </vt:lpstr>
      <vt:lpstr>   Process Improvement or Change #3    </vt:lpstr>
      <vt:lpstr>Preparation for Launch</vt:lpstr>
      <vt:lpstr>Using REDCap for the Pilot</vt:lpstr>
      <vt:lpstr>Perioperative Surgical Home Pilot</vt:lpstr>
      <vt:lpstr>Outcomes Team</vt:lpstr>
      <vt:lpstr>Outcomes Team</vt:lpstr>
      <vt:lpstr>Outcome Measures</vt:lpstr>
      <vt:lpstr>Outcome Measures</vt:lpstr>
      <vt:lpstr>Outcome Measures</vt:lpstr>
      <vt:lpstr>Outcome Measures</vt:lpstr>
      <vt:lpstr>Outcome Measures</vt:lpstr>
      <vt:lpstr>Outcome Measures</vt:lpstr>
      <vt:lpstr>Outcome Measures Parking Lot</vt:lpstr>
      <vt:lpstr>Analysis of Data</vt:lpstr>
      <vt:lpstr>Perioperative Surgical Home Pilot</vt:lpstr>
      <vt:lpstr>Next Steps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VintonM</cp:lastModifiedBy>
  <cp:revision>284</cp:revision>
  <cp:lastPrinted>2014-06-04T15:35:59Z</cp:lastPrinted>
  <dcterms:created xsi:type="dcterms:W3CDTF">2015-04-13T18:31:27Z</dcterms:created>
  <dcterms:modified xsi:type="dcterms:W3CDTF">2015-04-15T15:11:20Z</dcterms:modified>
</cp:coreProperties>
</file>