
<file path=[Content_Types].xml><?xml version="1.0" encoding="utf-8"?>
<Types xmlns="http://schemas.openxmlformats.org/package/2006/content-types">
  <Override PartName="/customXml/itemProps3.xml" ContentType="application/vnd.openxmlformats-officedocument.customXmlProperties+xml"/>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docProps/custom.xml" ContentType="application/vnd.openxmlformats-officedocument.custom-propertie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tiff" ContentType="image/tiff"/>
  <Override PartName="/ppt/notesSlides/notesSlide8.xml" ContentType="application/vnd.openxmlformats-officedocument.presentationml.notesSlide+xml"/>
  <Override PartName="/ppt/notesSlides/notesSlide1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6" r:id="rId4"/>
  </p:sldMasterIdLst>
  <p:notesMasterIdLst>
    <p:notesMasterId r:id="rId37"/>
  </p:notesMasterIdLst>
  <p:handoutMasterIdLst>
    <p:handoutMasterId r:id="rId38"/>
  </p:handoutMasterIdLst>
  <p:sldIdLst>
    <p:sldId id="258" r:id="rId5"/>
    <p:sldId id="259" r:id="rId6"/>
    <p:sldId id="276" r:id="rId7"/>
    <p:sldId id="288" r:id="rId8"/>
    <p:sldId id="274" r:id="rId9"/>
    <p:sldId id="277" r:id="rId10"/>
    <p:sldId id="280" r:id="rId11"/>
    <p:sldId id="278" r:id="rId12"/>
    <p:sldId id="279" r:id="rId13"/>
    <p:sldId id="286" r:id="rId14"/>
    <p:sldId id="281" r:id="rId15"/>
    <p:sldId id="270" r:id="rId16"/>
    <p:sldId id="272" r:id="rId17"/>
    <p:sldId id="269" r:id="rId18"/>
    <p:sldId id="289" r:id="rId19"/>
    <p:sldId id="290" r:id="rId20"/>
    <p:sldId id="291" r:id="rId21"/>
    <p:sldId id="292" r:id="rId22"/>
    <p:sldId id="293" r:id="rId23"/>
    <p:sldId id="294" r:id="rId24"/>
    <p:sldId id="295" r:id="rId25"/>
    <p:sldId id="296" r:id="rId26"/>
    <p:sldId id="297" r:id="rId27"/>
    <p:sldId id="298" r:id="rId28"/>
    <p:sldId id="299" r:id="rId29"/>
    <p:sldId id="300" r:id="rId30"/>
    <p:sldId id="301" r:id="rId31"/>
    <p:sldId id="302" r:id="rId32"/>
    <p:sldId id="303" r:id="rId33"/>
    <p:sldId id="304" r:id="rId34"/>
    <p:sldId id="305" r:id="rId35"/>
    <p:sldId id="306" r:id="rId36"/>
  </p:sldIdLst>
  <p:sldSz cx="9144000" cy="6858000" type="screen4x3"/>
  <p:notesSz cx="6858000" cy="9144000"/>
  <p:custDataLst>
    <p:tags r:id="rId39"/>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4F81BD"/>
    <a:srgbClr val="B4D9FA"/>
    <a:srgbClr val="FFFFFF"/>
    <a:srgbClr val="000000"/>
    <a:srgbClr val="4BACC6"/>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17" autoAdjust="0"/>
    <p:restoredTop sz="87050" autoAdjust="0"/>
  </p:normalViewPr>
  <p:slideViewPr>
    <p:cSldViewPr>
      <p:cViewPr>
        <p:scale>
          <a:sx n="68" d="100"/>
          <a:sy n="68" d="100"/>
        </p:scale>
        <p:origin x="-564"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gs" Target="tags/tag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E439DDB-D0E6-4554-890D-19C3B5AEA8F3}" type="datetimeFigureOut">
              <a:rPr lang="en-US" smtClean="0"/>
              <a:pPr/>
              <a:t>10/3/2013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668FE9A-F8EB-4627-985D-9303F2F0C529}"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344664BB-3605-45C0-90DB-C0DD3BD67616}" type="datetimeFigureOut">
              <a:rPr lang="en-US"/>
              <a:pPr>
                <a:defRPr/>
              </a:pPr>
              <a:t>10/3/2013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D2A0CC2E-AAE6-4F41-8EA0-AA5119340D48}" type="slidenum">
              <a:rPr lang="en-US"/>
              <a:pPr>
                <a:defRPr/>
              </a:pPr>
              <a:t>‹#›</a:t>
            </a:fld>
            <a:endParaRPr lang="en-US"/>
          </a:p>
        </p:txBody>
      </p:sp>
    </p:spTree>
    <p:extLst>
      <p:ext uri="{BB962C8B-B14F-4D97-AF65-F5344CB8AC3E}">
        <p14:creationId xmlns="" xmlns:p14="http://schemas.microsoft.com/office/powerpoint/2010/main" val="312014627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Introduce co-authors</a:t>
            </a:r>
          </a:p>
        </p:txBody>
      </p:sp>
      <p:sp>
        <p:nvSpPr>
          <p:cNvPr id="2048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313845D-994A-44E1-A068-FDD6FED226DA}" type="slidenum">
              <a:rPr lang="en-US" smtClean="0">
                <a:solidFill>
                  <a:srgbClr val="000000"/>
                </a:solidFill>
              </a:rPr>
              <a:pPr fontAlgn="base">
                <a:spcBef>
                  <a:spcPct val="0"/>
                </a:spcBef>
                <a:spcAft>
                  <a:spcPct val="0"/>
                </a:spcAft>
                <a:defRPr/>
              </a:pPr>
              <a:t>1</a:t>
            </a:fld>
            <a:endParaRPr lang="en-US" smtClean="0">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200" kern="1200" dirty="0" smtClean="0">
                <a:solidFill>
                  <a:schemeClr val="tx1"/>
                </a:solidFill>
                <a:effectLst/>
                <a:latin typeface="+mn-lt"/>
                <a:ea typeface="+mn-ea"/>
                <a:cs typeface="+mn-cs"/>
              </a:rPr>
              <a:t>Accommodations are "any change in the work environment [or instructional setting] or in the way things are customarily done that enables an individual with a disability to enjoy equal opportunities" (Costa, 2011).  Similar to employment, reasonable accommodations are available for students with a qualifying disability by the Americans with Disabilities Act and later amendments (Souma et al., 2006). The types of educational accommodations used by students with SMHC accommodations include: extended time to complete assignments and tests, private feedback, and use of tape recorders in class (</a:t>
            </a:r>
            <a:r>
              <a:rPr lang="en-US" sz="1200" kern="1200" dirty="0" err="1" smtClean="0">
                <a:solidFill>
                  <a:schemeClr val="tx1"/>
                </a:solidFill>
                <a:effectLst/>
                <a:latin typeface="+mn-lt"/>
                <a:ea typeface="+mn-ea"/>
                <a:cs typeface="+mn-cs"/>
              </a:rPr>
              <a:t>Salzer</a:t>
            </a:r>
            <a:r>
              <a:rPr lang="en-US" sz="1200" kern="1200" dirty="0" smtClean="0">
                <a:solidFill>
                  <a:schemeClr val="tx1"/>
                </a:solidFill>
                <a:effectLst/>
                <a:latin typeface="+mn-lt"/>
                <a:ea typeface="+mn-ea"/>
                <a:cs typeface="+mn-cs"/>
              </a:rPr>
              <a:t> et al., 2008). Surveys have shown increasing awareness and use of educational accommodations over time among students with SMHC and use of accommodations are associated with better student outcomes (</a:t>
            </a:r>
            <a:r>
              <a:rPr lang="en-US" sz="1200" kern="1200" dirty="0" err="1" smtClean="0">
                <a:solidFill>
                  <a:schemeClr val="tx1"/>
                </a:solidFill>
                <a:effectLst/>
                <a:latin typeface="+mn-lt"/>
                <a:ea typeface="+mn-ea"/>
                <a:cs typeface="+mn-cs"/>
              </a:rPr>
              <a:t>Salzer</a:t>
            </a:r>
            <a:r>
              <a:rPr lang="en-US" sz="1200" kern="1200" dirty="0" smtClean="0">
                <a:solidFill>
                  <a:schemeClr val="tx1"/>
                </a:solidFill>
                <a:effectLst/>
                <a:latin typeface="+mn-lt"/>
                <a:ea typeface="+mn-ea"/>
                <a:cs typeface="+mn-cs"/>
              </a:rPr>
              <a:t> et al., 2008; </a:t>
            </a:r>
            <a:r>
              <a:rPr lang="en-US" sz="1200" kern="1200" dirty="0" err="1" smtClean="0">
                <a:solidFill>
                  <a:schemeClr val="tx1"/>
                </a:solidFill>
                <a:effectLst/>
                <a:latin typeface="+mn-lt"/>
                <a:ea typeface="+mn-ea"/>
                <a:cs typeface="+mn-cs"/>
              </a:rPr>
              <a:t>Gruttadaro</a:t>
            </a:r>
            <a:r>
              <a:rPr lang="en-US" sz="1200" kern="1200" dirty="0" smtClean="0">
                <a:solidFill>
                  <a:schemeClr val="tx1"/>
                </a:solidFill>
                <a:effectLst/>
                <a:latin typeface="+mn-lt"/>
                <a:ea typeface="+mn-ea"/>
                <a:cs typeface="+mn-cs"/>
              </a:rPr>
              <a:t> &amp; </a:t>
            </a:r>
            <a:r>
              <a:rPr lang="en-US" sz="1200" kern="1200" dirty="0" err="1" smtClean="0">
                <a:solidFill>
                  <a:schemeClr val="tx1"/>
                </a:solidFill>
                <a:effectLst/>
                <a:latin typeface="+mn-lt"/>
                <a:ea typeface="+mn-ea"/>
                <a:cs typeface="+mn-cs"/>
              </a:rPr>
              <a:t>Crudo</a:t>
            </a:r>
            <a:r>
              <a:rPr lang="en-US" sz="1200" kern="1200" dirty="0" smtClean="0">
                <a:solidFill>
                  <a:schemeClr val="tx1"/>
                </a:solidFill>
                <a:effectLst/>
                <a:latin typeface="+mn-lt"/>
                <a:ea typeface="+mn-ea"/>
                <a:cs typeface="+mn-cs"/>
              </a:rPr>
              <a:t>, 2012).  Barriers to accommodations use include; </a:t>
            </a:r>
          </a:p>
          <a:p>
            <a:pPr lvl="0"/>
            <a:r>
              <a:rPr lang="en-US" sz="1200" kern="1200" dirty="0" smtClean="0">
                <a:solidFill>
                  <a:schemeClr val="tx1"/>
                </a:solidFill>
                <a:effectLst/>
                <a:latin typeface="+mn-lt"/>
                <a:ea typeface="+mn-ea"/>
                <a:cs typeface="+mn-cs"/>
              </a:rPr>
              <a:t>Lack of awareness of accommodations or their rights to receive them (Collins &amp; </a:t>
            </a:r>
            <a:r>
              <a:rPr lang="en-US" sz="1200" kern="1200" dirty="0" err="1" smtClean="0">
                <a:solidFill>
                  <a:schemeClr val="tx1"/>
                </a:solidFill>
                <a:effectLst/>
                <a:latin typeface="+mn-lt"/>
                <a:ea typeface="+mn-ea"/>
                <a:cs typeface="+mn-cs"/>
              </a:rPr>
              <a:t>Mowbray</a:t>
            </a:r>
            <a:r>
              <a:rPr lang="en-US" sz="1200" kern="1200" dirty="0" smtClean="0">
                <a:solidFill>
                  <a:schemeClr val="tx1"/>
                </a:solidFill>
                <a:effectLst/>
                <a:latin typeface="+mn-lt"/>
                <a:ea typeface="+mn-ea"/>
                <a:cs typeface="+mn-cs"/>
              </a:rPr>
              <a:t>, 2008; </a:t>
            </a:r>
            <a:r>
              <a:rPr lang="en-US" sz="1200" kern="1200" dirty="0" err="1" smtClean="0">
                <a:solidFill>
                  <a:schemeClr val="tx1"/>
                </a:solidFill>
                <a:effectLst/>
                <a:latin typeface="+mn-lt"/>
                <a:ea typeface="+mn-ea"/>
                <a:cs typeface="+mn-cs"/>
              </a:rPr>
              <a:t>Dobmeier</a:t>
            </a:r>
            <a:r>
              <a:rPr lang="en-US" sz="1200" kern="1200" dirty="0" smtClean="0">
                <a:solidFill>
                  <a:schemeClr val="tx1"/>
                </a:solidFill>
                <a:effectLst/>
                <a:latin typeface="+mn-lt"/>
                <a:ea typeface="+mn-ea"/>
                <a:cs typeface="+mn-cs"/>
              </a:rPr>
              <a:t> et al., 2011; </a:t>
            </a:r>
            <a:r>
              <a:rPr lang="en-US" sz="1200" kern="1200" dirty="0" err="1" smtClean="0">
                <a:solidFill>
                  <a:schemeClr val="tx1"/>
                </a:solidFill>
                <a:effectLst/>
                <a:latin typeface="+mn-lt"/>
                <a:ea typeface="+mn-ea"/>
                <a:cs typeface="+mn-cs"/>
              </a:rPr>
              <a:t>Salzer</a:t>
            </a:r>
            <a:r>
              <a:rPr lang="en-US" sz="1200" kern="1200" dirty="0" smtClean="0">
                <a:solidFill>
                  <a:schemeClr val="tx1"/>
                </a:solidFill>
                <a:effectLst/>
                <a:latin typeface="+mn-lt"/>
                <a:ea typeface="+mn-ea"/>
                <a:cs typeface="+mn-cs"/>
              </a:rPr>
              <a:t> et al., 2008)</a:t>
            </a:r>
          </a:p>
          <a:p>
            <a:pPr lvl="0"/>
            <a:r>
              <a:rPr lang="en-US" sz="1200" kern="1200" dirty="0" smtClean="0">
                <a:solidFill>
                  <a:schemeClr val="tx1"/>
                </a:solidFill>
                <a:effectLst/>
                <a:latin typeface="+mn-lt"/>
                <a:ea typeface="+mn-ea"/>
                <a:cs typeface="+mn-cs"/>
              </a:rPr>
              <a:t>Fear of the consequences of disclosing their condition (</a:t>
            </a:r>
            <a:r>
              <a:rPr lang="en-US" sz="1200" kern="1200" dirty="0" err="1" smtClean="0">
                <a:solidFill>
                  <a:schemeClr val="tx1"/>
                </a:solidFill>
                <a:effectLst/>
                <a:latin typeface="+mn-lt"/>
                <a:ea typeface="+mn-ea"/>
                <a:cs typeface="+mn-cs"/>
              </a:rPr>
              <a:t>mtvU</a:t>
            </a:r>
            <a:r>
              <a:rPr lang="en-US" sz="1200" kern="1200" dirty="0" smtClean="0">
                <a:solidFill>
                  <a:schemeClr val="tx1"/>
                </a:solidFill>
                <a:effectLst/>
                <a:latin typeface="+mn-lt"/>
                <a:ea typeface="+mn-ea"/>
                <a:cs typeface="+mn-cs"/>
              </a:rPr>
              <a:t>, 2006; </a:t>
            </a:r>
            <a:r>
              <a:rPr lang="en-US" sz="1200" kern="1200" dirty="0" err="1" smtClean="0">
                <a:solidFill>
                  <a:schemeClr val="tx1"/>
                </a:solidFill>
                <a:effectLst/>
                <a:latin typeface="+mn-lt"/>
                <a:ea typeface="+mn-ea"/>
                <a:cs typeface="+mn-cs"/>
              </a:rPr>
              <a:t>Salzer</a:t>
            </a:r>
            <a:r>
              <a:rPr lang="en-US" sz="1200" kern="1200" dirty="0" smtClean="0">
                <a:solidFill>
                  <a:schemeClr val="tx1"/>
                </a:solidFill>
                <a:effectLst/>
                <a:latin typeface="+mn-lt"/>
                <a:ea typeface="+mn-ea"/>
                <a:cs typeface="+mn-cs"/>
              </a:rPr>
              <a:t> et al., 2008)</a:t>
            </a:r>
          </a:p>
          <a:p>
            <a:pPr lvl="0"/>
            <a:r>
              <a:rPr lang="en-US" sz="1200" kern="1200" dirty="0" smtClean="0">
                <a:solidFill>
                  <a:schemeClr val="tx1"/>
                </a:solidFill>
                <a:effectLst/>
                <a:latin typeface="+mn-lt"/>
                <a:ea typeface="+mn-ea"/>
                <a:cs typeface="+mn-cs"/>
              </a:rPr>
              <a:t>Student disability offices that are ill-prepared to handle requests from students with SMHC (Collins &amp; </a:t>
            </a:r>
            <a:r>
              <a:rPr lang="en-US" sz="1200" kern="1200" dirty="0" err="1" smtClean="0">
                <a:solidFill>
                  <a:schemeClr val="tx1"/>
                </a:solidFill>
                <a:effectLst/>
                <a:latin typeface="+mn-lt"/>
                <a:ea typeface="+mn-ea"/>
                <a:cs typeface="+mn-cs"/>
              </a:rPr>
              <a:t>Mowbray</a:t>
            </a:r>
            <a:r>
              <a:rPr lang="en-US" sz="1200" kern="1200" dirty="0" smtClean="0">
                <a:solidFill>
                  <a:schemeClr val="tx1"/>
                </a:solidFill>
                <a:effectLst/>
                <a:latin typeface="+mn-lt"/>
                <a:ea typeface="+mn-ea"/>
                <a:cs typeface="+mn-cs"/>
              </a:rPr>
              <a:t>, 2005; Collins &amp; </a:t>
            </a:r>
            <a:r>
              <a:rPr lang="en-US" sz="1200" kern="1200" dirty="0" err="1" smtClean="0">
                <a:solidFill>
                  <a:schemeClr val="tx1"/>
                </a:solidFill>
                <a:effectLst/>
                <a:latin typeface="+mn-lt"/>
                <a:ea typeface="+mn-ea"/>
                <a:cs typeface="+mn-cs"/>
              </a:rPr>
              <a:t>Mowbray</a:t>
            </a:r>
            <a:r>
              <a:rPr lang="en-US" sz="1200" kern="1200" dirty="0" smtClean="0">
                <a:solidFill>
                  <a:schemeClr val="tx1"/>
                </a:solidFill>
                <a:effectLst/>
                <a:latin typeface="+mn-lt"/>
                <a:ea typeface="+mn-ea"/>
                <a:cs typeface="+mn-cs"/>
              </a:rPr>
              <a:t>, 2008) </a:t>
            </a:r>
          </a:p>
          <a:p>
            <a:pPr lvl="0"/>
            <a:r>
              <a:rPr lang="en-US" sz="1200" kern="1200" dirty="0" smtClean="0">
                <a:solidFill>
                  <a:schemeClr val="tx1"/>
                </a:solidFill>
                <a:effectLst/>
                <a:latin typeface="+mn-lt"/>
                <a:ea typeface="+mn-ea"/>
                <a:cs typeface="+mn-cs"/>
              </a:rPr>
              <a:t>The “hidden” and episodic nature of psychiatric disabilities contributing to the need for creative and thoughtful assessment.  </a:t>
            </a:r>
          </a:p>
          <a:p>
            <a:r>
              <a:rPr lang="en-US" sz="1200" kern="1200" dirty="0" smtClean="0">
                <a:solidFill>
                  <a:schemeClr val="tx1"/>
                </a:solidFill>
                <a:effectLst/>
                <a:latin typeface="+mn-lt"/>
                <a:ea typeface="+mn-ea"/>
                <a:cs typeface="+mn-cs"/>
              </a:rPr>
              <a:t>Research on student disability office practices suggests that the following practices are associated with higher enrollment of students with SMHC: staff in the office with a specific qualification in psychiatric disability, referrals to the office coming from student services, a specific and larger office, and access and knowledge of supported education services (Collins &amp; </a:t>
            </a:r>
            <a:r>
              <a:rPr lang="en-US" sz="1200" kern="1200" dirty="0" err="1" smtClean="0">
                <a:solidFill>
                  <a:schemeClr val="tx1"/>
                </a:solidFill>
                <a:effectLst/>
                <a:latin typeface="+mn-lt"/>
                <a:ea typeface="+mn-ea"/>
                <a:cs typeface="+mn-cs"/>
              </a:rPr>
              <a:t>Mowbray</a:t>
            </a:r>
            <a:r>
              <a:rPr lang="en-US" sz="1200" kern="1200" dirty="0" smtClean="0">
                <a:solidFill>
                  <a:schemeClr val="tx1"/>
                </a:solidFill>
                <a:effectLst/>
                <a:latin typeface="+mn-lt"/>
                <a:ea typeface="+mn-ea"/>
                <a:cs typeface="+mn-cs"/>
              </a:rPr>
              <a:t>, 2008). </a:t>
            </a:r>
          </a:p>
          <a:p>
            <a:endParaRPr lang="en-US" dirty="0"/>
          </a:p>
        </p:txBody>
      </p:sp>
      <p:sp>
        <p:nvSpPr>
          <p:cNvPr id="4" name="Slide Number Placeholder 3"/>
          <p:cNvSpPr>
            <a:spLocks noGrp="1"/>
          </p:cNvSpPr>
          <p:nvPr>
            <p:ph type="sldNum" sz="quarter" idx="10"/>
          </p:nvPr>
        </p:nvSpPr>
        <p:spPr/>
        <p:txBody>
          <a:bodyPr/>
          <a:lstStyle/>
          <a:p>
            <a:pPr>
              <a:defRPr/>
            </a:pPr>
            <a:fld id="{D2A0CC2E-AAE6-4F41-8EA0-AA5119340D48}" type="slidenum">
              <a:rPr lang="en-US" smtClean="0"/>
              <a:pPr>
                <a:defRPr/>
              </a:pPr>
              <a:t>13</a:t>
            </a:fld>
            <a:endParaRPr lang="en-US"/>
          </a:p>
        </p:txBody>
      </p:sp>
    </p:spTree>
    <p:extLst>
      <p:ext uri="{BB962C8B-B14F-4D97-AF65-F5344CB8AC3E}">
        <p14:creationId xmlns="" xmlns:p14="http://schemas.microsoft.com/office/powerpoint/2010/main" val="38249925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sz="1200" kern="1200" dirty="0" smtClean="0">
                <a:solidFill>
                  <a:schemeClr val="tx1"/>
                </a:solidFill>
                <a:effectLst/>
                <a:latin typeface="+mn-lt"/>
                <a:ea typeface="+mn-ea"/>
                <a:cs typeface="+mn-cs"/>
              </a:rPr>
              <a:t>The number and severity of problems among students seeking help from campus counseling centers are rising (</a:t>
            </a:r>
            <a:r>
              <a:rPr lang="en-US" sz="1200" kern="1200" dirty="0" err="1" smtClean="0">
                <a:solidFill>
                  <a:schemeClr val="tx1"/>
                </a:solidFill>
                <a:effectLst/>
                <a:latin typeface="+mn-lt"/>
                <a:ea typeface="+mn-ea"/>
                <a:cs typeface="+mn-cs"/>
              </a:rPr>
              <a:t>Mowbray</a:t>
            </a:r>
            <a:r>
              <a:rPr lang="en-US" sz="1200" kern="1200" dirty="0" smtClean="0">
                <a:solidFill>
                  <a:schemeClr val="tx1"/>
                </a:solidFill>
                <a:effectLst/>
                <a:latin typeface="+mn-lt"/>
                <a:ea typeface="+mn-ea"/>
                <a:cs typeface="+mn-cs"/>
              </a:rPr>
              <a:t> et al., 2006, Gallagher, 2012).  Challenges that campus counseling centers face in addressing these emerging needs include: deficiencies in accessibility, issues related to confidentiality, emergency response capability, staff training in young adult development,  and resistance from administrators to these centers embracing a truly therapeutic treatment role (</a:t>
            </a:r>
            <a:r>
              <a:rPr lang="en-US" sz="1200" kern="1200" dirty="0" err="1" smtClean="0">
                <a:solidFill>
                  <a:schemeClr val="tx1"/>
                </a:solidFill>
                <a:effectLst/>
                <a:latin typeface="+mn-lt"/>
                <a:ea typeface="+mn-ea"/>
                <a:cs typeface="+mn-cs"/>
              </a:rPr>
              <a:t>Mowbray</a:t>
            </a:r>
            <a:r>
              <a:rPr lang="en-US" sz="1200" kern="1200" dirty="0" smtClean="0">
                <a:solidFill>
                  <a:schemeClr val="tx1"/>
                </a:solidFill>
                <a:effectLst/>
                <a:latin typeface="+mn-lt"/>
                <a:ea typeface="+mn-ea"/>
                <a:cs typeface="+mn-cs"/>
              </a:rPr>
              <a:t> et al., 2006).  </a:t>
            </a:r>
            <a:endParaRPr lang="en-US" sz="11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Several improvements for college counseling services have either been made (noted with a * from Gallagher, 2012) or recommended including:</a:t>
            </a:r>
            <a:endParaRPr lang="en-US" sz="11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Making services easier to obtain (Watkins et al., 2012)</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Greater accessibility ( such as weekend and evening hours)( Watkins et al., 2012)</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Using qualified mental health staff (not graduate students) (Watkins et al., 2012)</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Providing an on-call psychiatrist  (Watkins et al., 2012)</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Better crisis management and prevention procedures/ earlier identification* </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Aggressive outreach (Watkins et al., 2012)</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Anonymous online screening tools to enable campus mental health clinicians to reach out to students exhibiting warning signs (Watkins et al., 2012)</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Communication campaigns as described above under </a:t>
            </a:r>
            <a:r>
              <a:rPr lang="en-US" sz="1200" i="1" kern="1200" dirty="0" smtClean="0">
                <a:solidFill>
                  <a:schemeClr val="tx1"/>
                </a:solidFill>
                <a:effectLst/>
                <a:latin typeface="+mn-lt"/>
                <a:ea typeface="+mn-ea"/>
                <a:cs typeface="+mn-cs"/>
              </a:rPr>
              <a:t>campus culture (</a:t>
            </a:r>
            <a:r>
              <a:rPr lang="en-US" sz="1200" kern="1200" dirty="0" smtClean="0">
                <a:solidFill>
                  <a:schemeClr val="tx1"/>
                </a:solidFill>
                <a:effectLst/>
                <a:latin typeface="+mn-lt"/>
                <a:ea typeface="+mn-ea"/>
                <a:cs typeface="+mn-cs"/>
              </a:rPr>
              <a:t>Watkins et al., 2012)</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Peer counseling or peer education programs to take advantage of students’ willingness to talk to peers (Watkins et al., 2012)</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Providing 24/7 crisis teams or hotlines (</a:t>
            </a:r>
            <a:r>
              <a:rPr lang="en-US" sz="1200" kern="1200" dirty="0" err="1" smtClean="0">
                <a:solidFill>
                  <a:schemeClr val="tx1"/>
                </a:solidFill>
                <a:effectLst/>
                <a:latin typeface="+mn-lt"/>
                <a:ea typeface="+mn-ea"/>
                <a:cs typeface="+mn-cs"/>
              </a:rPr>
              <a:t>Gruttadaro</a:t>
            </a:r>
            <a:r>
              <a:rPr lang="en-US" sz="1200" kern="1200" dirty="0" smtClean="0">
                <a:solidFill>
                  <a:schemeClr val="tx1"/>
                </a:solidFill>
                <a:effectLst/>
                <a:latin typeface="+mn-lt"/>
                <a:ea typeface="+mn-ea"/>
                <a:cs typeface="+mn-cs"/>
              </a:rPr>
              <a:t> &amp; </a:t>
            </a:r>
            <a:r>
              <a:rPr lang="en-US" sz="1200" kern="1200" dirty="0" err="1" smtClean="0">
                <a:solidFill>
                  <a:schemeClr val="tx1"/>
                </a:solidFill>
                <a:effectLst/>
                <a:latin typeface="+mn-lt"/>
                <a:ea typeface="+mn-ea"/>
                <a:cs typeface="+mn-cs"/>
              </a:rPr>
              <a:t>Crudo</a:t>
            </a:r>
            <a:r>
              <a:rPr lang="en-US" sz="1200" kern="1200" dirty="0" smtClean="0">
                <a:solidFill>
                  <a:schemeClr val="tx1"/>
                </a:solidFill>
                <a:effectLst/>
                <a:latin typeface="+mn-lt"/>
                <a:ea typeface="+mn-ea"/>
                <a:cs typeface="+mn-cs"/>
              </a:rPr>
              <a:t>, 2012)</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Training, as described under </a:t>
            </a:r>
            <a:r>
              <a:rPr lang="en-US" sz="1200" i="1" kern="1200" dirty="0" smtClean="0">
                <a:solidFill>
                  <a:schemeClr val="tx1"/>
                </a:solidFill>
                <a:effectLst/>
                <a:latin typeface="+mn-lt"/>
                <a:ea typeface="+mn-ea"/>
                <a:cs typeface="+mn-cs"/>
              </a:rPr>
              <a:t>Campus culture</a:t>
            </a:r>
            <a:r>
              <a:rPr lang="en-US" sz="1200" kern="1200" dirty="0" smtClean="0">
                <a:solidFill>
                  <a:schemeClr val="tx1"/>
                </a:solidFill>
                <a:effectLst/>
                <a:latin typeface="+mn-lt"/>
                <a:ea typeface="+mn-ea"/>
                <a:cs typeface="+mn-cs"/>
              </a:rPr>
              <a:t>, especially around suicide issues (Watkins et al., 2012)</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Providing a complete diagnostic, psychosocial and functional assessment (Watkins et al., 2012)</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Providing seamless referrals to student health and disability services (</a:t>
            </a:r>
            <a:r>
              <a:rPr lang="en-US" sz="1200" kern="1200" dirty="0" err="1" smtClean="0">
                <a:solidFill>
                  <a:schemeClr val="tx1"/>
                </a:solidFill>
                <a:effectLst/>
                <a:latin typeface="+mn-lt"/>
                <a:ea typeface="+mn-ea"/>
                <a:cs typeface="+mn-cs"/>
              </a:rPr>
              <a:t>Mowbray</a:t>
            </a:r>
            <a:r>
              <a:rPr lang="en-US" sz="1200" kern="1200" dirty="0" smtClean="0">
                <a:solidFill>
                  <a:schemeClr val="tx1"/>
                </a:solidFill>
                <a:effectLst/>
                <a:latin typeface="+mn-lt"/>
                <a:ea typeface="+mn-ea"/>
                <a:cs typeface="+mn-cs"/>
              </a:rPr>
              <a:t> et al., 2006)</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More long–term services and expanded external referral networks* </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Improved coordination and follow-up with referrals to community based treatment,  (Watkins et al., 2012)</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Behavioral intervention team that meet to discuss students at risk or of concern (</a:t>
            </a:r>
            <a:r>
              <a:rPr lang="en-US" sz="1200" kern="1200" dirty="0" err="1" smtClean="0">
                <a:solidFill>
                  <a:schemeClr val="tx1"/>
                </a:solidFill>
                <a:effectLst/>
                <a:latin typeface="+mn-lt"/>
                <a:ea typeface="+mn-ea"/>
                <a:cs typeface="+mn-cs"/>
              </a:rPr>
              <a:t>Gruttadaro</a:t>
            </a:r>
            <a:r>
              <a:rPr lang="en-US" sz="1200" kern="1200" dirty="0" smtClean="0">
                <a:solidFill>
                  <a:schemeClr val="tx1"/>
                </a:solidFill>
                <a:effectLst/>
                <a:latin typeface="+mn-lt"/>
                <a:ea typeface="+mn-ea"/>
                <a:cs typeface="+mn-cs"/>
              </a:rPr>
              <a:t> &amp; </a:t>
            </a:r>
            <a:r>
              <a:rPr lang="en-US" sz="1200" kern="1200" dirty="0" err="1" smtClean="0">
                <a:solidFill>
                  <a:schemeClr val="tx1"/>
                </a:solidFill>
                <a:effectLst/>
                <a:latin typeface="+mn-lt"/>
                <a:ea typeface="+mn-ea"/>
                <a:cs typeface="+mn-cs"/>
              </a:rPr>
              <a:t>Crudo</a:t>
            </a:r>
            <a:r>
              <a:rPr lang="en-US" sz="1200" kern="1200" dirty="0" smtClean="0">
                <a:solidFill>
                  <a:schemeClr val="tx1"/>
                </a:solidFill>
                <a:effectLst/>
                <a:latin typeface="+mn-lt"/>
                <a:ea typeface="+mn-ea"/>
                <a:cs typeface="+mn-cs"/>
              </a:rPr>
              <a:t>, 2012)</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Skills training for students to help them learn to tolerate and manage mild to moderate emotional discomfort without medication* </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Adjustments for changing student demographics* </a:t>
            </a:r>
            <a:endParaRPr lang="en-US" sz="11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D2A0CC2E-AAE6-4F41-8EA0-AA5119340D48}" type="slidenum">
              <a:rPr lang="en-US" smtClean="0"/>
              <a:pPr>
                <a:defRPr/>
              </a:pPr>
              <a:t>14</a:t>
            </a:fld>
            <a:endParaRPr lang="en-US"/>
          </a:p>
        </p:txBody>
      </p:sp>
    </p:spTree>
    <p:extLst>
      <p:ext uri="{BB962C8B-B14F-4D97-AF65-F5344CB8AC3E}">
        <p14:creationId xmlns="" xmlns:p14="http://schemas.microsoft.com/office/powerpoint/2010/main" val="13368565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D2A0CC2E-AAE6-4F41-8EA0-AA5119340D48}" type="slidenum">
              <a:rPr lang="en-US" smtClean="0"/>
              <a:pPr>
                <a:defRPr/>
              </a:pPr>
              <a:t>31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229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smtClean="0"/>
          </a:p>
        </p:txBody>
      </p:sp>
      <p:sp>
        <p:nvSpPr>
          <p:cNvPr id="2253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2D279BE-C417-44AA-8663-F7FAC9B13062}" type="slidenum">
              <a:rPr lang="en-US" smtClean="0">
                <a:solidFill>
                  <a:srgbClr val="000000"/>
                </a:solidFill>
              </a:rPr>
              <a:pPr fontAlgn="base">
                <a:spcBef>
                  <a:spcPct val="0"/>
                </a:spcBef>
                <a:spcAft>
                  <a:spcPct val="0"/>
                </a:spcAft>
                <a:defRPr/>
              </a:pPr>
              <a:t>2</a:t>
            </a:fld>
            <a:endParaRPr lang="en-US" smtClean="0">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Introduction:</a:t>
            </a:r>
            <a:r>
              <a:rPr lang="en-US" baseline="0" dirty="0" smtClean="0"/>
              <a:t>  Brief report provides an overview of the relevant issues.  </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I will describe the scope of the challenge and some school-based supports and interventions that address the challenge.  Sally will describe </a:t>
            </a:r>
            <a:r>
              <a:rPr lang="en-US" baseline="0" dirty="0" err="1" smtClean="0"/>
              <a:t>Sed</a:t>
            </a:r>
            <a:r>
              <a:rPr lang="en-US" baseline="0" dirty="0" smtClean="0"/>
              <a:t> , lessons, and next steps. </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Topic is broad with many complex issues, it is not possible to treat any one in great depth. Rather we attempt to portray the landscape of what is known about supporting students with PD, and the innovations and practices that are available.  Where there is scientific testing of an intervention available in the peer-reviewed literature we present this.  However, for school-based supports,  this is quite limited, and may be best characterized as “pre-scientific”.  And so we present a review of practices available in the “grey” or non peer </a:t>
            </a:r>
            <a:r>
              <a:rPr lang="en-US" baseline="0" smtClean="0"/>
              <a:t>reviewed literature as well. </a:t>
            </a:r>
            <a:endParaRPr lang="en-US" baseline="0" dirty="0" smtClean="0"/>
          </a:p>
        </p:txBody>
      </p:sp>
      <p:sp>
        <p:nvSpPr>
          <p:cNvPr id="4" name="Slide Number Placeholder 3"/>
          <p:cNvSpPr>
            <a:spLocks noGrp="1"/>
          </p:cNvSpPr>
          <p:nvPr>
            <p:ph type="sldNum" sz="quarter" idx="10"/>
          </p:nvPr>
        </p:nvSpPr>
        <p:spPr/>
        <p:txBody>
          <a:bodyPr/>
          <a:lstStyle/>
          <a:p>
            <a:pPr>
              <a:defRPr/>
            </a:pPr>
            <a:fld id="{D2A0CC2E-AAE6-4F41-8EA0-AA5119340D48}" type="slidenum">
              <a:rPr lang="en-US" smtClean="0"/>
              <a:pPr>
                <a:defRPr/>
              </a:pPr>
              <a:t>3</a:t>
            </a:fld>
            <a:endParaRPr lang="en-US"/>
          </a:p>
        </p:txBody>
      </p:sp>
    </p:spTree>
    <p:extLst>
      <p:ext uri="{BB962C8B-B14F-4D97-AF65-F5344CB8AC3E}">
        <p14:creationId xmlns="" xmlns:p14="http://schemas.microsoft.com/office/powerpoint/2010/main" val="20046395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dirty="0" smtClean="0"/>
              <a:t>We know that higher education attainment leads to better income and careers</a:t>
            </a:r>
          </a:p>
          <a:p>
            <a:pPr eaLnBrk="1" hangingPunct="1">
              <a:spcBef>
                <a:spcPct val="0"/>
              </a:spcBef>
            </a:pPr>
            <a:r>
              <a:rPr lang="en-US" dirty="0" smtClean="0"/>
              <a:t>This is true both for the general population and for younger and mature adults with psychiatric</a:t>
            </a:r>
            <a:r>
              <a:rPr lang="en-US" baseline="0" dirty="0" smtClean="0"/>
              <a:t> disabilities </a:t>
            </a:r>
            <a:endParaRPr lang="en-US" dirty="0" smtClean="0"/>
          </a:p>
          <a:p>
            <a:pPr eaLnBrk="1" hangingPunct="1">
              <a:spcBef>
                <a:spcPct val="0"/>
              </a:spcBef>
            </a:pPr>
            <a:endParaRPr lang="en-US" dirty="0" smtClean="0"/>
          </a:p>
          <a:p>
            <a:pPr marL="0" marR="0" indent="0" algn="l" defTabSz="914400" rtl="0" eaLnBrk="1" fontAlgn="base" latinLnBrk="0" hangingPunct="1">
              <a:lnSpc>
                <a:spcPct val="100000"/>
              </a:lnSpc>
              <a:spcBef>
                <a:spcPct val="0"/>
              </a:spcBef>
              <a:spcAft>
                <a:spcPct val="0"/>
              </a:spcAft>
              <a:buClrTx/>
              <a:buSzTx/>
              <a:buFontTx/>
              <a:buNone/>
              <a:tabLst/>
              <a:defRPr/>
            </a:pPr>
            <a:r>
              <a:rPr lang="en-US" dirty="0" smtClean="0"/>
              <a:t>Impairments associated with psychiatric disabilities impact educational performance and attainment</a:t>
            </a:r>
          </a:p>
          <a:p>
            <a:pPr eaLnBrk="1" hangingPunct="1">
              <a:spcBef>
                <a:spcPct val="0"/>
              </a:spcBef>
            </a:pPr>
            <a:r>
              <a:rPr lang="en-US" dirty="0" smtClean="0"/>
              <a:t>Impairments such</a:t>
            </a:r>
            <a:r>
              <a:rPr lang="en-US" baseline="0" dirty="0" smtClean="0"/>
              <a:t> as poor concentration, lack of stamina, difficulties with time management, or social interactions. </a:t>
            </a:r>
            <a:endParaRPr lang="en-US" dirty="0" smtClean="0"/>
          </a:p>
        </p:txBody>
      </p:sp>
      <p:sp>
        <p:nvSpPr>
          <p:cNvPr id="266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CAE65546-8337-4E4D-9119-46EBDD67607B}" type="slidenum">
              <a:rPr lang="en-US" smtClean="0">
                <a:solidFill>
                  <a:prstClr val="black"/>
                </a:solidFill>
              </a:rPr>
              <a:pPr>
                <a:defRPr/>
              </a:pPr>
              <a:t>4</a:t>
            </a:fld>
            <a:endParaRPr lang="en-US" smtClean="0">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Over 50% of students with a mental disorder (ages 14 and older) drop out of high school, which is the highest dropout rate of any disability group (U.S. Department of Education, 2006).  While 40% of the general population of young adults go on to attend a four year college, college attendance is only 11%  among special education students with psychiatric disabilities , There are also longer delays in entering college (Newman, 2011). College students with SMHC have higher rates of part-time student status (Newman, 2011), high dropout rates (86%) and low graduation rates compared to typical college students (Kessler, Foster, Saunders, &amp; </a:t>
            </a:r>
            <a:r>
              <a:rPr lang="en-US" sz="1200" kern="1200" dirty="0" err="1" smtClean="0">
                <a:solidFill>
                  <a:schemeClr val="tx1"/>
                </a:solidFill>
                <a:effectLst/>
                <a:latin typeface="+mn-lt"/>
                <a:ea typeface="+mn-ea"/>
                <a:cs typeface="+mn-cs"/>
              </a:rPr>
              <a:t>Stang</a:t>
            </a:r>
            <a:r>
              <a:rPr lang="en-US" sz="1200" kern="1200" dirty="0" smtClean="0">
                <a:solidFill>
                  <a:schemeClr val="tx1"/>
                </a:solidFill>
                <a:effectLst/>
                <a:latin typeface="+mn-lt"/>
                <a:ea typeface="+mn-ea"/>
                <a:cs typeface="+mn-cs"/>
              </a:rPr>
              <a:t>, 1995; </a:t>
            </a:r>
            <a:r>
              <a:rPr lang="en-US" sz="1200" kern="1200" dirty="0" err="1" smtClean="0">
                <a:solidFill>
                  <a:schemeClr val="tx1"/>
                </a:solidFill>
                <a:effectLst/>
                <a:latin typeface="+mn-lt"/>
                <a:ea typeface="+mn-ea"/>
                <a:cs typeface="+mn-cs"/>
              </a:rPr>
              <a:t>Salzer</a:t>
            </a:r>
            <a:r>
              <a:rPr lang="en-US" sz="1200" kern="1200" dirty="0" smtClean="0">
                <a:solidFill>
                  <a:schemeClr val="tx1"/>
                </a:solidFill>
                <a:effectLst/>
                <a:latin typeface="+mn-lt"/>
                <a:ea typeface="+mn-ea"/>
                <a:cs typeface="+mn-cs"/>
              </a:rPr>
              <a:t>, Wick, &amp; Rogers, 2008).</a:t>
            </a:r>
          </a:p>
          <a:p>
            <a:endParaRPr lang="en-US" dirty="0"/>
          </a:p>
        </p:txBody>
      </p:sp>
      <p:sp>
        <p:nvSpPr>
          <p:cNvPr id="4" name="Slide Number Placeholder 3"/>
          <p:cNvSpPr>
            <a:spLocks noGrp="1"/>
          </p:cNvSpPr>
          <p:nvPr>
            <p:ph type="sldNum" sz="quarter" idx="10"/>
          </p:nvPr>
        </p:nvSpPr>
        <p:spPr/>
        <p:txBody>
          <a:bodyPr/>
          <a:lstStyle/>
          <a:p>
            <a:pPr>
              <a:defRPr/>
            </a:pPr>
            <a:fld id="{D2A0CC2E-AAE6-4F41-8EA0-AA5119340D48}" type="slidenum">
              <a:rPr lang="en-US" smtClean="0"/>
              <a:pPr>
                <a:defRPr/>
              </a:pPr>
              <a:t>5</a:t>
            </a:fld>
            <a:endParaRPr lang="en-US"/>
          </a:p>
        </p:txBody>
      </p:sp>
    </p:spTree>
    <p:extLst>
      <p:ext uri="{BB962C8B-B14F-4D97-AF65-F5344CB8AC3E}">
        <p14:creationId xmlns="" xmlns:p14="http://schemas.microsoft.com/office/powerpoint/2010/main" val="18886879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Char char="-"/>
              <a:defRPr/>
            </a:pPr>
            <a:r>
              <a:rPr lang="en-US" dirty="0" smtClean="0">
                <a:latin typeface="Arial" pitchFamily="34" charset="0"/>
                <a:ea typeface="ＭＳ Ｐゴシック" pitchFamily="34" charset="-128"/>
                <a:cs typeface="Arial" pitchFamily="34" charset="0"/>
              </a:rPr>
              <a:t>Within the past year:  </a:t>
            </a:r>
          </a:p>
          <a:p>
            <a:pPr>
              <a:defRPr/>
            </a:pPr>
            <a:r>
              <a:rPr lang="en-US" dirty="0" smtClean="0">
                <a:latin typeface="Arial" pitchFamily="34" charset="0"/>
                <a:ea typeface="ＭＳ Ｐゴシック" pitchFamily="34" charset="-128"/>
                <a:cs typeface="Arial" pitchFamily="34" charset="0"/>
              </a:rPr>
              <a:t>94 out of 100 students reported feeling overwhelmed by all they had to do.   </a:t>
            </a:r>
          </a:p>
          <a:p>
            <a:pPr>
              <a:defRPr/>
            </a:pPr>
            <a:r>
              <a:rPr lang="en-US" dirty="0" smtClean="0">
                <a:latin typeface="Arial" pitchFamily="34" charset="0"/>
                <a:ea typeface="ＭＳ Ｐゴシック" pitchFamily="34" charset="-128"/>
                <a:cs typeface="Arial" pitchFamily="34" charset="0"/>
              </a:rPr>
              <a:t>44 out of 100 - almost half - have felt so depressed it was difficult to function.   </a:t>
            </a:r>
          </a:p>
          <a:p>
            <a:pPr>
              <a:defRPr/>
            </a:pPr>
            <a:r>
              <a:rPr lang="en-US" dirty="0" smtClean="0">
                <a:latin typeface="Arial" pitchFamily="34" charset="0"/>
                <a:ea typeface="ＭＳ Ｐゴシック" pitchFamily="34" charset="-128"/>
                <a:cs typeface="Arial" pitchFamily="34" charset="0"/>
              </a:rPr>
              <a:t>8 out of a 100 reported having a depressive disorder. </a:t>
            </a:r>
          </a:p>
          <a:p>
            <a:pPr>
              <a:defRPr/>
            </a:pPr>
            <a:r>
              <a:rPr lang="en-US" dirty="0" smtClean="0">
                <a:latin typeface="Arial" pitchFamily="34" charset="0"/>
                <a:ea typeface="ＭＳ Ｐゴシック" pitchFamily="34" charset="-128"/>
                <a:cs typeface="Arial" pitchFamily="34" charset="0"/>
              </a:rPr>
              <a:t>12 out of 100 had an anxiety disorder.   </a:t>
            </a:r>
          </a:p>
          <a:p>
            <a:pPr>
              <a:defRPr/>
            </a:pPr>
            <a:r>
              <a:rPr lang="en-US" dirty="0" smtClean="0">
                <a:latin typeface="Arial" pitchFamily="34" charset="0"/>
                <a:ea typeface="ＭＳ Ｐゴシック" pitchFamily="34" charset="-128"/>
                <a:cs typeface="Arial" pitchFamily="34" charset="0"/>
              </a:rPr>
              <a:t>9 out of 100 or approximately 1 out of every 11 students reported </a:t>
            </a:r>
          </a:p>
          <a:p>
            <a:pPr>
              <a:defRPr/>
            </a:pPr>
            <a:r>
              <a:rPr lang="en-US" dirty="0" smtClean="0">
                <a:latin typeface="Arial" pitchFamily="34" charset="0"/>
                <a:ea typeface="ＭＳ Ｐゴシック" pitchFamily="34" charset="-128"/>
                <a:cs typeface="Arial" pitchFamily="34" charset="0"/>
              </a:rPr>
              <a:t>	having seriously considered suicide within the past year.   </a:t>
            </a:r>
          </a:p>
          <a:p>
            <a:pPr>
              <a:defRPr/>
            </a:pPr>
            <a:r>
              <a:rPr lang="en-US" dirty="0" smtClean="0">
                <a:latin typeface="Arial" pitchFamily="34" charset="0"/>
                <a:ea typeface="ＭＳ Ｐゴシック" pitchFamily="34" charset="-128"/>
                <a:cs typeface="Arial" pitchFamily="34" charset="0"/>
              </a:rPr>
              <a:t>1.3% actually did attempt suicide.”  </a:t>
            </a:r>
          </a:p>
          <a:p>
            <a:endParaRPr lang="en-US" dirty="0"/>
          </a:p>
        </p:txBody>
      </p:sp>
      <p:sp>
        <p:nvSpPr>
          <p:cNvPr id="4" name="Slide Number Placeholder 3"/>
          <p:cNvSpPr>
            <a:spLocks noGrp="1"/>
          </p:cNvSpPr>
          <p:nvPr>
            <p:ph type="sldNum" sz="quarter" idx="10"/>
          </p:nvPr>
        </p:nvSpPr>
        <p:spPr/>
        <p:txBody>
          <a:bodyPr/>
          <a:lstStyle/>
          <a:p>
            <a:pPr>
              <a:defRPr/>
            </a:pPr>
            <a:fld id="{D2A0CC2E-AAE6-4F41-8EA0-AA5119340D48}" type="slidenum">
              <a:rPr lang="en-US" smtClean="0"/>
              <a:pPr>
                <a:defRPr/>
              </a:pPr>
              <a:t>6</a:t>
            </a:fld>
            <a:endParaRPr lang="en-US"/>
          </a:p>
        </p:txBody>
      </p:sp>
    </p:spTree>
    <p:extLst>
      <p:ext uri="{BB962C8B-B14F-4D97-AF65-F5344CB8AC3E}">
        <p14:creationId xmlns="" xmlns:p14="http://schemas.microsoft.com/office/powerpoint/2010/main" val="15411017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One of the largest efforts to improve secondary education outcomes for students with serious emotional disturbance (SED) is the federal special education law, the Individuals with Disabilities Education Act (IDEA; PL 94-142).  This law mandates transition planning efforts and participation of youth starting at age 16.  Transition planning involves</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t>
            </a:r>
            <a:r>
              <a:rPr lang="en-US" sz="1200" b="1" kern="1200" dirty="0" smtClean="0">
                <a:solidFill>
                  <a:schemeClr val="tx1"/>
                </a:solidFill>
                <a:effectLst/>
                <a:latin typeface="+mn-lt"/>
                <a:ea typeface="+mn-ea"/>
                <a:cs typeface="+mn-cs"/>
              </a:rPr>
              <a:t>a results-</a:t>
            </a:r>
            <a:r>
              <a:rPr lang="en-US" sz="1200" kern="1200" dirty="0" smtClean="0">
                <a:solidFill>
                  <a:schemeClr val="tx1"/>
                </a:solidFill>
                <a:effectLst/>
                <a:latin typeface="+mn-lt"/>
                <a:ea typeface="+mn-ea"/>
                <a:cs typeface="+mn-cs"/>
              </a:rPr>
              <a:t>oriented process,</a:t>
            </a:r>
            <a:r>
              <a:rPr lang="en-US" sz="1200" b="1" kern="1200" dirty="0" smtClean="0">
                <a:solidFill>
                  <a:schemeClr val="tx1"/>
                </a:solidFill>
                <a:effectLst/>
                <a:latin typeface="+mn-lt"/>
                <a:ea typeface="+mn-ea"/>
                <a:cs typeface="+mn-cs"/>
              </a:rPr>
              <a:t> that is focused on improving the academic and functional achievement of the child with a disability to facilitate the child’s </a:t>
            </a:r>
            <a:r>
              <a:rPr lang="en-US" sz="1200" kern="1200" dirty="0" smtClean="0">
                <a:solidFill>
                  <a:schemeClr val="tx1"/>
                </a:solidFill>
                <a:effectLst/>
                <a:latin typeface="+mn-lt"/>
                <a:ea typeface="+mn-ea"/>
                <a:cs typeface="+mn-cs"/>
              </a:rPr>
              <a:t>movement from school to post </a:t>
            </a:r>
            <a:r>
              <a:rPr lang="en-US" sz="1200" kern="1200" dirty="0" err="1" smtClean="0">
                <a:solidFill>
                  <a:schemeClr val="tx1"/>
                </a:solidFill>
                <a:effectLst/>
                <a:latin typeface="+mn-lt"/>
                <a:ea typeface="+mn-ea"/>
                <a:cs typeface="+mn-cs"/>
              </a:rPr>
              <a:t>schol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activivtes</a:t>
            </a:r>
            <a:r>
              <a:rPr lang="en-US" sz="1200" kern="1200" dirty="0" smtClean="0">
                <a:solidFill>
                  <a:schemeClr val="tx1"/>
                </a:solidFill>
                <a:effectLst/>
                <a:latin typeface="+mn-lt"/>
                <a:ea typeface="+mn-ea"/>
                <a:cs typeface="+mn-cs"/>
              </a:rPr>
              <a:t> from school to post-school activities, including post-secondary education, vocational </a:t>
            </a:r>
            <a:r>
              <a:rPr lang="en-US" sz="1200" b="1" kern="1200" dirty="0" smtClean="0">
                <a:solidFill>
                  <a:schemeClr val="tx1"/>
                </a:solidFill>
                <a:effectLst/>
                <a:latin typeface="+mn-lt"/>
                <a:ea typeface="+mn-ea"/>
                <a:cs typeface="+mn-cs"/>
              </a:rPr>
              <a:t>education</a:t>
            </a:r>
            <a:r>
              <a:rPr lang="en-US" sz="1200" kern="1200" dirty="0" smtClean="0">
                <a:solidFill>
                  <a:schemeClr val="tx1"/>
                </a:solidFill>
                <a:effectLst/>
                <a:latin typeface="+mn-lt"/>
                <a:ea typeface="+mn-ea"/>
                <a:cs typeface="+mn-cs"/>
              </a:rPr>
              <a:t>, integrated employment (including supported employment), continuing and adult education, “ IDEA defines emotional disturbance as follows: “…a condition exhibiting one or more of the following characteristics over a long period of time and to a marked degree that adversely affects a child’s educational performance: :  (A) An inability to learn that cannot be explained by intellectual, sensory, or health factors.(B) An inability to build or maintain satisfactory interpersonal relationships with peers and teachers.(C) Inappropriate types of behavior or feelings under normal circumstances.(D) A general pervasive mood of unhappiness or depression.(E) A tendency to develop physical symptoms or fears associated with personal or school problems. Retrieved from http://nichcy.org/disability/specific/emotionaldisturbance#def</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pPr>
              <a:defRPr/>
            </a:pPr>
            <a:fld id="{D2A0CC2E-AAE6-4F41-8EA0-AA5119340D48}" type="slidenum">
              <a:rPr lang="en-US" smtClean="0"/>
              <a:pPr>
                <a:defRPr/>
              </a:pPr>
              <a:t>9</a:t>
            </a:fld>
            <a:endParaRPr lang="en-US"/>
          </a:p>
        </p:txBody>
      </p:sp>
    </p:spTree>
    <p:extLst>
      <p:ext uri="{BB962C8B-B14F-4D97-AF65-F5344CB8AC3E}">
        <p14:creationId xmlns="" xmlns:p14="http://schemas.microsoft.com/office/powerpoint/2010/main" val="17068994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The Social Model of Disability:</a:t>
            </a:r>
            <a:endParaRPr lang="en-US" dirty="0" smtClean="0"/>
          </a:p>
          <a:p>
            <a:r>
              <a:rPr lang="en-US" dirty="0" smtClean="0"/>
              <a:t>The social model of disability sees the issue of "disability" as a socially created problem and a matter of the full integration of individuals into society. In this model, disability is not an attribute of an individual, but rather a complex collection of conditions, many of which are created by the social environment. Hence, the management of the problem requires social action and is the collective responsibility of society at large to make the environmental modifications necessary for the full participation of people with disabilities in all areas of social life. The issue is both cultural and ideological, requiring individual, community, and large-scale social change</a:t>
            </a:r>
          </a:p>
          <a:p>
            <a:endParaRPr lang="en-US" dirty="0"/>
          </a:p>
        </p:txBody>
      </p:sp>
      <p:sp>
        <p:nvSpPr>
          <p:cNvPr id="4" name="Slide Number Placeholder 3"/>
          <p:cNvSpPr>
            <a:spLocks noGrp="1"/>
          </p:cNvSpPr>
          <p:nvPr>
            <p:ph type="sldNum" sz="quarter" idx="10"/>
          </p:nvPr>
        </p:nvSpPr>
        <p:spPr/>
        <p:txBody>
          <a:bodyPr/>
          <a:lstStyle/>
          <a:p>
            <a:pPr>
              <a:defRPr/>
            </a:pPr>
            <a:fld id="{D2A0CC2E-AAE6-4F41-8EA0-AA5119340D48}" type="slidenum">
              <a:rPr lang="en-US" smtClean="0"/>
              <a:pPr>
                <a:defRPr/>
              </a:pPr>
              <a:t>11</a:t>
            </a:fld>
            <a:endParaRPr lang="en-US"/>
          </a:p>
        </p:txBody>
      </p:sp>
    </p:spTree>
    <p:extLst>
      <p:ext uri="{BB962C8B-B14F-4D97-AF65-F5344CB8AC3E}">
        <p14:creationId xmlns="" xmlns:p14="http://schemas.microsoft.com/office/powerpoint/2010/main" val="29523472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Over the past twenty years several strategies have been used by, or recommended to institutes of higher education (colleges and universities) for promoting the successful academic outcomes and retention among students with SMHC.  These recommendations reflect colleges as whole communities within a larger community, such as a city or county, and therefore incorporate recommendations for policies, leadership, infrastructure, mental health literacy and support within the college community, as well as coordination with the surrounding community. The following section describes developments in these areas.  However, it is important to note that these developments, to date, have undergone no rigorous testing and very limited evaluation.  Thus the stage of research is best characterized as pre-scientific speaking to the need for specification of the intervention and intended population, and rigorous testing of outcomes.</a:t>
            </a:r>
          </a:p>
          <a:p>
            <a:r>
              <a:rPr lang="en-US" sz="1200" kern="1200" dirty="0" smtClean="0">
                <a:solidFill>
                  <a:schemeClr val="tx1"/>
                </a:solidFill>
                <a:effectLst/>
                <a:latin typeface="+mn-lt"/>
                <a:ea typeface="+mn-ea"/>
                <a:cs typeface="+mn-cs"/>
              </a:rPr>
              <a:t>Some college policies make it difficult for students with SMHC to complete their degree, such as forced absences for self-injuries or suicide attempts, or retracting student financial aid because of mental health issues (SAMHSA, 2011). Other policies can also be deleterious for students with SMHC; highly restrictive or punitive policies for withdrawals, discriminatory application of medical leave policies, and arbitrary return policies after illness (</a:t>
            </a:r>
            <a:r>
              <a:rPr lang="en-US" sz="1200" kern="1200" dirty="0" err="1" smtClean="0">
                <a:solidFill>
                  <a:schemeClr val="tx1"/>
                </a:solidFill>
                <a:effectLst/>
                <a:latin typeface="+mn-lt"/>
                <a:ea typeface="+mn-ea"/>
                <a:cs typeface="+mn-cs"/>
              </a:rPr>
              <a:t>Bazelon</a:t>
            </a:r>
            <a:r>
              <a:rPr lang="en-US" sz="1200" kern="1200" dirty="0" smtClean="0">
                <a:solidFill>
                  <a:schemeClr val="tx1"/>
                </a:solidFill>
                <a:effectLst/>
                <a:latin typeface="+mn-lt"/>
                <a:ea typeface="+mn-ea"/>
                <a:cs typeface="+mn-cs"/>
              </a:rPr>
              <a:t> Center for Mental Health Law, 2008).  Various authors  have suggested alternatives that provide a blue print for policy revisions (</a:t>
            </a:r>
            <a:r>
              <a:rPr lang="en-US" sz="1200" kern="1200" dirty="0" err="1" smtClean="0">
                <a:solidFill>
                  <a:schemeClr val="tx1"/>
                </a:solidFill>
                <a:effectLst/>
                <a:latin typeface="+mn-lt"/>
                <a:ea typeface="+mn-ea"/>
                <a:cs typeface="+mn-cs"/>
              </a:rPr>
              <a:t>Bazelon</a:t>
            </a:r>
            <a:r>
              <a:rPr lang="en-US" sz="1200" kern="1200" dirty="0" smtClean="0">
                <a:solidFill>
                  <a:schemeClr val="tx1"/>
                </a:solidFill>
                <a:effectLst/>
                <a:latin typeface="+mn-lt"/>
                <a:ea typeface="+mn-ea"/>
                <a:cs typeface="+mn-cs"/>
              </a:rPr>
              <a:t> Center for Mental Health Law, 2008; </a:t>
            </a:r>
            <a:r>
              <a:rPr lang="en-US" sz="1200" kern="1200" dirty="0" err="1" smtClean="0">
                <a:solidFill>
                  <a:schemeClr val="tx1"/>
                </a:solidFill>
                <a:effectLst/>
                <a:latin typeface="+mn-lt"/>
                <a:ea typeface="+mn-ea"/>
                <a:cs typeface="+mn-cs"/>
              </a:rPr>
              <a:t>Gruttadaro</a:t>
            </a:r>
            <a:r>
              <a:rPr lang="en-US" sz="1200" kern="1200" dirty="0" smtClean="0">
                <a:solidFill>
                  <a:schemeClr val="tx1"/>
                </a:solidFill>
                <a:effectLst/>
                <a:latin typeface="+mn-lt"/>
                <a:ea typeface="+mn-ea"/>
                <a:cs typeface="+mn-cs"/>
              </a:rPr>
              <a:t> &amp; </a:t>
            </a:r>
            <a:r>
              <a:rPr lang="en-US" sz="1200" kern="1200" dirty="0" err="1" smtClean="0">
                <a:solidFill>
                  <a:schemeClr val="tx1"/>
                </a:solidFill>
                <a:effectLst/>
                <a:latin typeface="+mn-lt"/>
                <a:ea typeface="+mn-ea"/>
                <a:cs typeface="+mn-cs"/>
              </a:rPr>
              <a:t>Crudo</a:t>
            </a:r>
            <a:r>
              <a:rPr lang="en-US" sz="1200" kern="1200" dirty="0" smtClean="0">
                <a:solidFill>
                  <a:schemeClr val="tx1"/>
                </a:solidFill>
                <a:effectLst/>
                <a:latin typeface="+mn-lt"/>
                <a:ea typeface="+mn-ea"/>
                <a:cs typeface="+mn-cs"/>
              </a:rPr>
              <a:t> 2012; Smith, Ackerman, &amp; Costa, 2011), including:  </a:t>
            </a:r>
          </a:p>
          <a:p>
            <a:pPr lvl="0"/>
            <a:r>
              <a:rPr lang="en-US" sz="1200" kern="1200" dirty="0" smtClean="0">
                <a:solidFill>
                  <a:schemeClr val="tx1"/>
                </a:solidFill>
                <a:effectLst/>
                <a:latin typeface="+mn-lt"/>
                <a:ea typeface="+mn-ea"/>
                <a:cs typeface="+mn-cs"/>
              </a:rPr>
              <a:t>Leave-of-absence protocols </a:t>
            </a:r>
          </a:p>
          <a:p>
            <a:pPr lvl="0"/>
            <a:r>
              <a:rPr lang="en-US" sz="1200" kern="1200" dirty="0" smtClean="0">
                <a:solidFill>
                  <a:schemeClr val="tx1"/>
                </a:solidFill>
                <a:effectLst/>
                <a:latin typeface="+mn-lt"/>
                <a:ea typeface="+mn-ea"/>
                <a:cs typeface="+mn-cs"/>
              </a:rPr>
              <a:t>Policies for self-harm other than zero tolerance</a:t>
            </a:r>
          </a:p>
          <a:p>
            <a:pPr lvl="0"/>
            <a:r>
              <a:rPr lang="en-US" sz="1200" kern="1200" dirty="0" smtClean="0">
                <a:solidFill>
                  <a:schemeClr val="tx1"/>
                </a:solidFill>
                <a:effectLst/>
                <a:latin typeface="+mn-lt"/>
                <a:ea typeface="+mn-ea"/>
                <a:cs typeface="+mn-cs"/>
              </a:rPr>
              <a:t>Individualized re-entry requirements </a:t>
            </a:r>
          </a:p>
          <a:p>
            <a:pPr lvl="0"/>
            <a:r>
              <a:rPr lang="en-US" sz="1200" kern="1200" dirty="0" smtClean="0">
                <a:solidFill>
                  <a:schemeClr val="tx1"/>
                </a:solidFill>
                <a:effectLst/>
                <a:latin typeface="+mn-lt"/>
                <a:ea typeface="+mn-ea"/>
                <a:cs typeface="+mn-cs"/>
              </a:rPr>
              <a:t>Protocols that encourages campus wide, multi departmental communication about a student in distress. </a:t>
            </a:r>
          </a:p>
          <a:p>
            <a:pPr lvl="0"/>
            <a:r>
              <a:rPr lang="en-US" sz="1200" kern="1200" dirty="0" smtClean="0">
                <a:solidFill>
                  <a:schemeClr val="tx1"/>
                </a:solidFill>
                <a:effectLst/>
                <a:latin typeface="+mn-lt"/>
                <a:ea typeface="+mn-ea"/>
                <a:cs typeface="+mn-cs"/>
              </a:rPr>
              <a:t>An emergency contact notification protocol where students are encouraged to sign release of information allowing notifications under specified circumstances</a:t>
            </a:r>
          </a:p>
          <a:p>
            <a:r>
              <a:rPr lang="en-US" sz="1200" kern="1200" dirty="0" smtClean="0">
                <a:solidFill>
                  <a:schemeClr val="tx1"/>
                </a:solidFill>
                <a:effectLst/>
                <a:latin typeface="+mn-lt"/>
                <a:ea typeface="+mn-ea"/>
                <a:cs typeface="+mn-cs"/>
              </a:rPr>
              <a:t>Memoranda of understanding with a local hospital for students in psychiatric crises</a:t>
            </a:r>
            <a:endParaRPr lang="en-US" dirty="0"/>
          </a:p>
        </p:txBody>
      </p:sp>
      <p:sp>
        <p:nvSpPr>
          <p:cNvPr id="4" name="Slide Number Placeholder 3"/>
          <p:cNvSpPr>
            <a:spLocks noGrp="1"/>
          </p:cNvSpPr>
          <p:nvPr>
            <p:ph type="sldNum" sz="quarter" idx="10"/>
          </p:nvPr>
        </p:nvSpPr>
        <p:spPr/>
        <p:txBody>
          <a:bodyPr/>
          <a:lstStyle/>
          <a:p>
            <a:pPr>
              <a:defRPr/>
            </a:pPr>
            <a:fld id="{D2A0CC2E-AAE6-4F41-8EA0-AA5119340D48}" type="slidenum">
              <a:rPr lang="en-US" smtClean="0"/>
              <a:pPr>
                <a:defRPr/>
              </a:pPr>
              <a:t>12</a:t>
            </a:fld>
            <a:endParaRPr lang="en-US"/>
          </a:p>
        </p:txBody>
      </p:sp>
    </p:spTree>
    <p:extLst>
      <p:ext uri="{BB962C8B-B14F-4D97-AF65-F5344CB8AC3E}">
        <p14:creationId xmlns="" xmlns:p14="http://schemas.microsoft.com/office/powerpoint/2010/main" val="12626698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dirty="0"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hf sldNum="0"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hf sldNum="0"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219200" y="612775"/>
            <a:ext cx="6705600" cy="2546985"/>
          </a:xfrm>
          <a:effectLst>
            <a:outerShdw blurRad="152400" dist="317500" dir="5400000" sx="90000" sy="-19000" rotWithShape="0">
              <a:prstClr val="black">
                <a:alpha val="15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2743200" y="3453047"/>
            <a:ext cx="5029200" cy="720804"/>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 xmlns:p14="http://schemas.microsoft.com/office/powerpoint/2010/main" val="2648446910"/>
      </p:ext>
    </p:extLst>
  </p:cSld>
  <p:clrMapOvr>
    <a:masterClrMapping/>
  </p:clrMapOvr>
  <p:hf sldNum="0"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lt1" tx1="dk1" bg2="lt2" tx2="dk2" accent1="accent1" accent2="accent2" accent3="accent3" accent4="accent4" accent5="accent5" accent6="accent6" hlink="hlink" folHlink="folHlink"/>
  </p:clrMapOvr>
  <p:hf sldNum="0"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04164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76400"/>
            <a:ext cx="40386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hf sldNum="0"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18288"/>
            <a:ext cx="2895600" cy="329184"/>
          </a:xfrm>
          <a:prstGeom prst="rect">
            <a:avLst/>
          </a:prstGeom>
        </p:spPr>
        <p:txBody>
          <a:bodyPr/>
          <a:lstStyle/>
          <a:p>
            <a:pPr>
              <a:defRPr/>
            </a:pPr>
            <a:fld id="{9FA456D1-13CF-4556-A7CA-41D38ADBA1BA}" type="datetime2">
              <a:rPr lang="en-US" smtClean="0"/>
              <a:pPr>
                <a:defRPr/>
              </a:pPr>
              <a:t>Thursday, October 03, 2013</a:t>
            </a:fld>
            <a:endParaRPr lang="en-US" dirty="0"/>
          </a:p>
        </p:txBody>
      </p:sp>
      <p:sp>
        <p:nvSpPr>
          <p:cNvPr id="3" name="Footer Placeholder 2"/>
          <p:cNvSpPr>
            <a:spLocks noGrp="1"/>
          </p:cNvSpPr>
          <p:nvPr>
            <p:ph type="ftr" sz="quarter" idx="11"/>
          </p:nvPr>
        </p:nvSpPr>
        <p:spPr>
          <a:xfrm>
            <a:off x="3429000" y="18288"/>
            <a:ext cx="4114800" cy="329184"/>
          </a:xfrm>
          <a:prstGeom prst="rect">
            <a:avLst/>
          </a:prstGeom>
        </p:spPr>
        <p:txBody>
          <a:bodyPr/>
          <a:lstStyle/>
          <a:p>
            <a:pPr>
              <a:defRPr/>
            </a:pPr>
            <a:r>
              <a:rPr lang="en-US" smtClean="0"/>
              <a:t>Transitions RTC</a:t>
            </a:r>
            <a:endParaRPr lang="en-US" dirty="0"/>
          </a:p>
        </p:txBody>
      </p:sp>
      <p:sp>
        <p:nvSpPr>
          <p:cNvPr id="4" name="Slide Number Placeholder 3"/>
          <p:cNvSpPr>
            <a:spLocks noGrp="1"/>
          </p:cNvSpPr>
          <p:nvPr>
            <p:ph type="sldNum" sz="quarter" idx="12"/>
          </p:nvPr>
        </p:nvSpPr>
        <p:spPr>
          <a:xfrm>
            <a:off x="7620000" y="18288"/>
            <a:ext cx="1066800" cy="329184"/>
          </a:xfrm>
          <a:prstGeom prst="rect">
            <a:avLst/>
          </a:prstGeom>
        </p:spPr>
        <p:txBody>
          <a:bodyPr/>
          <a:lstStyle/>
          <a:p>
            <a:pPr>
              <a:defRPr/>
            </a:pPr>
            <a:fld id="{C08B3CFC-6B5C-487F-8912-4F59E7D69DDA}" type="slidenum">
              <a:rPr lang="en-US" smtClean="0"/>
              <a:pPr>
                <a:defRPr/>
              </a:pPr>
              <a:t>‹#›</a:t>
            </a:fld>
            <a:endParaRPr lang="en-US" dirty="0"/>
          </a:p>
        </p:txBody>
      </p:sp>
    </p:spTree>
  </p:cSld>
  <p:clrMapOvr>
    <a:masterClrMapping/>
  </p:clrMapOvr>
  <p:hf sldNum="0" hd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hf sldNum="0"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hf sldNum="0"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tif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15" cstate="print">
            <a:extLst>
              <a:ext uri="{28A0092B-C50C-407E-A947-70E740481C1C}">
                <a14:useLocalDpi xmlns="" xmlns:a14="http://schemas.microsoft.com/office/drawing/2010/main" val="0"/>
              </a:ext>
            </a:extLst>
          </a:blip>
          <a:stretch>
            <a:fillRect/>
          </a:stretch>
        </p:blipFill>
        <p:spPr>
          <a:xfrm>
            <a:off x="457200" y="5886258"/>
            <a:ext cx="838200" cy="590741"/>
          </a:xfrm>
          <a:prstGeom prst="rect">
            <a:avLst/>
          </a:prstGeom>
        </p:spPr>
      </p:pic>
    </p:spTree>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75" r:id="rId12"/>
    <p:sldLayoutId id="2147483788" r:id="rId13"/>
  </p:sldLayoutIdLst>
  <p:hf sldNum="0" hdr="0" dt="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www.neumann.edu/life/counseling/mental_health/suicide/national_data.htm" TargetMode="External"/><Relationship Id="rId2" Type="http://schemas.openxmlformats.org/officeDocument/2006/relationships/hyperlink" Target="http://www.bls.gov/emp/ep_chart_001.htm"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www.jedfoundation.org/professionals/programs-and-research/campusmhap"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hyperlink" Target="http://www.supportededucation.com/elements.html"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fontAlgn="auto">
              <a:spcAft>
                <a:spcPts val="0"/>
              </a:spcAft>
              <a:defRPr/>
            </a:pPr>
            <a:r>
              <a:rPr lang="en-US" sz="3700" cap="none" dirty="0" smtClean="0">
                <a:solidFill>
                  <a:schemeClr val="bg2">
                    <a:lumMod val="25000"/>
                  </a:schemeClr>
                </a:solidFill>
              </a:rPr>
              <a:t>Supporting the Education Goals of Young Adults </a:t>
            </a:r>
            <a:br>
              <a:rPr lang="en-US" sz="3700" cap="none" dirty="0" smtClean="0">
                <a:solidFill>
                  <a:schemeClr val="bg2">
                    <a:lumMod val="25000"/>
                  </a:schemeClr>
                </a:solidFill>
              </a:rPr>
            </a:br>
            <a:r>
              <a:rPr lang="en-US" sz="3700" cap="none" dirty="0" smtClean="0">
                <a:solidFill>
                  <a:schemeClr val="bg2">
                    <a:lumMod val="25000"/>
                  </a:schemeClr>
                </a:solidFill>
              </a:rPr>
              <a:t>with Psychiatric Disabilities</a:t>
            </a:r>
            <a:endParaRPr lang="en-US" sz="3700" cap="none" dirty="0">
              <a:solidFill>
                <a:schemeClr val="bg2">
                  <a:lumMod val="25000"/>
                </a:schemeClr>
              </a:solidFill>
            </a:endParaRPr>
          </a:p>
        </p:txBody>
      </p:sp>
      <p:sp>
        <p:nvSpPr>
          <p:cNvPr id="3" name="Subtitle 2"/>
          <p:cNvSpPr>
            <a:spLocks noGrp="1"/>
          </p:cNvSpPr>
          <p:nvPr>
            <p:ph type="subTitle" idx="1"/>
          </p:nvPr>
        </p:nvSpPr>
        <p:spPr>
          <a:xfrm>
            <a:off x="685800" y="3505200"/>
            <a:ext cx="7848600" cy="2133600"/>
          </a:xfrm>
        </p:spPr>
        <p:txBody>
          <a:bodyPr>
            <a:normAutofit fontScale="85000" lnSpcReduction="20000"/>
          </a:bodyPr>
          <a:lstStyle/>
          <a:p>
            <a:pPr algn="ctr"/>
            <a:endParaRPr lang="en-US" dirty="0" smtClean="0"/>
          </a:p>
          <a:p>
            <a:pPr algn="ctr"/>
            <a:r>
              <a:rPr lang="en-US" dirty="0" smtClean="0"/>
              <a:t>Marsha Ellison, Ph.D.</a:t>
            </a:r>
            <a:br>
              <a:rPr lang="en-US" dirty="0" smtClean="0"/>
            </a:br>
            <a:r>
              <a:rPr lang="en-US" dirty="0" smtClean="0"/>
              <a:t>E. Sally Rogers, ScD.</a:t>
            </a:r>
            <a:br>
              <a:rPr lang="en-US" dirty="0" smtClean="0"/>
            </a:br>
            <a:r>
              <a:rPr lang="en-US" dirty="0" smtClean="0"/>
              <a:t>Amanda Costa, A.A.</a:t>
            </a:r>
          </a:p>
          <a:p>
            <a:pPr algn="ctr"/>
            <a:endParaRPr lang="en-US" dirty="0" smtClean="0"/>
          </a:p>
          <a:p>
            <a:pPr algn="ctr"/>
            <a:r>
              <a:rPr lang="en-US" dirty="0" smtClean="0"/>
              <a:t>September 24</a:t>
            </a:r>
            <a:r>
              <a:rPr lang="en-US" baseline="30000" dirty="0" smtClean="0"/>
              <a:t>th</a:t>
            </a:r>
            <a:r>
              <a:rPr lang="en-US" dirty="0" smtClean="0"/>
              <a:t>, 2013</a:t>
            </a:r>
          </a:p>
          <a:p>
            <a:pPr algn="ctr"/>
            <a:r>
              <a:rPr lang="en-US" dirty="0" smtClean="0"/>
              <a:t>Washington, D.C. </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5972"/>
            <a:ext cx="8229600" cy="990600"/>
          </a:xfrm>
        </p:spPr>
        <p:txBody>
          <a:bodyPr/>
          <a:lstStyle/>
          <a:p>
            <a:pPr algn="ctr"/>
            <a:r>
              <a:rPr lang="en-US" dirty="0">
                <a:solidFill>
                  <a:schemeClr val="bg2">
                    <a:lumMod val="25000"/>
                  </a:schemeClr>
                </a:solidFill>
              </a:rPr>
              <a:t>Vocational Rehabilitation</a:t>
            </a:r>
          </a:p>
        </p:txBody>
      </p:sp>
      <p:pic>
        <p:nvPicPr>
          <p:cNvPr id="2050" name="Picture 2"/>
          <p:cNvPicPr>
            <a:picLocks noChangeAspect="1" noChangeArrowheads="1"/>
          </p:cNvPicPr>
          <p:nvPr/>
        </p:nvPicPr>
        <p:blipFill>
          <a:blip r:embed="rId2" cstate="print"/>
          <a:srcRect/>
          <a:stretch>
            <a:fillRect/>
          </a:stretch>
        </p:blipFill>
        <p:spPr bwMode="auto">
          <a:xfrm>
            <a:off x="7391400" y="4765098"/>
            <a:ext cx="1557338" cy="1995454"/>
          </a:xfrm>
          <a:prstGeom prst="rect">
            <a:avLst/>
          </a:prstGeom>
          <a:ln>
            <a:solidFill>
              <a:schemeClr val="bg1">
                <a:lumMod val="65000"/>
              </a:schemeClr>
            </a:solidFill>
          </a:ln>
          <a:effectLst>
            <a:outerShdw blurRad="292100" dist="139700" dir="2700000" algn="tl" rotWithShape="0">
              <a:srgbClr val="333333">
                <a:alpha val="65000"/>
              </a:srgbClr>
            </a:outerShdw>
          </a:effectLst>
        </p:spPr>
      </p:pic>
      <p:sp>
        <p:nvSpPr>
          <p:cNvPr id="4" name="TextBox 3"/>
          <p:cNvSpPr txBox="1"/>
          <p:nvPr/>
        </p:nvSpPr>
        <p:spPr>
          <a:xfrm>
            <a:off x="338138" y="1371600"/>
            <a:ext cx="8610600" cy="5186035"/>
          </a:xfrm>
          <a:prstGeom prst="rect">
            <a:avLst/>
          </a:prstGeom>
          <a:noFill/>
        </p:spPr>
        <p:txBody>
          <a:bodyPr wrap="square" rtlCol="0">
            <a:spAutoFit/>
          </a:bodyPr>
          <a:lstStyle/>
          <a:p>
            <a:pPr>
              <a:spcBef>
                <a:spcPts val="600"/>
              </a:spcBef>
              <a:spcAft>
                <a:spcPts val="1200"/>
              </a:spcAft>
            </a:pPr>
            <a:r>
              <a:rPr lang="en-US" sz="2400" b="1" dirty="0" smtClean="0"/>
              <a:t>State </a:t>
            </a:r>
            <a:r>
              <a:rPr lang="en-US" sz="2400" b="1" dirty="0"/>
              <a:t>Agencies of Vocational Rehabilitation (VR) </a:t>
            </a:r>
            <a:r>
              <a:rPr lang="en-US" sz="2400" b="1" dirty="0" smtClean="0"/>
              <a:t>are </a:t>
            </a:r>
            <a:r>
              <a:rPr lang="en-US" sz="2400" b="1" dirty="0"/>
              <a:t>an important resource for improving education outcomes</a:t>
            </a:r>
          </a:p>
          <a:p>
            <a:pPr marL="742950" lvl="1" indent="-285750">
              <a:spcBef>
                <a:spcPts val="600"/>
              </a:spcBef>
              <a:spcAft>
                <a:spcPts val="1200"/>
              </a:spcAft>
              <a:buClr>
                <a:schemeClr val="accent1"/>
              </a:buClr>
              <a:buFont typeface="Wingdings" panose="05000000000000000000" pitchFamily="2" charset="2"/>
              <a:buChar char="Ø"/>
            </a:pPr>
            <a:r>
              <a:rPr lang="en-US" sz="2200" dirty="0"/>
              <a:t>Youth ages 16- 24 account for one third of  all VR </a:t>
            </a:r>
            <a:r>
              <a:rPr lang="en-US" sz="2200" dirty="0" smtClean="0"/>
              <a:t>clients</a:t>
            </a:r>
            <a:r>
              <a:rPr lang="en-US" baseline="30000" dirty="0" smtClean="0">
                <a:solidFill>
                  <a:prstClr val="black"/>
                </a:solidFill>
              </a:rPr>
              <a:t>15</a:t>
            </a:r>
            <a:endParaRPr lang="en-US" dirty="0"/>
          </a:p>
          <a:p>
            <a:pPr marL="742950" lvl="1" indent="-285750">
              <a:spcBef>
                <a:spcPts val="600"/>
              </a:spcBef>
              <a:spcAft>
                <a:spcPts val="1200"/>
              </a:spcAft>
              <a:buClr>
                <a:schemeClr val="accent1"/>
              </a:buClr>
              <a:buFont typeface="Wingdings" panose="05000000000000000000" pitchFamily="2" charset="2"/>
              <a:buChar char="Ø"/>
            </a:pPr>
            <a:r>
              <a:rPr lang="en-US" sz="2200" dirty="0"/>
              <a:t>VR can support education and training in the service of a vocational </a:t>
            </a:r>
            <a:r>
              <a:rPr lang="en-US" sz="2200" dirty="0" smtClean="0"/>
              <a:t>goal</a:t>
            </a:r>
            <a:r>
              <a:rPr lang="en-US" baseline="30000" dirty="0" smtClean="0">
                <a:solidFill>
                  <a:prstClr val="black"/>
                </a:solidFill>
              </a:rPr>
              <a:t>16</a:t>
            </a:r>
            <a:endParaRPr lang="en-US" dirty="0"/>
          </a:p>
          <a:p>
            <a:pPr marL="742950" lvl="1" indent="-285750">
              <a:spcBef>
                <a:spcPts val="600"/>
              </a:spcBef>
              <a:spcAft>
                <a:spcPts val="1200"/>
              </a:spcAft>
              <a:buClr>
                <a:schemeClr val="accent1"/>
              </a:buClr>
              <a:buFont typeface="Wingdings" panose="05000000000000000000" pitchFamily="2" charset="2"/>
              <a:buChar char="Ø"/>
            </a:pPr>
            <a:r>
              <a:rPr lang="en-US" sz="2200" dirty="0"/>
              <a:t>S</a:t>
            </a:r>
            <a:r>
              <a:rPr lang="en-US" sz="2200" dirty="0" smtClean="0"/>
              <a:t>tates </a:t>
            </a:r>
            <a:r>
              <a:rPr lang="en-US" sz="2200" dirty="0"/>
              <a:t>are innovating to improve transition of high school students to VR services </a:t>
            </a:r>
            <a:r>
              <a:rPr lang="en-US" sz="2200" dirty="0" smtClean="0"/>
              <a:t>and employment</a:t>
            </a:r>
            <a:r>
              <a:rPr lang="en-US" baseline="30000" dirty="0" smtClean="0">
                <a:solidFill>
                  <a:prstClr val="black"/>
                </a:solidFill>
              </a:rPr>
              <a:t>17</a:t>
            </a:r>
            <a:endParaRPr lang="en-US" dirty="0"/>
          </a:p>
          <a:p>
            <a:pPr marL="742950" lvl="1" indent="-285750">
              <a:spcBef>
                <a:spcPts val="600"/>
              </a:spcBef>
              <a:spcAft>
                <a:spcPts val="1200"/>
              </a:spcAft>
              <a:buClr>
                <a:schemeClr val="accent1"/>
              </a:buClr>
              <a:buFont typeface="Wingdings" panose="05000000000000000000" pitchFamily="2" charset="2"/>
              <a:buChar char="Ø"/>
            </a:pPr>
            <a:r>
              <a:rPr lang="en-US" sz="2200" dirty="0"/>
              <a:t>Ten percent of  </a:t>
            </a:r>
            <a:r>
              <a:rPr lang="en-US" sz="2200" dirty="0" smtClean="0"/>
              <a:t>young adults clients </a:t>
            </a:r>
            <a:r>
              <a:rPr lang="en-US" sz="2200" dirty="0"/>
              <a:t>with </a:t>
            </a:r>
            <a:r>
              <a:rPr lang="en-US" sz="2200" dirty="0" smtClean="0"/>
              <a:t>PD</a:t>
            </a:r>
            <a:br>
              <a:rPr lang="en-US" sz="2200" dirty="0" smtClean="0"/>
            </a:br>
            <a:r>
              <a:rPr lang="en-US" sz="2200" dirty="0" smtClean="0"/>
              <a:t>received </a:t>
            </a:r>
            <a:r>
              <a:rPr lang="en-US" sz="2200" dirty="0"/>
              <a:t>educational support. </a:t>
            </a:r>
            <a:r>
              <a:rPr lang="en-US" sz="2200" dirty="0" smtClean="0"/>
              <a:t>Nearly </a:t>
            </a:r>
            <a:r>
              <a:rPr lang="en-US" sz="2200" dirty="0"/>
              <a:t>half </a:t>
            </a:r>
            <a:r>
              <a:rPr lang="en-US" sz="2200" dirty="0" smtClean="0"/>
              <a:t/>
            </a:r>
            <a:br>
              <a:rPr lang="en-US" sz="2200" dirty="0" smtClean="0"/>
            </a:br>
            <a:r>
              <a:rPr lang="en-US" sz="2200" dirty="0" smtClean="0"/>
              <a:t>completed </a:t>
            </a:r>
            <a:r>
              <a:rPr lang="en-US" sz="2200" dirty="0"/>
              <a:t>their VR goal. </a:t>
            </a:r>
            <a:r>
              <a:rPr lang="en-US" baseline="30000" dirty="0" smtClean="0">
                <a:solidFill>
                  <a:prstClr val="black"/>
                </a:solidFill>
              </a:rPr>
              <a:t>18</a:t>
            </a:r>
            <a:endParaRPr lang="en-US" dirty="0" smtClean="0"/>
          </a:p>
          <a:p>
            <a:pPr lvl="1">
              <a:spcBef>
                <a:spcPts val="600"/>
              </a:spcBef>
              <a:spcAft>
                <a:spcPts val="1200"/>
              </a:spcAft>
              <a:buClr>
                <a:schemeClr val="accent1"/>
              </a:buClr>
            </a:pPr>
            <a:endParaRPr lang="en-US" sz="2400" dirty="0"/>
          </a:p>
        </p:txBody>
      </p:sp>
    </p:spTree>
    <p:extLst>
      <p:ext uri="{BB962C8B-B14F-4D97-AF65-F5344CB8AC3E}">
        <p14:creationId xmlns="" xmlns:p14="http://schemas.microsoft.com/office/powerpoint/2010/main" val="20884090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990600"/>
          </a:xfrm>
        </p:spPr>
        <p:txBody>
          <a:bodyPr>
            <a:normAutofit fontScale="90000"/>
          </a:bodyPr>
          <a:lstStyle/>
          <a:p>
            <a:pPr algn="ctr"/>
            <a:r>
              <a:rPr lang="en-US" dirty="0" smtClean="0"/>
              <a:t>Campus  </a:t>
            </a:r>
            <a:r>
              <a:rPr lang="en-US" dirty="0"/>
              <a:t>Based Supports and Interventions</a:t>
            </a:r>
          </a:p>
        </p:txBody>
      </p:sp>
      <p:sp>
        <p:nvSpPr>
          <p:cNvPr id="4" name="TextBox 3"/>
          <p:cNvSpPr txBox="1"/>
          <p:nvPr/>
        </p:nvSpPr>
        <p:spPr>
          <a:xfrm>
            <a:off x="511125" y="1915428"/>
            <a:ext cx="8001000" cy="2831544"/>
          </a:xfrm>
          <a:prstGeom prst="rect">
            <a:avLst/>
          </a:prstGeom>
          <a:noFill/>
        </p:spPr>
        <p:txBody>
          <a:bodyPr wrap="square" rtlCol="0">
            <a:spAutoFit/>
          </a:bodyPr>
          <a:lstStyle/>
          <a:p>
            <a:pPr lvl="0">
              <a:spcBef>
                <a:spcPts val="2400"/>
              </a:spcBef>
              <a:spcAft>
                <a:spcPts val="600"/>
              </a:spcAft>
            </a:pPr>
            <a:r>
              <a:rPr lang="en-US" sz="3000" b="1" dirty="0" smtClean="0">
                <a:solidFill>
                  <a:prstClr val="black"/>
                </a:solidFill>
                <a:latin typeface="Arial"/>
              </a:rPr>
              <a:t>Environmental Supports </a:t>
            </a:r>
            <a:r>
              <a:rPr lang="en-US" baseline="30000" dirty="0" smtClean="0">
                <a:solidFill>
                  <a:prstClr val="black"/>
                </a:solidFill>
              </a:rPr>
              <a:t>19</a:t>
            </a:r>
            <a:endParaRPr lang="en-US" baseline="30000" dirty="0" smtClean="0">
              <a:solidFill>
                <a:prstClr val="black"/>
              </a:solidFill>
              <a:latin typeface="Arial"/>
            </a:endParaRPr>
          </a:p>
          <a:p>
            <a:pPr marL="914400" lvl="1" indent="-457200">
              <a:lnSpc>
                <a:spcPct val="150000"/>
              </a:lnSpc>
              <a:buClr>
                <a:schemeClr val="accent1"/>
              </a:buClr>
              <a:buFont typeface="Wingdings" panose="05000000000000000000" pitchFamily="2" charset="2"/>
              <a:buChar char="Ø"/>
            </a:pPr>
            <a:r>
              <a:rPr lang="en-US" sz="2600" dirty="0" smtClean="0">
                <a:solidFill>
                  <a:prstClr val="black"/>
                </a:solidFill>
                <a:latin typeface="Arial"/>
              </a:rPr>
              <a:t>Improve communication </a:t>
            </a:r>
          </a:p>
          <a:p>
            <a:pPr marL="914400" lvl="1" indent="-457200">
              <a:lnSpc>
                <a:spcPct val="150000"/>
              </a:lnSpc>
              <a:buClr>
                <a:schemeClr val="accent1"/>
              </a:buClr>
              <a:buFont typeface="Wingdings" panose="05000000000000000000" pitchFamily="2" charset="2"/>
              <a:buChar char="Ø"/>
            </a:pPr>
            <a:r>
              <a:rPr lang="en-US" sz="2600" dirty="0" smtClean="0">
                <a:solidFill>
                  <a:prstClr val="black"/>
                </a:solidFill>
                <a:latin typeface="Arial"/>
              </a:rPr>
              <a:t>Educate the college community</a:t>
            </a:r>
          </a:p>
          <a:p>
            <a:pPr marL="914400" lvl="1" indent="-457200">
              <a:lnSpc>
                <a:spcPct val="150000"/>
              </a:lnSpc>
              <a:buClr>
                <a:schemeClr val="accent1"/>
              </a:buClr>
              <a:buFont typeface="Wingdings" panose="05000000000000000000" pitchFamily="2" charset="2"/>
              <a:buChar char="Ø"/>
            </a:pPr>
            <a:r>
              <a:rPr lang="en-US" sz="2600" dirty="0" smtClean="0">
                <a:solidFill>
                  <a:prstClr val="black"/>
                </a:solidFill>
                <a:latin typeface="Arial"/>
              </a:rPr>
              <a:t>De-stigmatize mental illness</a:t>
            </a:r>
          </a:p>
          <a:p>
            <a:pPr lvl="0"/>
            <a:r>
              <a:rPr lang="en-US" sz="2600" dirty="0" smtClean="0">
                <a:solidFill>
                  <a:prstClr val="black"/>
                </a:solidFill>
                <a:latin typeface="Arial"/>
              </a:rPr>
              <a:t> </a:t>
            </a:r>
          </a:p>
        </p:txBody>
      </p:sp>
      <p:pic>
        <p:nvPicPr>
          <p:cNvPr id="5" name="Picture 4"/>
          <p:cNvPicPr/>
          <p:nvPr/>
        </p:nvPicPr>
        <p:blipFill>
          <a:blip r:embed="rId3" cstate="print"/>
          <a:srcRect l="55817" t="10619" r="18693" b="4779"/>
          <a:stretch>
            <a:fillRect/>
          </a:stretch>
        </p:blipFill>
        <p:spPr bwMode="auto">
          <a:xfrm>
            <a:off x="6629400" y="2274277"/>
            <a:ext cx="2375392" cy="3370575"/>
          </a:xfrm>
          <a:prstGeom prst="rect">
            <a:avLst/>
          </a:prstGeom>
          <a:solidFill>
            <a:srgbClr val="FFFFFF">
              <a:shade val="85000"/>
            </a:srgbClr>
          </a:solidFill>
          <a:ln w="88900" cap="sq">
            <a:solidFill>
              <a:schemeClr val="bg1">
                <a:lumMod val="9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descr="ssp6.jpg"/>
          <p:cNvPicPr>
            <a:picLocks noChangeAspect="1"/>
          </p:cNvPicPr>
          <p:nvPr/>
        </p:nvPicPr>
        <p:blipFill>
          <a:blip r:embed="rId4" cstate="print"/>
          <a:srcRect/>
          <a:stretch>
            <a:fillRect/>
          </a:stretch>
        </p:blipFill>
        <p:spPr bwMode="auto">
          <a:xfrm>
            <a:off x="2362200" y="4735249"/>
            <a:ext cx="3132294" cy="1819206"/>
          </a:xfrm>
          <a:prstGeom prst="rect">
            <a:avLst/>
          </a:prstGeom>
          <a:ln>
            <a:noFill/>
          </a:ln>
          <a:effectLst>
            <a:outerShdw blurRad="190500" algn="tl" rotWithShape="0">
              <a:srgbClr val="000000">
                <a:alpha val="70000"/>
              </a:srgbClr>
            </a:outerShdw>
          </a:effectLst>
        </p:spPr>
      </p:pic>
    </p:spTree>
    <p:extLst>
      <p:ext uri="{BB962C8B-B14F-4D97-AF65-F5344CB8AC3E}">
        <p14:creationId xmlns="" xmlns:p14="http://schemas.microsoft.com/office/powerpoint/2010/main" val="28559686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990600"/>
          </a:xfrm>
        </p:spPr>
        <p:txBody>
          <a:bodyPr>
            <a:normAutofit fontScale="90000"/>
          </a:bodyPr>
          <a:lstStyle/>
          <a:p>
            <a:pPr algn="ctr"/>
            <a:r>
              <a:rPr lang="en-US" dirty="0" smtClean="0"/>
              <a:t>Campus  </a:t>
            </a:r>
            <a:r>
              <a:rPr lang="en-US" dirty="0"/>
              <a:t>Based Supports and Interventions</a:t>
            </a:r>
          </a:p>
        </p:txBody>
      </p:sp>
      <p:sp>
        <p:nvSpPr>
          <p:cNvPr id="3" name="TextBox 2"/>
          <p:cNvSpPr txBox="1"/>
          <p:nvPr/>
        </p:nvSpPr>
        <p:spPr>
          <a:xfrm>
            <a:off x="435512" y="1922900"/>
            <a:ext cx="7239000" cy="3877985"/>
          </a:xfrm>
          <a:prstGeom prst="rect">
            <a:avLst/>
          </a:prstGeom>
          <a:noFill/>
        </p:spPr>
        <p:txBody>
          <a:bodyPr wrap="square" rtlCol="0">
            <a:spAutoFit/>
          </a:bodyPr>
          <a:lstStyle/>
          <a:p>
            <a:r>
              <a:rPr lang="en-US" sz="3000" b="1" dirty="0" smtClean="0">
                <a:solidFill>
                  <a:prstClr val="black"/>
                </a:solidFill>
                <a:latin typeface="Arial"/>
              </a:rPr>
              <a:t>Changes in Policies </a:t>
            </a:r>
            <a:r>
              <a:rPr lang="en-US" baseline="30000" dirty="0" smtClean="0">
                <a:solidFill>
                  <a:prstClr val="black"/>
                </a:solidFill>
              </a:rPr>
              <a:t>20</a:t>
            </a:r>
            <a:endParaRPr lang="en-US" b="1" dirty="0">
              <a:solidFill>
                <a:prstClr val="black"/>
              </a:solidFill>
              <a:latin typeface="Arial"/>
            </a:endParaRPr>
          </a:p>
          <a:p>
            <a:pPr>
              <a:lnSpc>
                <a:spcPct val="150000"/>
              </a:lnSpc>
            </a:pPr>
            <a:endParaRPr lang="en-US" sz="1400" dirty="0">
              <a:solidFill>
                <a:prstClr val="black"/>
              </a:solidFill>
              <a:latin typeface="Arial"/>
            </a:endParaRPr>
          </a:p>
          <a:p>
            <a:pPr marL="800100" lvl="1" indent="-342900">
              <a:lnSpc>
                <a:spcPct val="150000"/>
              </a:lnSpc>
              <a:buClr>
                <a:schemeClr val="accent1"/>
              </a:buClr>
              <a:buFont typeface="Wingdings" pitchFamily="2" charset="2"/>
              <a:buChar char="Ø"/>
            </a:pPr>
            <a:r>
              <a:rPr lang="en-US" sz="2600" dirty="0" smtClean="0">
                <a:solidFill>
                  <a:prstClr val="black"/>
                </a:solidFill>
                <a:latin typeface="Arial"/>
              </a:rPr>
              <a:t>Leave of absence protocols</a:t>
            </a:r>
          </a:p>
          <a:p>
            <a:pPr marL="800100" lvl="1" indent="-342900">
              <a:lnSpc>
                <a:spcPct val="150000"/>
              </a:lnSpc>
              <a:buClr>
                <a:schemeClr val="accent1"/>
              </a:buClr>
              <a:buFont typeface="Wingdings" pitchFamily="2" charset="2"/>
              <a:buChar char="Ø"/>
            </a:pPr>
            <a:r>
              <a:rPr lang="en-US" sz="2600" dirty="0" smtClean="0">
                <a:solidFill>
                  <a:prstClr val="black"/>
                </a:solidFill>
                <a:latin typeface="Arial"/>
              </a:rPr>
              <a:t>Individualized re-entry requirements </a:t>
            </a:r>
          </a:p>
          <a:p>
            <a:pPr marL="800100" lvl="1" indent="-342900">
              <a:lnSpc>
                <a:spcPct val="150000"/>
              </a:lnSpc>
              <a:buClr>
                <a:schemeClr val="accent1"/>
              </a:buClr>
              <a:buFont typeface="Wingdings" pitchFamily="2" charset="2"/>
              <a:buChar char="Ø"/>
            </a:pPr>
            <a:r>
              <a:rPr lang="en-US" sz="2600" dirty="0" smtClean="0">
                <a:solidFill>
                  <a:prstClr val="black"/>
                </a:solidFill>
                <a:latin typeface="Arial"/>
              </a:rPr>
              <a:t>Policies for self-harm other than</a:t>
            </a:r>
            <a:br>
              <a:rPr lang="en-US" sz="2600" dirty="0" smtClean="0">
                <a:solidFill>
                  <a:prstClr val="black"/>
                </a:solidFill>
                <a:latin typeface="Arial"/>
              </a:rPr>
            </a:br>
            <a:r>
              <a:rPr lang="en-US" sz="2600" dirty="0" smtClean="0">
                <a:solidFill>
                  <a:prstClr val="black"/>
                </a:solidFill>
                <a:latin typeface="Arial"/>
              </a:rPr>
              <a:t> zero tolerance </a:t>
            </a:r>
          </a:p>
          <a:p>
            <a:pPr marL="800100" lvl="1" indent="-342900">
              <a:lnSpc>
                <a:spcPct val="150000"/>
              </a:lnSpc>
              <a:buClr>
                <a:schemeClr val="accent1"/>
              </a:buClr>
              <a:buFont typeface="Wingdings" pitchFamily="2" charset="2"/>
              <a:buChar char="Ø"/>
            </a:pPr>
            <a:r>
              <a:rPr lang="en-US" sz="2600" dirty="0" smtClean="0">
                <a:solidFill>
                  <a:prstClr val="black"/>
                </a:solidFill>
                <a:latin typeface="Arial"/>
              </a:rPr>
              <a:t>MOUs with local hospitals </a:t>
            </a:r>
            <a:endParaRPr lang="en-US" sz="2600" dirty="0"/>
          </a:p>
        </p:txBody>
      </p:sp>
      <p:pic>
        <p:nvPicPr>
          <p:cNvPr id="5" name="Picture 4" descr="Untitled.png"/>
          <p:cNvPicPr>
            <a:picLocks noChangeAspect="1"/>
          </p:cNvPicPr>
          <p:nvPr/>
        </p:nvPicPr>
        <p:blipFill>
          <a:blip r:embed="rId3" cstate="print"/>
          <a:stretch>
            <a:fillRect/>
          </a:stretch>
        </p:blipFill>
        <p:spPr>
          <a:xfrm>
            <a:off x="6705600" y="3861891"/>
            <a:ext cx="2246793" cy="2797591"/>
          </a:xfrm>
          <a:prstGeom prst="rect">
            <a:avLst/>
          </a:prstGeom>
          <a:ln w="19050">
            <a:solidFill>
              <a:schemeClr val="bg1">
                <a:lumMod val="75000"/>
              </a:schemeClr>
            </a:solidFill>
          </a:ln>
          <a:effectLst>
            <a:outerShdw blurRad="292100" dist="139700" dir="2700000" algn="tl" rotWithShape="0">
              <a:srgbClr val="333333">
                <a:alpha val="65000"/>
              </a:srgbClr>
            </a:outerShdw>
          </a:effectLst>
        </p:spPr>
      </p:pic>
    </p:spTree>
    <p:extLst>
      <p:ext uri="{BB962C8B-B14F-4D97-AF65-F5344CB8AC3E}">
        <p14:creationId xmlns="" xmlns:p14="http://schemas.microsoft.com/office/powerpoint/2010/main" val="171286633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Campus  Based Supports and Interventions</a:t>
            </a:r>
          </a:p>
        </p:txBody>
      </p:sp>
      <p:sp>
        <p:nvSpPr>
          <p:cNvPr id="3" name="TextBox 2"/>
          <p:cNvSpPr txBox="1"/>
          <p:nvPr/>
        </p:nvSpPr>
        <p:spPr>
          <a:xfrm>
            <a:off x="304800" y="2057399"/>
            <a:ext cx="7242048" cy="3139321"/>
          </a:xfrm>
          <a:prstGeom prst="rect">
            <a:avLst/>
          </a:prstGeom>
          <a:noFill/>
        </p:spPr>
        <p:txBody>
          <a:bodyPr wrap="square" rtlCol="0">
            <a:spAutoFit/>
          </a:bodyPr>
          <a:lstStyle/>
          <a:p>
            <a:r>
              <a:rPr lang="en-US" sz="3000" b="1" dirty="0" smtClean="0">
                <a:solidFill>
                  <a:prstClr val="black"/>
                </a:solidFill>
                <a:latin typeface="Arial"/>
              </a:rPr>
              <a:t>Educational </a:t>
            </a:r>
            <a:r>
              <a:rPr lang="en-US" sz="3000" b="1" dirty="0" smtClean="0">
                <a:solidFill>
                  <a:prstClr val="black"/>
                </a:solidFill>
                <a:latin typeface="Arial"/>
              </a:rPr>
              <a:t>Accommodations </a:t>
            </a:r>
            <a:r>
              <a:rPr lang="en-US" baseline="30000" dirty="0" smtClean="0">
                <a:solidFill>
                  <a:prstClr val="black"/>
                </a:solidFill>
              </a:rPr>
              <a:t>21</a:t>
            </a:r>
            <a:r>
              <a:rPr lang="en-US" sz="3000" dirty="0" smtClean="0">
                <a:solidFill>
                  <a:prstClr val="black"/>
                </a:solidFill>
                <a:latin typeface="Arial"/>
              </a:rPr>
              <a:t> </a:t>
            </a:r>
            <a:endParaRPr lang="en-US" sz="3000" dirty="0" smtClean="0">
              <a:solidFill>
                <a:prstClr val="black"/>
              </a:solidFill>
              <a:latin typeface="Arial"/>
            </a:endParaRPr>
          </a:p>
          <a:p>
            <a:endParaRPr lang="en-US" sz="2800" dirty="0">
              <a:solidFill>
                <a:prstClr val="black"/>
              </a:solidFill>
              <a:latin typeface="Arial"/>
            </a:endParaRPr>
          </a:p>
          <a:p>
            <a:pPr marL="914400" lvl="1" indent="-457200">
              <a:buClr>
                <a:schemeClr val="accent1"/>
              </a:buClr>
              <a:buFont typeface="Wingdings" panose="05000000000000000000" pitchFamily="2" charset="2"/>
              <a:buChar char="Ø"/>
            </a:pPr>
            <a:r>
              <a:rPr lang="en-US" sz="2800" dirty="0" smtClean="0">
                <a:solidFill>
                  <a:prstClr val="black"/>
                </a:solidFill>
                <a:latin typeface="Arial"/>
              </a:rPr>
              <a:t> Students are unaware of </a:t>
            </a:r>
            <a:br>
              <a:rPr lang="en-US" sz="2800" dirty="0" smtClean="0">
                <a:solidFill>
                  <a:prstClr val="black"/>
                </a:solidFill>
                <a:latin typeface="Arial"/>
              </a:rPr>
            </a:br>
            <a:r>
              <a:rPr lang="en-US" sz="2800" dirty="0" smtClean="0">
                <a:solidFill>
                  <a:prstClr val="black"/>
                </a:solidFill>
                <a:latin typeface="Arial"/>
              </a:rPr>
              <a:t>rights or fear disclosure</a:t>
            </a:r>
          </a:p>
          <a:p>
            <a:pPr marL="457200" indent="-457200">
              <a:buClr>
                <a:schemeClr val="accent1"/>
              </a:buClr>
              <a:buFont typeface="Wingdings" panose="05000000000000000000" pitchFamily="2" charset="2"/>
              <a:buChar char="Ø"/>
            </a:pPr>
            <a:endParaRPr lang="en-US" sz="2800" dirty="0" smtClean="0">
              <a:solidFill>
                <a:prstClr val="black"/>
              </a:solidFill>
              <a:latin typeface="Arial"/>
            </a:endParaRPr>
          </a:p>
          <a:p>
            <a:pPr marL="914400" lvl="1" indent="-457200">
              <a:buClr>
                <a:schemeClr val="accent1"/>
              </a:buClr>
              <a:buFont typeface="Wingdings" panose="05000000000000000000" pitchFamily="2" charset="2"/>
              <a:buChar char="Ø"/>
            </a:pPr>
            <a:r>
              <a:rPr lang="en-US" sz="2800" dirty="0" smtClean="0">
                <a:solidFill>
                  <a:prstClr val="black"/>
                </a:solidFill>
                <a:latin typeface="Arial"/>
              </a:rPr>
              <a:t>Disability staff don’t know</a:t>
            </a:r>
            <a:br>
              <a:rPr lang="en-US" sz="2800" dirty="0" smtClean="0">
                <a:solidFill>
                  <a:prstClr val="black"/>
                </a:solidFill>
                <a:latin typeface="Arial"/>
              </a:rPr>
            </a:br>
            <a:r>
              <a:rPr lang="en-US" sz="2800" dirty="0" smtClean="0">
                <a:solidFill>
                  <a:prstClr val="black"/>
                </a:solidFill>
                <a:latin typeface="Arial"/>
              </a:rPr>
              <a:t>how to accommodate PD</a:t>
            </a:r>
            <a:endParaRPr lang="en-US" sz="2800" dirty="0">
              <a:solidFill>
                <a:prstClr val="black"/>
              </a:solidFill>
              <a:latin typeface="Arial"/>
            </a:endParaRPr>
          </a:p>
        </p:txBody>
      </p:sp>
      <p:pic>
        <p:nvPicPr>
          <p:cNvPr id="7" name="Picture 6" descr="accomm.PNG"/>
          <p:cNvPicPr>
            <a:picLocks noChangeAspect="1"/>
          </p:cNvPicPr>
          <p:nvPr/>
        </p:nvPicPr>
        <p:blipFill>
          <a:blip r:embed="rId3" cstate="print"/>
          <a:stretch>
            <a:fillRect/>
          </a:stretch>
        </p:blipFill>
        <p:spPr>
          <a:xfrm>
            <a:off x="6223752" y="3200400"/>
            <a:ext cx="2667000" cy="3423180"/>
          </a:xfrm>
          <a:prstGeom prst="rect">
            <a:avLst/>
          </a:prstGeom>
          <a:ln>
            <a:solidFill>
              <a:schemeClr val="bg1">
                <a:lumMod val="75000"/>
              </a:schemeClr>
            </a:solidFill>
          </a:ln>
          <a:effectLst>
            <a:outerShdw blurRad="292100" dist="139700" dir="2700000" algn="tl" rotWithShape="0">
              <a:srgbClr val="333333">
                <a:alpha val="65000"/>
              </a:srgbClr>
            </a:outerShdw>
          </a:effectLst>
        </p:spPr>
      </p:pic>
    </p:spTree>
    <p:extLst>
      <p:ext uri="{BB962C8B-B14F-4D97-AF65-F5344CB8AC3E}">
        <p14:creationId xmlns="" xmlns:p14="http://schemas.microsoft.com/office/powerpoint/2010/main" val="17128663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609600"/>
            <a:ext cx="8229600" cy="990600"/>
          </a:xfrm>
        </p:spPr>
        <p:txBody>
          <a:bodyPr>
            <a:noAutofit/>
          </a:bodyPr>
          <a:lstStyle/>
          <a:p>
            <a:pPr algn="ctr"/>
            <a:r>
              <a:rPr lang="en-US" dirty="0"/>
              <a:t>Campus  Based Supports and Interventions</a:t>
            </a:r>
          </a:p>
        </p:txBody>
      </p:sp>
      <p:sp>
        <p:nvSpPr>
          <p:cNvPr id="4" name="TextBox 3"/>
          <p:cNvSpPr txBox="1"/>
          <p:nvPr/>
        </p:nvSpPr>
        <p:spPr>
          <a:xfrm>
            <a:off x="457200" y="2514600"/>
            <a:ext cx="7772400" cy="2318583"/>
          </a:xfrm>
          <a:prstGeom prst="rect">
            <a:avLst/>
          </a:prstGeom>
          <a:noFill/>
        </p:spPr>
        <p:txBody>
          <a:bodyPr wrap="square" rtlCol="0">
            <a:spAutoFit/>
          </a:bodyPr>
          <a:lstStyle/>
          <a:p>
            <a:pPr marL="742950" lvl="1" indent="-457200">
              <a:spcAft>
                <a:spcPts val="1000"/>
              </a:spcAft>
              <a:buClr>
                <a:schemeClr val="accent1"/>
              </a:buClr>
              <a:buFont typeface="Wingdings" panose="05000000000000000000" pitchFamily="2" charset="2"/>
              <a:buChar char="Ø"/>
            </a:pPr>
            <a:r>
              <a:rPr lang="en-US" sz="3200" dirty="0" smtClean="0"/>
              <a:t>Campus Mental Health Counseling</a:t>
            </a:r>
          </a:p>
          <a:p>
            <a:pPr marL="742950" lvl="1" indent="-457200">
              <a:lnSpc>
                <a:spcPct val="150000"/>
              </a:lnSpc>
              <a:spcAft>
                <a:spcPts val="1000"/>
              </a:spcAft>
              <a:buClr>
                <a:schemeClr val="accent1"/>
              </a:buClr>
              <a:buFont typeface="Wingdings" panose="05000000000000000000" pitchFamily="2" charset="2"/>
              <a:buChar char="Ø"/>
            </a:pPr>
            <a:r>
              <a:rPr lang="en-US" sz="3200" dirty="0" smtClean="0"/>
              <a:t>Peer Support</a:t>
            </a:r>
          </a:p>
          <a:p>
            <a:pPr marL="742950" lvl="1" indent="-457200">
              <a:lnSpc>
                <a:spcPct val="150000"/>
              </a:lnSpc>
              <a:spcAft>
                <a:spcPts val="1000"/>
              </a:spcAft>
              <a:buClr>
                <a:schemeClr val="accent1"/>
              </a:buClr>
              <a:buFont typeface="Wingdings" panose="05000000000000000000" pitchFamily="2" charset="2"/>
              <a:buChar char="Ø"/>
            </a:pPr>
            <a:r>
              <a:rPr lang="en-US" sz="3200" dirty="0" smtClean="0"/>
              <a:t>Suicide Prevention </a:t>
            </a:r>
            <a:endParaRPr lang="en-US" sz="3200" dirty="0"/>
          </a:p>
        </p:txBody>
      </p:sp>
      <p:pic>
        <p:nvPicPr>
          <p:cNvPr id="8" name="Picture 7" descr="coll stud spk.png"/>
          <p:cNvPicPr>
            <a:picLocks noChangeAspect="1"/>
          </p:cNvPicPr>
          <p:nvPr/>
        </p:nvPicPr>
        <p:blipFill>
          <a:blip r:embed="rId3" cstate="print"/>
          <a:srcRect l="2473" t="1947" r="1090"/>
          <a:stretch>
            <a:fillRect/>
          </a:stretch>
        </p:blipFill>
        <p:spPr>
          <a:xfrm>
            <a:off x="5715000" y="3504799"/>
            <a:ext cx="2438400" cy="3147952"/>
          </a:xfrm>
          <a:prstGeom prst="rect">
            <a:avLst/>
          </a:prstGeom>
          <a:ln>
            <a:solidFill>
              <a:schemeClr val="bg1">
                <a:lumMod val="65000"/>
              </a:schemeClr>
            </a:solidFill>
          </a:ln>
          <a:effectLst>
            <a:outerShdw blurRad="292100" dist="139700" dir="2700000" algn="tl" rotWithShape="0">
              <a:srgbClr val="333333">
                <a:alpha val="65000"/>
              </a:srgbClr>
            </a:outerShdw>
          </a:effectLst>
        </p:spPr>
      </p:pic>
    </p:spTree>
    <p:extLst>
      <p:ext uri="{BB962C8B-B14F-4D97-AF65-F5344CB8AC3E}">
        <p14:creationId xmlns="" xmlns:p14="http://schemas.microsoft.com/office/powerpoint/2010/main" val="171286633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990600"/>
          </a:xfrm>
        </p:spPr>
        <p:txBody>
          <a:bodyPr>
            <a:normAutofit/>
          </a:bodyPr>
          <a:lstStyle/>
          <a:p>
            <a:pPr algn="ctr"/>
            <a:r>
              <a:rPr lang="en-US" dirty="0" smtClean="0"/>
              <a:t>Supported Education-Definitions</a:t>
            </a:r>
            <a:endParaRPr lang="en-US" dirty="0"/>
          </a:p>
        </p:txBody>
      </p:sp>
      <p:sp>
        <p:nvSpPr>
          <p:cNvPr id="3" name="Content Placeholder 2"/>
          <p:cNvSpPr>
            <a:spLocks noGrp="1"/>
          </p:cNvSpPr>
          <p:nvPr>
            <p:ph idx="1"/>
          </p:nvPr>
        </p:nvSpPr>
        <p:spPr>
          <a:xfrm>
            <a:off x="533400" y="1600200"/>
            <a:ext cx="8610600" cy="5105400"/>
          </a:xfrm>
        </p:spPr>
        <p:txBody>
          <a:bodyPr>
            <a:normAutofit/>
          </a:bodyPr>
          <a:lstStyle/>
          <a:p>
            <a:pPr>
              <a:buFont typeface="Wingdings" pitchFamily="2" charset="2"/>
              <a:buChar char="Ø"/>
            </a:pPr>
            <a:r>
              <a:rPr lang="en-US" sz="2300" dirty="0" smtClean="0"/>
              <a:t>Services that enable a person to choose an educational goal, pursue activities needed to achieve that goal, then maintain those activities until goal achievement (Choose, Get, Keep) </a:t>
            </a:r>
          </a:p>
          <a:p>
            <a:pPr>
              <a:buFont typeface="Wingdings" pitchFamily="2" charset="2"/>
              <a:buChar char="Ø"/>
            </a:pPr>
            <a:r>
              <a:rPr lang="en-US" sz="2300" dirty="0" smtClean="0"/>
              <a:t>Interventions that support </a:t>
            </a:r>
            <a:r>
              <a:rPr lang="en-US" sz="2300" dirty="0"/>
              <a:t>and </a:t>
            </a:r>
            <a:r>
              <a:rPr lang="en-US" sz="2300" dirty="0" smtClean="0"/>
              <a:t>assist to access</a:t>
            </a:r>
            <a:r>
              <a:rPr lang="en-US" sz="2300" dirty="0"/>
              <a:t>, </a:t>
            </a:r>
            <a:r>
              <a:rPr lang="en-US" sz="2300" dirty="0" smtClean="0"/>
              <a:t>enroll, retain </a:t>
            </a:r>
            <a:r>
              <a:rPr lang="en-US" sz="2300" dirty="0"/>
              <a:t>and </a:t>
            </a:r>
            <a:r>
              <a:rPr lang="en-US" sz="2300" dirty="0" smtClean="0"/>
              <a:t>succeed </a:t>
            </a:r>
            <a:r>
              <a:rPr lang="en-US" sz="2300" dirty="0"/>
              <a:t>in postsecondary </a:t>
            </a:r>
            <a:r>
              <a:rPr lang="en-US" sz="2300" dirty="0" smtClean="0"/>
              <a:t>education</a:t>
            </a:r>
          </a:p>
          <a:p>
            <a:pPr>
              <a:buFont typeface="Wingdings" pitchFamily="2" charset="2"/>
              <a:buChar char="Ø"/>
            </a:pPr>
            <a:r>
              <a:rPr lang="en-US" sz="2300" dirty="0" smtClean="0"/>
              <a:t>Interventions </a:t>
            </a:r>
            <a:r>
              <a:rPr lang="en-US" sz="2300" dirty="0"/>
              <a:t>that provides assistance, </a:t>
            </a:r>
            <a:r>
              <a:rPr lang="en-US" sz="2300" dirty="0" smtClean="0"/>
              <a:t>preparation, </a:t>
            </a:r>
            <a:r>
              <a:rPr lang="en-US" sz="2300" dirty="0"/>
              <a:t>and support </a:t>
            </a:r>
            <a:r>
              <a:rPr lang="en-US" sz="2300" dirty="0" smtClean="0"/>
              <a:t>for </a:t>
            </a:r>
            <a:r>
              <a:rPr lang="en-US" sz="2300" dirty="0"/>
              <a:t>enrollment </a:t>
            </a:r>
            <a:r>
              <a:rPr lang="en-US" sz="2300" dirty="0" smtClean="0"/>
              <a:t>in, </a:t>
            </a:r>
            <a:r>
              <a:rPr lang="en-US" sz="2300" dirty="0"/>
              <a:t>and completion </a:t>
            </a:r>
            <a:r>
              <a:rPr lang="en-US" sz="2300" dirty="0" smtClean="0"/>
              <a:t>of, </a:t>
            </a:r>
            <a:r>
              <a:rPr lang="en-US" sz="2300" dirty="0"/>
              <a:t>postsecondary educational programs. </a:t>
            </a:r>
            <a:endParaRPr lang="en-US" sz="2300" dirty="0" smtClean="0"/>
          </a:p>
          <a:p>
            <a:pPr>
              <a:buFont typeface="Wingdings" pitchFamily="2" charset="2"/>
              <a:buChar char="Ø"/>
            </a:pPr>
            <a:r>
              <a:rPr lang="en-US" sz="2300" dirty="0" smtClean="0"/>
              <a:t>Interventions designed </a:t>
            </a:r>
            <a:r>
              <a:rPr lang="en-US" sz="2300" dirty="0"/>
              <a:t>to assist individuals in making choices about education and training and to assist them in maintaining their “student status” </a:t>
            </a:r>
            <a:r>
              <a:rPr lang="en-US" sz="2300" dirty="0" smtClean="0"/>
              <a:t>until </a:t>
            </a:r>
            <a:r>
              <a:rPr lang="en-US" sz="2300" dirty="0"/>
              <a:t>their educational goal is achieved </a:t>
            </a:r>
            <a:r>
              <a:rPr lang="en-US" sz="2000" baseline="30000" dirty="0" smtClean="0">
                <a:solidFill>
                  <a:prstClr val="black"/>
                </a:solidFill>
              </a:rPr>
              <a:t>22,23</a:t>
            </a:r>
            <a:endParaRPr lang="en-US" sz="2300" dirty="0" smtClean="0"/>
          </a:p>
          <a:p>
            <a:pPr marL="0" indent="0" algn="ctr">
              <a:buNone/>
            </a:pPr>
            <a:endParaRPr lang="en-US" sz="1800" dirty="0" smtClean="0"/>
          </a:p>
        </p:txBody>
      </p:sp>
    </p:spTree>
    <p:extLst>
      <p:ext uri="{BB962C8B-B14F-4D97-AF65-F5344CB8AC3E}">
        <p14:creationId xmlns="" xmlns:p14="http://schemas.microsoft.com/office/powerpoint/2010/main" val="38186322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990600"/>
          </a:xfrm>
        </p:spPr>
        <p:txBody>
          <a:bodyPr>
            <a:normAutofit fontScale="90000"/>
          </a:bodyPr>
          <a:lstStyle/>
          <a:p>
            <a:pPr algn="ctr"/>
            <a:r>
              <a:rPr lang="en-US" dirty="0"/>
              <a:t>Key </a:t>
            </a:r>
            <a:r>
              <a:rPr lang="en-US" dirty="0" smtClean="0"/>
              <a:t>Components</a:t>
            </a:r>
            <a:r>
              <a:rPr lang="en-US" sz="2200" baseline="50000" dirty="0" smtClean="0">
                <a:solidFill>
                  <a:schemeClr val="accent1">
                    <a:lumMod val="50000"/>
                  </a:schemeClr>
                </a:solidFill>
              </a:rPr>
              <a:t>24</a:t>
            </a:r>
            <a:r>
              <a:rPr lang="en-US" dirty="0" smtClean="0"/>
              <a:t> </a:t>
            </a:r>
            <a:r>
              <a:rPr lang="en-US" dirty="0"/>
              <a:t/>
            </a:r>
            <a:br>
              <a:rPr lang="en-US" dirty="0"/>
            </a:br>
            <a:endParaRPr lang="en-US" dirty="0"/>
          </a:p>
        </p:txBody>
      </p:sp>
      <p:sp>
        <p:nvSpPr>
          <p:cNvPr id="3" name="Content Placeholder 2"/>
          <p:cNvSpPr>
            <a:spLocks noGrp="1"/>
          </p:cNvSpPr>
          <p:nvPr>
            <p:ph sz="half" idx="1"/>
          </p:nvPr>
        </p:nvSpPr>
        <p:spPr>
          <a:xfrm>
            <a:off x="152400" y="1673352"/>
            <a:ext cx="4343400" cy="4422648"/>
          </a:xfrm>
        </p:spPr>
        <p:txBody>
          <a:bodyPr>
            <a:normAutofit fontScale="92500"/>
          </a:bodyPr>
          <a:lstStyle/>
          <a:p>
            <a:pPr lvl="1">
              <a:lnSpc>
                <a:spcPts val="3200"/>
              </a:lnSpc>
              <a:buFont typeface="Wingdings" pitchFamily="2" charset="2"/>
              <a:buChar char="Ø"/>
            </a:pPr>
            <a:r>
              <a:rPr lang="en-US" sz="2600" dirty="0" smtClean="0"/>
              <a:t>Coordination </a:t>
            </a:r>
            <a:r>
              <a:rPr lang="en-US" sz="2600" dirty="0"/>
              <a:t>with mental health services</a:t>
            </a:r>
          </a:p>
          <a:p>
            <a:pPr lvl="1">
              <a:lnSpc>
                <a:spcPts val="3200"/>
              </a:lnSpc>
              <a:buFont typeface="Wingdings" pitchFamily="2" charset="2"/>
              <a:buChar char="Ø"/>
            </a:pPr>
            <a:r>
              <a:rPr lang="en-US" sz="2600" dirty="0"/>
              <a:t>Use of specialized </a:t>
            </a:r>
            <a:r>
              <a:rPr lang="en-US" sz="2600" dirty="0" err="1"/>
              <a:t>SEd</a:t>
            </a:r>
            <a:r>
              <a:rPr lang="en-US" sz="2600" dirty="0"/>
              <a:t> staff</a:t>
            </a:r>
          </a:p>
          <a:p>
            <a:pPr lvl="1">
              <a:lnSpc>
                <a:spcPts val="3200"/>
              </a:lnSpc>
              <a:buFont typeface="Wingdings" pitchFamily="2" charset="2"/>
              <a:buChar char="Ø"/>
            </a:pPr>
            <a:r>
              <a:rPr lang="en-US" sz="2600" dirty="0"/>
              <a:t>Career/vocational counseling</a:t>
            </a:r>
          </a:p>
          <a:p>
            <a:pPr lvl="1">
              <a:lnSpc>
                <a:spcPts val="3200"/>
              </a:lnSpc>
              <a:buFont typeface="Wingdings" pitchFamily="2" charset="2"/>
              <a:buChar char="Ø"/>
            </a:pPr>
            <a:r>
              <a:rPr lang="en-US" sz="2600" dirty="0"/>
              <a:t>Help with financial aid</a:t>
            </a:r>
          </a:p>
          <a:p>
            <a:pPr lvl="1">
              <a:lnSpc>
                <a:spcPts val="3200"/>
              </a:lnSpc>
              <a:buFont typeface="Wingdings" pitchFamily="2" charset="2"/>
              <a:buChar char="Ø"/>
            </a:pPr>
            <a:r>
              <a:rPr lang="en-US" sz="2600" dirty="0" smtClean="0"/>
              <a:t>Help </a:t>
            </a:r>
            <a:r>
              <a:rPr lang="en-US" sz="2600" dirty="0"/>
              <a:t>to develop skills to cope in </a:t>
            </a:r>
            <a:r>
              <a:rPr lang="en-US" sz="2600" dirty="0" smtClean="0"/>
              <a:t>academic settings</a:t>
            </a:r>
            <a:endParaRPr lang="en-US" sz="2600" dirty="0"/>
          </a:p>
          <a:p>
            <a:endParaRPr lang="en-US" dirty="0"/>
          </a:p>
        </p:txBody>
      </p:sp>
      <p:sp>
        <p:nvSpPr>
          <p:cNvPr id="5" name="Content Placeholder 4"/>
          <p:cNvSpPr>
            <a:spLocks noGrp="1"/>
          </p:cNvSpPr>
          <p:nvPr>
            <p:ph sz="half" idx="2"/>
          </p:nvPr>
        </p:nvSpPr>
        <p:spPr>
          <a:xfrm>
            <a:off x="4648200" y="1676400"/>
            <a:ext cx="4267200" cy="4419600"/>
          </a:xfrm>
        </p:spPr>
        <p:txBody>
          <a:bodyPr>
            <a:normAutofit fontScale="92500"/>
          </a:bodyPr>
          <a:lstStyle/>
          <a:p>
            <a:pPr lvl="1">
              <a:lnSpc>
                <a:spcPts val="3400"/>
              </a:lnSpc>
              <a:buFont typeface="Wingdings" pitchFamily="2" charset="2"/>
              <a:buChar char="Ø"/>
            </a:pPr>
            <a:r>
              <a:rPr lang="en-US" sz="2600" dirty="0"/>
              <a:t>On campus information about rights/resources</a:t>
            </a:r>
          </a:p>
          <a:p>
            <a:pPr lvl="1">
              <a:lnSpc>
                <a:spcPts val="3400"/>
              </a:lnSpc>
              <a:buFont typeface="Wingdings" pitchFamily="2" charset="2"/>
              <a:buChar char="Ø"/>
            </a:pPr>
            <a:r>
              <a:rPr lang="en-US" sz="2600" dirty="0"/>
              <a:t>Off campus mentorship and support</a:t>
            </a:r>
          </a:p>
          <a:p>
            <a:pPr lvl="1">
              <a:lnSpc>
                <a:spcPts val="3400"/>
              </a:lnSpc>
              <a:buFont typeface="Wingdings" pitchFamily="2" charset="2"/>
              <a:buChar char="Ø"/>
            </a:pPr>
            <a:r>
              <a:rPr lang="en-US" sz="2600" dirty="0"/>
              <a:t>Access to academic supports</a:t>
            </a:r>
          </a:p>
          <a:p>
            <a:pPr lvl="1">
              <a:lnSpc>
                <a:spcPts val="3400"/>
              </a:lnSpc>
              <a:buFont typeface="Wingdings" pitchFamily="2" charset="2"/>
              <a:buChar char="Ø"/>
            </a:pPr>
            <a:r>
              <a:rPr lang="en-US" sz="2600" dirty="0"/>
              <a:t>Access to general supports</a:t>
            </a:r>
          </a:p>
          <a:p>
            <a:endParaRPr lang="en-US" dirty="0"/>
          </a:p>
        </p:txBody>
      </p:sp>
    </p:spTree>
    <p:extLst>
      <p:ext uri="{BB962C8B-B14F-4D97-AF65-F5344CB8AC3E}">
        <p14:creationId xmlns="" xmlns:p14="http://schemas.microsoft.com/office/powerpoint/2010/main" val="19452772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990600"/>
          </a:xfrm>
        </p:spPr>
        <p:txBody>
          <a:bodyPr/>
          <a:lstStyle/>
          <a:p>
            <a:pPr algn="ctr"/>
            <a:r>
              <a:rPr lang="en-US" dirty="0" smtClean="0"/>
              <a:t>Supported Education-Models</a:t>
            </a:r>
            <a:endParaRPr lang="en-US" dirty="0"/>
          </a:p>
        </p:txBody>
      </p:sp>
      <p:sp>
        <p:nvSpPr>
          <p:cNvPr id="3" name="Content Placeholder 2"/>
          <p:cNvSpPr>
            <a:spLocks noGrp="1"/>
          </p:cNvSpPr>
          <p:nvPr>
            <p:ph idx="1"/>
          </p:nvPr>
        </p:nvSpPr>
        <p:spPr/>
        <p:txBody>
          <a:bodyPr>
            <a:normAutofit/>
          </a:bodyPr>
          <a:lstStyle/>
          <a:p>
            <a:pPr>
              <a:buFont typeface="Wingdings" pitchFamily="2" charset="2"/>
              <a:buChar char="Ø"/>
            </a:pPr>
            <a:r>
              <a:rPr lang="en-US" sz="2600" b="1" dirty="0" smtClean="0"/>
              <a:t>Classroom model </a:t>
            </a:r>
            <a:r>
              <a:rPr lang="en-US" sz="2600" dirty="0" smtClean="0"/>
              <a:t>-classes on campus for information and support</a:t>
            </a:r>
          </a:p>
          <a:p>
            <a:pPr marL="0" indent="0">
              <a:buNone/>
            </a:pPr>
            <a:endParaRPr lang="en-US" sz="1400" dirty="0" smtClean="0"/>
          </a:p>
          <a:p>
            <a:pPr>
              <a:buFont typeface="Wingdings" pitchFamily="2" charset="2"/>
              <a:buChar char="Ø"/>
            </a:pPr>
            <a:r>
              <a:rPr lang="en-US" sz="2600" b="1" dirty="0" smtClean="0"/>
              <a:t>Onsite model </a:t>
            </a:r>
            <a:r>
              <a:rPr lang="en-US" sz="2600" dirty="0" smtClean="0"/>
              <a:t>-individual support provided by educational institution</a:t>
            </a:r>
          </a:p>
          <a:p>
            <a:pPr marL="0" indent="0">
              <a:buNone/>
            </a:pPr>
            <a:endParaRPr lang="en-US" sz="1400" dirty="0" smtClean="0"/>
          </a:p>
          <a:p>
            <a:pPr>
              <a:buFont typeface="Wingdings" pitchFamily="2" charset="2"/>
              <a:buChar char="Ø"/>
            </a:pPr>
            <a:r>
              <a:rPr lang="en-US" sz="2600" b="1" dirty="0" smtClean="0"/>
              <a:t>Mobile support </a:t>
            </a:r>
            <a:r>
              <a:rPr lang="en-US" sz="2600" dirty="0" smtClean="0"/>
              <a:t>-support and services through a MH agency</a:t>
            </a:r>
          </a:p>
          <a:p>
            <a:pPr marL="0" indent="0">
              <a:buNone/>
            </a:pPr>
            <a:endParaRPr lang="en-US" sz="1400" dirty="0" smtClean="0"/>
          </a:p>
          <a:p>
            <a:pPr>
              <a:buFont typeface="Wingdings" pitchFamily="2" charset="2"/>
              <a:buChar char="Ø"/>
            </a:pPr>
            <a:r>
              <a:rPr lang="en-US" sz="2600" b="1" dirty="0" smtClean="0"/>
              <a:t>Free-standing model </a:t>
            </a:r>
            <a:r>
              <a:rPr lang="en-US" sz="2600" dirty="0" smtClean="0"/>
              <a:t>-support through other organizations such as clubhouses</a:t>
            </a:r>
          </a:p>
          <a:p>
            <a:endParaRPr lang="en-US" dirty="0"/>
          </a:p>
        </p:txBody>
      </p:sp>
    </p:spTree>
    <p:extLst>
      <p:ext uri="{BB962C8B-B14F-4D97-AF65-F5344CB8AC3E}">
        <p14:creationId xmlns="" xmlns:p14="http://schemas.microsoft.com/office/powerpoint/2010/main" val="144312878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990600"/>
          </a:xfrm>
        </p:spPr>
        <p:txBody>
          <a:bodyPr/>
          <a:lstStyle/>
          <a:p>
            <a:pPr algn="ctr"/>
            <a:r>
              <a:rPr lang="en-US" dirty="0" smtClean="0"/>
              <a:t>Values of Supported Education</a:t>
            </a:r>
            <a:endParaRPr lang="en-US" dirty="0"/>
          </a:p>
        </p:txBody>
      </p:sp>
      <p:sp>
        <p:nvSpPr>
          <p:cNvPr id="3" name="Content Placeholder 2"/>
          <p:cNvSpPr>
            <a:spLocks noGrp="1"/>
          </p:cNvSpPr>
          <p:nvPr>
            <p:ph idx="1"/>
          </p:nvPr>
        </p:nvSpPr>
        <p:spPr>
          <a:xfrm>
            <a:off x="420624" y="1600200"/>
            <a:ext cx="8302752" cy="4876800"/>
          </a:xfrm>
        </p:spPr>
        <p:txBody>
          <a:bodyPr>
            <a:normAutofit/>
          </a:bodyPr>
          <a:lstStyle/>
          <a:p>
            <a:pPr marL="0" indent="0">
              <a:buNone/>
            </a:pPr>
            <a:r>
              <a:rPr lang="en-US" b="1" dirty="0" smtClean="0"/>
              <a:t>Similar to the values of supported employment and rehabilitation in general</a:t>
            </a:r>
          </a:p>
          <a:p>
            <a:pPr marL="0" indent="0">
              <a:buNone/>
            </a:pPr>
            <a:endParaRPr lang="en-US" sz="1400" b="1" dirty="0" smtClean="0"/>
          </a:p>
          <a:p>
            <a:pPr lvl="2">
              <a:buFont typeface="Wingdings" pitchFamily="2" charset="2"/>
              <a:buChar char="Ø"/>
            </a:pPr>
            <a:r>
              <a:rPr lang="en-US" sz="2600" dirty="0"/>
              <a:t>Integrated educational settings</a:t>
            </a:r>
          </a:p>
          <a:p>
            <a:pPr lvl="1">
              <a:buFont typeface="Wingdings" pitchFamily="2" charset="2"/>
              <a:buChar char="Ø"/>
            </a:pPr>
            <a:endParaRPr lang="en-US" sz="1400" dirty="0" smtClean="0"/>
          </a:p>
          <a:p>
            <a:pPr lvl="2">
              <a:buFont typeface="Wingdings" pitchFamily="2" charset="2"/>
              <a:buChar char="Ø"/>
            </a:pPr>
            <a:r>
              <a:rPr lang="en-US" sz="2600" dirty="0" smtClean="0"/>
              <a:t>Choice and self-determination</a:t>
            </a:r>
          </a:p>
          <a:p>
            <a:pPr marL="274320" lvl="1" indent="0">
              <a:buNone/>
            </a:pPr>
            <a:endParaRPr lang="en-US" sz="1400" dirty="0" smtClean="0"/>
          </a:p>
          <a:p>
            <a:pPr lvl="2">
              <a:buFont typeface="Wingdings" pitchFamily="2" charset="2"/>
              <a:buChar char="Ø"/>
            </a:pPr>
            <a:r>
              <a:rPr lang="en-US" sz="2600" dirty="0" smtClean="0"/>
              <a:t>Provision of supports as needed and wanted</a:t>
            </a:r>
          </a:p>
          <a:p>
            <a:pPr lvl="1">
              <a:buFont typeface="Wingdings" pitchFamily="2" charset="2"/>
              <a:buChar char="Ø"/>
            </a:pPr>
            <a:endParaRPr lang="en-US" sz="1400" dirty="0" smtClean="0"/>
          </a:p>
          <a:p>
            <a:pPr lvl="2">
              <a:buFont typeface="Wingdings" pitchFamily="2" charset="2"/>
              <a:buChar char="Ø"/>
            </a:pPr>
            <a:r>
              <a:rPr lang="en-US" sz="2600" dirty="0" smtClean="0"/>
              <a:t>Focus on skill development rather than on symptoms/diagnosis/pathology alone</a:t>
            </a:r>
          </a:p>
          <a:p>
            <a:pPr marL="274320" lvl="1" indent="0">
              <a:buNone/>
            </a:pPr>
            <a:endParaRPr lang="en-US" sz="2800" dirty="0" smtClean="0"/>
          </a:p>
          <a:p>
            <a:pPr marL="274320" lvl="1" indent="0">
              <a:buNone/>
            </a:pPr>
            <a:endParaRPr lang="en-US" sz="2800" dirty="0"/>
          </a:p>
        </p:txBody>
      </p:sp>
    </p:spTree>
    <p:extLst>
      <p:ext uri="{BB962C8B-B14F-4D97-AF65-F5344CB8AC3E}">
        <p14:creationId xmlns="" xmlns:p14="http://schemas.microsoft.com/office/powerpoint/2010/main" val="37695270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990600"/>
          </a:xfrm>
        </p:spPr>
        <p:txBody>
          <a:bodyPr/>
          <a:lstStyle/>
          <a:p>
            <a:pPr algn="ctr"/>
            <a:r>
              <a:rPr lang="en-US" dirty="0" err="1" smtClean="0"/>
              <a:t>SEd</a:t>
            </a:r>
            <a:r>
              <a:rPr lang="en-US" dirty="0" smtClean="0"/>
              <a:t>—State of the Field</a:t>
            </a:r>
            <a:endParaRPr lang="en-US" dirty="0"/>
          </a:p>
        </p:txBody>
      </p:sp>
      <p:sp>
        <p:nvSpPr>
          <p:cNvPr id="3" name="Content Placeholder 2"/>
          <p:cNvSpPr>
            <a:spLocks noGrp="1"/>
          </p:cNvSpPr>
          <p:nvPr>
            <p:ph idx="1"/>
          </p:nvPr>
        </p:nvSpPr>
        <p:spPr>
          <a:xfrm>
            <a:off x="419100" y="1600200"/>
            <a:ext cx="8305800" cy="4343400"/>
          </a:xfrm>
        </p:spPr>
        <p:txBody>
          <a:bodyPr>
            <a:normAutofit/>
          </a:bodyPr>
          <a:lstStyle/>
          <a:p>
            <a:pPr>
              <a:lnSpc>
                <a:spcPts val="2900"/>
              </a:lnSpc>
              <a:buFont typeface="Wingdings" pitchFamily="2" charset="2"/>
              <a:buChar char="Ø"/>
            </a:pPr>
            <a:r>
              <a:rPr lang="en-US" dirty="0" err="1" smtClean="0"/>
              <a:t>SEd</a:t>
            </a:r>
            <a:r>
              <a:rPr lang="en-US" dirty="0" smtClean="0"/>
              <a:t> developed/tested mostly with adults who have serious mental illness through MH agencies</a:t>
            </a:r>
          </a:p>
          <a:p>
            <a:pPr>
              <a:lnSpc>
                <a:spcPts val="2900"/>
              </a:lnSpc>
              <a:buFont typeface="Wingdings" pitchFamily="2" charset="2"/>
              <a:buChar char="Ø"/>
            </a:pPr>
            <a:r>
              <a:rPr lang="en-US" dirty="0" smtClean="0"/>
              <a:t>Some models involve Offices of Disability Services on campuses</a:t>
            </a:r>
          </a:p>
          <a:p>
            <a:pPr>
              <a:lnSpc>
                <a:spcPts val="2900"/>
              </a:lnSpc>
              <a:buFont typeface="Wingdings" pitchFamily="2" charset="2"/>
              <a:buChar char="Ø"/>
            </a:pPr>
            <a:r>
              <a:rPr lang="en-US" dirty="0" smtClean="0"/>
              <a:t>Models not tested with young adults and may need to be adapted</a:t>
            </a:r>
          </a:p>
          <a:p>
            <a:pPr>
              <a:lnSpc>
                <a:spcPts val="2900"/>
              </a:lnSpc>
              <a:buFont typeface="Wingdings" pitchFamily="2" charset="2"/>
              <a:buChar char="Ø"/>
            </a:pPr>
            <a:r>
              <a:rPr lang="en-US" dirty="0" smtClean="0"/>
              <a:t>While values of </a:t>
            </a:r>
            <a:r>
              <a:rPr lang="en-US" dirty="0" err="1" smtClean="0"/>
              <a:t>SEd</a:t>
            </a:r>
            <a:r>
              <a:rPr lang="en-US" dirty="0" smtClean="0"/>
              <a:t> may be same across lifespan, the issues confronting young adults may vary</a:t>
            </a:r>
          </a:p>
          <a:p>
            <a:pPr>
              <a:lnSpc>
                <a:spcPts val="2900"/>
              </a:lnSpc>
              <a:buFont typeface="Wingdings" pitchFamily="2" charset="2"/>
              <a:buChar char="Ø"/>
            </a:pPr>
            <a:r>
              <a:rPr lang="en-US" dirty="0" smtClean="0"/>
              <a:t>Means of communicating information and supporting young adults may also be different</a:t>
            </a:r>
          </a:p>
          <a:p>
            <a:pPr marL="0" indent="0">
              <a:buNone/>
            </a:pPr>
            <a:endParaRPr lang="en-US" dirty="0"/>
          </a:p>
        </p:txBody>
      </p:sp>
    </p:spTree>
    <p:extLst>
      <p:ext uri="{BB962C8B-B14F-4D97-AF65-F5344CB8AC3E}">
        <p14:creationId xmlns="" xmlns:p14="http://schemas.microsoft.com/office/powerpoint/2010/main" val="23985767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04800" y="998538"/>
            <a:ext cx="8534400" cy="2735262"/>
          </a:xfrm>
          <a:prstGeom prst="rect">
            <a:avLst/>
          </a:prstGeom>
          <a:solidFill>
            <a:schemeClr val="accent1">
              <a:alpha val="71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171" name="Rectangle 18"/>
          <p:cNvSpPr>
            <a:spLocks noChangeArrowheads="1"/>
          </p:cNvSpPr>
          <p:nvPr/>
        </p:nvSpPr>
        <p:spPr bwMode="auto">
          <a:xfrm>
            <a:off x="304800" y="1185862"/>
            <a:ext cx="8458200" cy="33855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2000" dirty="0">
                <a:solidFill>
                  <a:srgbClr val="FFFFFF"/>
                </a:solidFill>
                <a:latin typeface="Calibri" pitchFamily="34" charset="0"/>
              </a:rPr>
              <a:t>The Transitions RTC aims to  improve the supports for youth and young adults, ages 14-30, with serious mental health conditions who are trying to successfully complete their schooling and training and move into rewarding work lives. We are located at the University of Massachusetts Medical School, Worcester, MA, </a:t>
            </a:r>
            <a:r>
              <a:rPr lang="en-US" sz="2000" dirty="0" smtClean="0">
                <a:solidFill>
                  <a:srgbClr val="FFFFFF"/>
                </a:solidFill>
                <a:latin typeface="Calibri" pitchFamily="34" charset="0"/>
              </a:rPr>
              <a:t>Department </a:t>
            </a:r>
            <a:r>
              <a:rPr lang="en-US" sz="2000" dirty="0">
                <a:solidFill>
                  <a:srgbClr val="FFFFFF"/>
                </a:solidFill>
                <a:latin typeface="Calibri" pitchFamily="34" charset="0"/>
              </a:rPr>
              <a:t>of Psychiatry, Center for Mental Health Services Research. </a:t>
            </a:r>
            <a:endParaRPr lang="en-US" sz="2000" dirty="0" smtClean="0">
              <a:solidFill>
                <a:srgbClr val="FFFFFF"/>
              </a:solidFill>
              <a:latin typeface="Calibri" pitchFamily="34" charset="0"/>
            </a:endParaRPr>
          </a:p>
          <a:p>
            <a:r>
              <a:rPr lang="en-US" sz="2000" dirty="0" smtClean="0">
                <a:solidFill>
                  <a:srgbClr val="FFFFFF"/>
                </a:solidFill>
                <a:latin typeface="Calibri" pitchFamily="34" charset="0"/>
              </a:rPr>
              <a:t>Visit </a:t>
            </a:r>
            <a:r>
              <a:rPr lang="en-US" sz="2000" dirty="0">
                <a:solidFill>
                  <a:srgbClr val="FFFFFF"/>
                </a:solidFill>
                <a:latin typeface="Calibri" pitchFamily="34" charset="0"/>
              </a:rPr>
              <a:t>us at:</a:t>
            </a:r>
          </a:p>
          <a:p>
            <a:pPr algn="ctr"/>
            <a:r>
              <a:rPr lang="en-US" sz="2000" b="1" u="sng" dirty="0" smtClean="0">
                <a:solidFill>
                  <a:srgbClr val="FFFFFF"/>
                </a:solidFill>
                <a:latin typeface="Calibri" pitchFamily="34" charset="0"/>
              </a:rPr>
              <a:t>http</a:t>
            </a:r>
            <a:r>
              <a:rPr lang="en-US" sz="2000" b="1" u="sng" dirty="0">
                <a:solidFill>
                  <a:srgbClr val="FFFFFF"/>
                </a:solidFill>
                <a:latin typeface="Calibri" pitchFamily="34" charset="0"/>
              </a:rPr>
              <a:t>://labs.umassmed.edu/transitionsRTC/index.htm</a:t>
            </a:r>
          </a:p>
          <a:p>
            <a:endParaRPr lang="en-US" sz="2000" dirty="0">
              <a:solidFill>
                <a:srgbClr val="FFFFFF"/>
              </a:solidFill>
              <a:latin typeface="Calibri" pitchFamily="34" charset="0"/>
            </a:endParaRPr>
          </a:p>
          <a:p>
            <a:pPr algn="ctr"/>
            <a:endParaRPr lang="en-US" dirty="0">
              <a:solidFill>
                <a:srgbClr val="FFFFFF"/>
              </a:solidFill>
              <a:latin typeface="Calibri" pitchFamily="34" charset="0"/>
            </a:endParaRPr>
          </a:p>
          <a:p>
            <a:pPr algn="ctr"/>
            <a:r>
              <a:rPr lang="en-US" dirty="0">
                <a:solidFill>
                  <a:srgbClr val="FFFFFF"/>
                </a:solidFill>
                <a:latin typeface="Calibri" pitchFamily="34" charset="0"/>
              </a:rPr>
              <a:t/>
            </a:r>
            <a:br>
              <a:rPr lang="en-US" dirty="0">
                <a:solidFill>
                  <a:srgbClr val="FFFFFF"/>
                </a:solidFill>
                <a:latin typeface="Calibri" pitchFamily="34" charset="0"/>
              </a:rPr>
            </a:br>
            <a:endParaRPr lang="en-US" dirty="0">
              <a:solidFill>
                <a:srgbClr val="FFFFFF"/>
              </a:solidFill>
              <a:latin typeface="Calibri" pitchFamily="34" charset="0"/>
            </a:endParaRPr>
          </a:p>
        </p:txBody>
      </p:sp>
      <p:sp>
        <p:nvSpPr>
          <p:cNvPr id="7172" name="TextBox 12"/>
          <p:cNvSpPr txBox="1">
            <a:spLocks noChangeArrowheads="1"/>
          </p:cNvSpPr>
          <p:nvPr/>
        </p:nvSpPr>
        <p:spPr bwMode="auto">
          <a:xfrm>
            <a:off x="533400" y="3886201"/>
            <a:ext cx="8001000" cy="21383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i="1" dirty="0" smtClean="0">
                <a:latin typeface="Calibri" pitchFamily="34" charset="0"/>
              </a:rPr>
              <a:t>The contents of this presentation were developed with funding from the US Department of Education, National Institute on Disability and Rehabilitation Research, and the Center for Mental Health Services, Substance Abuse and Mental Health Services Administration (NIDRR grant H133B090018). Additional funding provided by UMass Medical School’s Commonwealth Medicine division. These materials were also supported by funding from the Child, Adolescent and Family Branch, SAMHSA (through the American Institutes for Research). The content of this presentation does not necessarily reflect the views of the funding agencies and you should not assume endorsement by the Federal Government.</a:t>
            </a:r>
            <a:endParaRPr lang="en-US" sz="1600" i="1" dirty="0">
              <a:latin typeface="Calibri" pitchFamily="34" charset="0"/>
            </a:endParaRPr>
          </a:p>
        </p:txBody>
      </p:sp>
      <p:pic>
        <p:nvPicPr>
          <p:cNvPr id="7173" name="Picture 4" descr="2b_nidrr.gif"/>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867400" y="5997575"/>
            <a:ext cx="1066800" cy="539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174" name="Picture 5" descr="NewSAMHSA Logo.jpg"/>
          <p:cNvPicPr>
            <a:picLocks noChangeAspect="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086600" y="6073775"/>
            <a:ext cx="1498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175" name="Picture 7" descr="UMMS-For-2col.tiff"/>
          <p:cNvPicPr>
            <a:picLocks noChangeAspect="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343400" y="6073775"/>
            <a:ext cx="1371600" cy="479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6" name="TextBox 8"/>
          <p:cNvSpPr txBox="1">
            <a:spLocks noChangeArrowheads="1"/>
          </p:cNvSpPr>
          <p:nvPr/>
        </p:nvSpPr>
        <p:spPr bwMode="auto">
          <a:xfrm>
            <a:off x="1600200" y="314018"/>
            <a:ext cx="5791200"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4000" dirty="0">
                <a:solidFill>
                  <a:schemeClr val="bg2">
                    <a:lumMod val="25000"/>
                  </a:schemeClr>
                </a:solidFill>
                <a:latin typeface="+mj-lt"/>
              </a:rPr>
              <a:t>Acknowledgements</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990600"/>
          </a:xfrm>
        </p:spPr>
        <p:txBody>
          <a:bodyPr>
            <a:normAutofit fontScale="90000"/>
          </a:bodyPr>
          <a:lstStyle/>
          <a:p>
            <a:pPr algn="ctr"/>
            <a:r>
              <a:rPr lang="en-US" sz="3300" dirty="0" smtClean="0"/>
              <a:t/>
            </a:r>
            <a:br>
              <a:rPr lang="en-US" sz="3300" dirty="0" smtClean="0"/>
            </a:br>
            <a:r>
              <a:rPr lang="en-US" sz="3300" dirty="0" smtClean="0"/>
              <a:t>Effectiveness of Supported Education-</a:t>
            </a:r>
            <a:br>
              <a:rPr lang="en-US" sz="3300" dirty="0" smtClean="0"/>
            </a:br>
            <a:r>
              <a:rPr lang="en-US" sz="3300" dirty="0" smtClean="0"/>
              <a:t>Systematic </a:t>
            </a:r>
            <a:r>
              <a:rPr lang="en-US" sz="3300" dirty="0"/>
              <a:t>review–1990-2010; updated in </a:t>
            </a:r>
            <a:r>
              <a:rPr lang="en-US" sz="3300" dirty="0" smtClean="0"/>
              <a:t>2013</a:t>
            </a:r>
            <a:r>
              <a:rPr lang="en-US" sz="2000" baseline="50000" dirty="0" smtClean="0">
                <a:solidFill>
                  <a:schemeClr val="accent1">
                    <a:lumMod val="50000"/>
                  </a:schemeClr>
                </a:solidFill>
              </a:rPr>
              <a:t>25</a:t>
            </a:r>
            <a:r>
              <a:rPr lang="en-US" sz="3100" b="1" dirty="0"/>
              <a:t/>
            </a:r>
            <a:br>
              <a:rPr lang="en-US" sz="3100" b="1" dirty="0"/>
            </a:br>
            <a:endParaRPr lang="en-US" sz="3100" b="1" dirty="0"/>
          </a:p>
        </p:txBody>
      </p:sp>
      <p:sp>
        <p:nvSpPr>
          <p:cNvPr id="3" name="Content Placeholder 2"/>
          <p:cNvSpPr>
            <a:spLocks noGrp="1"/>
          </p:cNvSpPr>
          <p:nvPr>
            <p:ph idx="1"/>
          </p:nvPr>
        </p:nvSpPr>
        <p:spPr>
          <a:xfrm>
            <a:off x="420624" y="1981200"/>
            <a:ext cx="8302752" cy="4800600"/>
          </a:xfrm>
        </p:spPr>
        <p:txBody>
          <a:bodyPr>
            <a:noAutofit/>
          </a:bodyPr>
          <a:lstStyle/>
          <a:p>
            <a:pPr>
              <a:lnSpc>
                <a:spcPts val="3400"/>
              </a:lnSpc>
              <a:buFont typeface="Wingdings" pitchFamily="2" charset="2"/>
              <a:buChar char="Ø"/>
            </a:pPr>
            <a:r>
              <a:rPr lang="en-US" dirty="0" smtClean="0"/>
              <a:t>Writings </a:t>
            </a:r>
            <a:r>
              <a:rPr lang="en-US" dirty="0"/>
              <a:t>on the principles and </a:t>
            </a:r>
            <a:r>
              <a:rPr lang="en-US" dirty="0" smtClean="0"/>
              <a:t>processes </a:t>
            </a:r>
            <a:r>
              <a:rPr lang="en-US" dirty="0"/>
              <a:t>of providing supported </a:t>
            </a:r>
            <a:r>
              <a:rPr lang="en-US" dirty="0" smtClean="0"/>
              <a:t>education</a:t>
            </a:r>
          </a:p>
          <a:p>
            <a:pPr>
              <a:lnSpc>
                <a:spcPts val="3400"/>
              </a:lnSpc>
              <a:buFont typeface="Wingdings" pitchFamily="2" charset="2"/>
              <a:buChar char="Ø"/>
            </a:pPr>
            <a:r>
              <a:rPr lang="en-US" dirty="0" smtClean="0"/>
              <a:t>Found 41 articles; 21 reviewed for research quality</a:t>
            </a:r>
            <a:endParaRPr lang="en-US" dirty="0"/>
          </a:p>
          <a:p>
            <a:pPr>
              <a:lnSpc>
                <a:spcPts val="3400"/>
              </a:lnSpc>
              <a:buFont typeface="Wingdings" pitchFamily="2" charset="2"/>
              <a:buChar char="Ø"/>
            </a:pPr>
            <a:r>
              <a:rPr lang="en-US" dirty="0" smtClean="0"/>
              <a:t>Very limited number of rigorous studies</a:t>
            </a:r>
          </a:p>
          <a:p>
            <a:pPr>
              <a:lnSpc>
                <a:spcPts val="3400"/>
              </a:lnSpc>
              <a:buFont typeface="Wingdings" pitchFamily="2" charset="2"/>
              <a:buChar char="Ø"/>
            </a:pPr>
            <a:r>
              <a:rPr lang="en-US" dirty="0" smtClean="0"/>
              <a:t>Simple pre post studies; descriptions of models</a:t>
            </a:r>
          </a:p>
          <a:p>
            <a:pPr>
              <a:lnSpc>
                <a:spcPts val="3400"/>
              </a:lnSpc>
              <a:buFont typeface="Wingdings" pitchFamily="2" charset="2"/>
              <a:buChar char="Ø"/>
            </a:pPr>
            <a:r>
              <a:rPr lang="en-US" dirty="0" smtClean="0"/>
              <a:t>One large RCT in the literature</a:t>
            </a:r>
          </a:p>
          <a:p>
            <a:pPr>
              <a:lnSpc>
                <a:spcPts val="3400"/>
              </a:lnSpc>
              <a:buFont typeface="Wingdings" pitchFamily="2" charset="2"/>
              <a:buChar char="Ø"/>
            </a:pPr>
            <a:r>
              <a:rPr lang="en-US" dirty="0" smtClean="0"/>
              <a:t>Two new fidelity measures are available</a:t>
            </a:r>
            <a:r>
              <a:rPr lang="en-US" baseline="30000" dirty="0" smtClean="0">
                <a:solidFill>
                  <a:prstClr val="black"/>
                </a:solidFill>
              </a:rPr>
              <a:t>26,27</a:t>
            </a:r>
            <a:r>
              <a:rPr lang="en-US" dirty="0" smtClean="0"/>
              <a:t>, but could not locate research studies utilizing fidelity assessments</a:t>
            </a:r>
            <a:endParaRPr lang="en-US" dirty="0"/>
          </a:p>
        </p:txBody>
      </p:sp>
    </p:spTree>
    <p:extLst>
      <p:ext uri="{BB962C8B-B14F-4D97-AF65-F5344CB8AC3E}">
        <p14:creationId xmlns="" xmlns:p14="http://schemas.microsoft.com/office/powerpoint/2010/main" val="296694309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990600"/>
          </a:xfrm>
        </p:spPr>
        <p:txBody>
          <a:bodyPr>
            <a:noAutofit/>
          </a:bodyPr>
          <a:lstStyle/>
          <a:p>
            <a:pPr algn="ctr"/>
            <a:r>
              <a:rPr lang="en-US" sz="3900" dirty="0" smtClean="0"/>
              <a:t>Outcomes Generally Examined in </a:t>
            </a:r>
            <a:r>
              <a:rPr lang="en-US" sz="3900" dirty="0" err="1" smtClean="0"/>
              <a:t>SEd</a:t>
            </a:r>
            <a:endParaRPr lang="en-US" sz="3900" dirty="0"/>
          </a:p>
        </p:txBody>
      </p:sp>
      <p:sp>
        <p:nvSpPr>
          <p:cNvPr id="3" name="Content Placeholder 2"/>
          <p:cNvSpPr>
            <a:spLocks noGrp="1"/>
          </p:cNvSpPr>
          <p:nvPr>
            <p:ph idx="1"/>
          </p:nvPr>
        </p:nvSpPr>
        <p:spPr>
          <a:xfrm>
            <a:off x="420624" y="1828800"/>
            <a:ext cx="8418576" cy="5029200"/>
          </a:xfrm>
        </p:spPr>
        <p:txBody>
          <a:bodyPr/>
          <a:lstStyle/>
          <a:p>
            <a:pPr>
              <a:lnSpc>
                <a:spcPts val="3700"/>
              </a:lnSpc>
              <a:buFont typeface="Wingdings" pitchFamily="2" charset="2"/>
              <a:buChar char="Ø"/>
            </a:pPr>
            <a:r>
              <a:rPr lang="en-US" sz="2800" dirty="0" smtClean="0"/>
              <a:t>Educational engagement</a:t>
            </a:r>
          </a:p>
          <a:p>
            <a:pPr>
              <a:lnSpc>
                <a:spcPts val="3700"/>
              </a:lnSpc>
              <a:buFont typeface="Wingdings" pitchFamily="2" charset="2"/>
              <a:buChar char="Ø"/>
            </a:pPr>
            <a:r>
              <a:rPr lang="en-US" sz="2800" dirty="0" smtClean="0"/>
              <a:t>Enrollment in educational setting</a:t>
            </a:r>
          </a:p>
          <a:p>
            <a:pPr>
              <a:lnSpc>
                <a:spcPts val="3700"/>
              </a:lnSpc>
              <a:buFont typeface="Wingdings" pitchFamily="2" charset="2"/>
              <a:buChar char="Ø"/>
            </a:pPr>
            <a:r>
              <a:rPr lang="en-US" sz="2800" dirty="0" smtClean="0"/>
              <a:t>Educational attainment (components completed, acquisition of degree)</a:t>
            </a:r>
          </a:p>
          <a:p>
            <a:pPr>
              <a:lnSpc>
                <a:spcPts val="3700"/>
              </a:lnSpc>
              <a:buFont typeface="Wingdings" pitchFamily="2" charset="2"/>
              <a:buChar char="Ø"/>
            </a:pPr>
            <a:r>
              <a:rPr lang="en-US" sz="2800" dirty="0" smtClean="0"/>
              <a:t>Employment outcomes</a:t>
            </a:r>
          </a:p>
          <a:p>
            <a:pPr>
              <a:lnSpc>
                <a:spcPts val="3700"/>
              </a:lnSpc>
              <a:buFont typeface="Wingdings" pitchFamily="2" charset="2"/>
              <a:buChar char="Ø"/>
            </a:pPr>
            <a:r>
              <a:rPr lang="en-US" sz="2800" dirty="0" smtClean="0"/>
              <a:t>Subjective measures such as self esteem/mastery</a:t>
            </a:r>
          </a:p>
          <a:p>
            <a:pPr>
              <a:lnSpc>
                <a:spcPts val="3700"/>
              </a:lnSpc>
              <a:buFont typeface="Wingdings" pitchFamily="2" charset="2"/>
              <a:buChar char="Ø"/>
            </a:pPr>
            <a:r>
              <a:rPr lang="en-US" sz="2800" dirty="0" smtClean="0"/>
              <a:t>Quality of life</a:t>
            </a:r>
            <a:endParaRPr lang="en-US" sz="2800" dirty="0"/>
          </a:p>
        </p:txBody>
      </p:sp>
    </p:spTree>
    <p:extLst>
      <p:ext uri="{BB962C8B-B14F-4D97-AF65-F5344CB8AC3E}">
        <p14:creationId xmlns="" xmlns:p14="http://schemas.microsoft.com/office/powerpoint/2010/main" val="177098874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990600"/>
          </a:xfrm>
        </p:spPr>
        <p:txBody>
          <a:bodyPr/>
          <a:lstStyle/>
          <a:p>
            <a:pPr algn="ctr"/>
            <a:r>
              <a:rPr lang="en-US" dirty="0" smtClean="0"/>
              <a:t>Effectiveness of </a:t>
            </a:r>
            <a:r>
              <a:rPr lang="en-US" dirty="0" err="1" smtClean="0"/>
              <a:t>SEd</a:t>
            </a:r>
            <a:endParaRPr lang="en-US" dirty="0"/>
          </a:p>
        </p:txBody>
      </p:sp>
      <p:sp>
        <p:nvSpPr>
          <p:cNvPr id="3" name="Content Placeholder 2"/>
          <p:cNvSpPr>
            <a:spLocks noGrp="1"/>
          </p:cNvSpPr>
          <p:nvPr>
            <p:ph idx="1"/>
          </p:nvPr>
        </p:nvSpPr>
        <p:spPr>
          <a:xfrm>
            <a:off x="457200" y="1752600"/>
            <a:ext cx="8229600" cy="4876800"/>
          </a:xfrm>
        </p:spPr>
        <p:txBody>
          <a:bodyPr>
            <a:normAutofit/>
          </a:bodyPr>
          <a:lstStyle/>
          <a:p>
            <a:pPr>
              <a:buFont typeface="Wingdings" pitchFamily="2" charset="2"/>
              <a:buChar char="Ø"/>
            </a:pPr>
            <a:r>
              <a:rPr lang="en-US" sz="2600" dirty="0" smtClean="0"/>
              <a:t>No evidence </a:t>
            </a:r>
            <a:r>
              <a:rPr lang="en-US" sz="2600" dirty="0"/>
              <a:t>from a randomized trial or well controlled quasi experimental trial that participation in a supported education intervention results in significantly greater educational engagement or enrollment </a:t>
            </a:r>
            <a:endParaRPr lang="en-US" sz="2600" dirty="0" smtClean="0"/>
          </a:p>
          <a:p>
            <a:pPr marL="0" indent="0">
              <a:buNone/>
            </a:pPr>
            <a:endParaRPr lang="en-US" sz="2600" dirty="0" smtClean="0"/>
          </a:p>
          <a:p>
            <a:pPr>
              <a:buFont typeface="Wingdings" pitchFamily="2" charset="2"/>
              <a:buChar char="Ø"/>
            </a:pPr>
            <a:r>
              <a:rPr lang="en-US" sz="2600" dirty="0" smtClean="0"/>
              <a:t>No </a:t>
            </a:r>
            <a:r>
              <a:rPr lang="en-US" sz="2600" dirty="0"/>
              <a:t>significant difference in the employment rates at follow-up of individuals participating in a supported education intervention versus those not participating </a:t>
            </a:r>
            <a:endParaRPr lang="en-US" sz="2600" dirty="0" smtClean="0"/>
          </a:p>
        </p:txBody>
      </p:sp>
    </p:spTree>
    <p:extLst>
      <p:ext uri="{BB962C8B-B14F-4D97-AF65-F5344CB8AC3E}">
        <p14:creationId xmlns="" xmlns:p14="http://schemas.microsoft.com/office/powerpoint/2010/main" val="219343319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990600"/>
          </a:xfrm>
        </p:spPr>
        <p:txBody>
          <a:bodyPr/>
          <a:lstStyle/>
          <a:p>
            <a:pPr algn="ctr"/>
            <a:r>
              <a:rPr lang="en-US" dirty="0" smtClean="0"/>
              <a:t>Effectiveness of </a:t>
            </a:r>
            <a:r>
              <a:rPr lang="en-US" dirty="0" err="1" smtClean="0"/>
              <a:t>SEd</a:t>
            </a:r>
            <a:endParaRPr lang="en-US" dirty="0"/>
          </a:p>
        </p:txBody>
      </p:sp>
      <p:sp>
        <p:nvSpPr>
          <p:cNvPr id="3" name="Content Placeholder 2"/>
          <p:cNvSpPr>
            <a:spLocks noGrp="1"/>
          </p:cNvSpPr>
          <p:nvPr>
            <p:ph idx="1"/>
          </p:nvPr>
        </p:nvSpPr>
        <p:spPr>
          <a:xfrm>
            <a:off x="420624" y="1600200"/>
            <a:ext cx="8302752" cy="4267200"/>
          </a:xfrm>
        </p:spPr>
        <p:txBody>
          <a:bodyPr>
            <a:normAutofit/>
          </a:bodyPr>
          <a:lstStyle/>
          <a:p>
            <a:pPr>
              <a:buFont typeface="Wingdings" pitchFamily="2" charset="2"/>
              <a:buChar char="Ø"/>
            </a:pPr>
            <a:r>
              <a:rPr lang="en-US" sz="2800" dirty="0"/>
              <a:t>Suggestive evidence </a:t>
            </a:r>
            <a:r>
              <a:rPr lang="en-US" sz="2800" dirty="0" smtClean="0"/>
              <a:t>of improvements in employment </a:t>
            </a:r>
            <a:r>
              <a:rPr lang="en-US" sz="2800" dirty="0"/>
              <a:t>and educational status as a result of participation in a supported education intervention </a:t>
            </a:r>
            <a:endParaRPr lang="en-US" sz="2800" dirty="0" smtClean="0"/>
          </a:p>
          <a:p>
            <a:pPr>
              <a:buFont typeface="Wingdings" pitchFamily="2" charset="2"/>
              <a:buChar char="Ø"/>
            </a:pPr>
            <a:endParaRPr lang="en-US" sz="1400" dirty="0"/>
          </a:p>
          <a:p>
            <a:pPr>
              <a:buFont typeface="Wingdings" pitchFamily="2" charset="2"/>
              <a:buChar char="Ø"/>
            </a:pPr>
            <a:r>
              <a:rPr lang="en-US" sz="2800" dirty="0"/>
              <a:t>Self esteem/quality of life may </a:t>
            </a:r>
            <a:r>
              <a:rPr lang="en-US" sz="2800" dirty="0" smtClean="0"/>
              <a:t>improve</a:t>
            </a:r>
          </a:p>
          <a:p>
            <a:pPr>
              <a:buFont typeface="Wingdings" pitchFamily="2" charset="2"/>
              <a:buChar char="Ø"/>
            </a:pPr>
            <a:endParaRPr lang="en-US" sz="1500" dirty="0"/>
          </a:p>
          <a:p>
            <a:pPr>
              <a:buFont typeface="Wingdings" pitchFamily="2" charset="2"/>
              <a:buChar char="Ø"/>
            </a:pPr>
            <a:r>
              <a:rPr lang="en-US" sz="2800" dirty="0"/>
              <a:t>Individuals who remain engaged in </a:t>
            </a:r>
            <a:r>
              <a:rPr lang="en-US" sz="2800" dirty="0" err="1"/>
              <a:t>SEd</a:t>
            </a:r>
            <a:r>
              <a:rPr lang="en-US" sz="2800" dirty="0"/>
              <a:t> may complete courses and achieve satisfactory GPA </a:t>
            </a:r>
            <a:endParaRPr lang="en-US" sz="2800" dirty="0" smtClean="0"/>
          </a:p>
          <a:p>
            <a:pPr>
              <a:buFont typeface="Wingdings" pitchFamily="2" charset="2"/>
              <a:buChar char="Ø"/>
            </a:pPr>
            <a:endParaRPr lang="en-US" sz="1500" dirty="0" smtClean="0"/>
          </a:p>
          <a:p>
            <a:pPr>
              <a:buFont typeface="Wingdings" pitchFamily="2" charset="2"/>
              <a:buChar char="Ø"/>
            </a:pPr>
            <a:r>
              <a:rPr lang="en-US" sz="2800" dirty="0" smtClean="0"/>
              <a:t>Evidence </a:t>
            </a:r>
            <a:r>
              <a:rPr lang="en-US" sz="2800" dirty="0"/>
              <a:t>is weak</a:t>
            </a:r>
          </a:p>
          <a:p>
            <a:endParaRPr lang="en-US" dirty="0"/>
          </a:p>
        </p:txBody>
      </p:sp>
    </p:spTree>
    <p:extLst>
      <p:ext uri="{BB962C8B-B14F-4D97-AF65-F5344CB8AC3E}">
        <p14:creationId xmlns="" xmlns:p14="http://schemas.microsoft.com/office/powerpoint/2010/main" val="28550782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990600"/>
          </a:xfrm>
        </p:spPr>
        <p:txBody>
          <a:bodyPr/>
          <a:lstStyle/>
          <a:p>
            <a:pPr algn="ctr"/>
            <a:r>
              <a:rPr lang="en-US" dirty="0" smtClean="0"/>
              <a:t>Conclusions</a:t>
            </a:r>
            <a:endParaRPr lang="en-US" dirty="0"/>
          </a:p>
        </p:txBody>
      </p:sp>
      <p:sp>
        <p:nvSpPr>
          <p:cNvPr id="3" name="Content Placeholder 2"/>
          <p:cNvSpPr>
            <a:spLocks noGrp="1"/>
          </p:cNvSpPr>
          <p:nvPr>
            <p:ph idx="1"/>
          </p:nvPr>
        </p:nvSpPr>
        <p:spPr>
          <a:xfrm>
            <a:off x="420624" y="1600200"/>
            <a:ext cx="8302752" cy="4876800"/>
          </a:xfrm>
        </p:spPr>
        <p:txBody>
          <a:bodyPr>
            <a:noAutofit/>
          </a:bodyPr>
          <a:lstStyle/>
          <a:p>
            <a:pPr>
              <a:buFont typeface="Wingdings" pitchFamily="2" charset="2"/>
              <a:buChar char="Ø"/>
            </a:pPr>
            <a:r>
              <a:rPr lang="en-US" sz="2900" dirty="0" smtClean="0"/>
              <a:t>Several studies suggest that </a:t>
            </a:r>
            <a:r>
              <a:rPr lang="en-US" sz="2900" dirty="0" err="1" smtClean="0"/>
              <a:t>SEd</a:t>
            </a:r>
            <a:r>
              <a:rPr lang="en-US" sz="2900" dirty="0" smtClean="0"/>
              <a:t> is a viable model</a:t>
            </a:r>
          </a:p>
          <a:p>
            <a:pPr marL="0" indent="0">
              <a:buNone/>
            </a:pPr>
            <a:endParaRPr lang="en-US" sz="1200" dirty="0" smtClean="0"/>
          </a:p>
          <a:p>
            <a:pPr>
              <a:buFont typeface="Wingdings" pitchFamily="2" charset="2"/>
              <a:buChar char="Ø"/>
            </a:pPr>
            <a:r>
              <a:rPr lang="en-US" sz="2900" dirty="0" smtClean="0"/>
              <a:t>Improvements in educational status and attainment suggestive, but studies weak and older</a:t>
            </a:r>
          </a:p>
          <a:p>
            <a:pPr>
              <a:buFont typeface="Wingdings" pitchFamily="2" charset="2"/>
              <a:buChar char="Ø"/>
            </a:pPr>
            <a:endParaRPr lang="en-US" sz="1200" dirty="0" smtClean="0"/>
          </a:p>
          <a:p>
            <a:pPr>
              <a:buFont typeface="Wingdings" pitchFamily="2" charset="2"/>
              <a:buChar char="Ø"/>
            </a:pPr>
            <a:r>
              <a:rPr lang="en-US" sz="2900" dirty="0" smtClean="0"/>
              <a:t>Therefore: not enough evidence to say that there is robust effectiveness data for </a:t>
            </a:r>
            <a:r>
              <a:rPr lang="en-US" sz="2900" dirty="0" err="1" smtClean="0"/>
              <a:t>SEd</a:t>
            </a:r>
            <a:r>
              <a:rPr lang="en-US" sz="2900" dirty="0" smtClean="0"/>
              <a:t> models</a:t>
            </a:r>
            <a:endParaRPr lang="en-US" sz="2900" dirty="0"/>
          </a:p>
        </p:txBody>
      </p:sp>
    </p:spTree>
    <p:extLst>
      <p:ext uri="{BB962C8B-B14F-4D97-AF65-F5344CB8AC3E}">
        <p14:creationId xmlns="" xmlns:p14="http://schemas.microsoft.com/office/powerpoint/2010/main" val="216018135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990600"/>
          </a:xfrm>
        </p:spPr>
        <p:txBody>
          <a:bodyPr/>
          <a:lstStyle/>
          <a:p>
            <a:pPr algn="ctr"/>
            <a:r>
              <a:rPr lang="en-US" dirty="0" smtClean="0"/>
              <a:t>Promise on Horizon</a:t>
            </a:r>
            <a:endParaRPr lang="en-US" dirty="0"/>
          </a:p>
        </p:txBody>
      </p:sp>
      <p:sp>
        <p:nvSpPr>
          <p:cNvPr id="3" name="Content Placeholder 2"/>
          <p:cNvSpPr>
            <a:spLocks noGrp="1"/>
          </p:cNvSpPr>
          <p:nvPr>
            <p:ph idx="1"/>
          </p:nvPr>
        </p:nvSpPr>
        <p:spPr>
          <a:xfrm>
            <a:off x="420624" y="1524000"/>
            <a:ext cx="8302752" cy="4953000"/>
          </a:xfrm>
        </p:spPr>
        <p:txBody>
          <a:bodyPr>
            <a:normAutofit/>
          </a:bodyPr>
          <a:lstStyle/>
          <a:p>
            <a:pPr>
              <a:lnSpc>
                <a:spcPts val="3100"/>
              </a:lnSpc>
              <a:buFont typeface="Wingdings" pitchFamily="2" charset="2"/>
              <a:buChar char="Ø"/>
            </a:pPr>
            <a:r>
              <a:rPr lang="en-US" sz="2200" dirty="0" err="1" smtClean="0"/>
              <a:t>Nuechterlein</a:t>
            </a:r>
            <a:r>
              <a:rPr lang="en-US" sz="2200" dirty="0" smtClean="0"/>
              <a:t>-recent onset schizophrenia-career development intervention based on SE-IPS model</a:t>
            </a:r>
            <a:r>
              <a:rPr lang="en-US" sz="1800" baseline="30000" dirty="0" smtClean="0">
                <a:solidFill>
                  <a:prstClr val="black"/>
                </a:solidFill>
              </a:rPr>
              <a:t>28</a:t>
            </a:r>
            <a:endParaRPr lang="en-US" sz="1800" dirty="0" smtClean="0"/>
          </a:p>
          <a:p>
            <a:pPr>
              <a:lnSpc>
                <a:spcPts val="3100"/>
              </a:lnSpc>
              <a:buFont typeface="Wingdings" pitchFamily="2" charset="2"/>
              <a:buChar char="Ø"/>
            </a:pPr>
            <a:r>
              <a:rPr lang="en-US" sz="2200" dirty="0" smtClean="0"/>
              <a:t>RAISE study—multisite NIMH study focusing on young adults</a:t>
            </a:r>
          </a:p>
          <a:p>
            <a:pPr>
              <a:lnSpc>
                <a:spcPts val="3100"/>
              </a:lnSpc>
              <a:buFont typeface="Wingdings" pitchFamily="2" charset="2"/>
              <a:buChar char="Ø"/>
            </a:pPr>
            <a:r>
              <a:rPr lang="en-US" sz="2200" dirty="0" smtClean="0"/>
              <a:t>Salzer/Gill/Mullen -2013 RCT underway but effectiveness data not yet available</a:t>
            </a:r>
          </a:p>
          <a:p>
            <a:pPr>
              <a:lnSpc>
                <a:spcPts val="3100"/>
              </a:lnSpc>
              <a:buFont typeface="Wingdings" pitchFamily="2" charset="2"/>
              <a:buChar char="Ø"/>
            </a:pPr>
            <a:r>
              <a:rPr lang="en-US" sz="2200" dirty="0" smtClean="0"/>
              <a:t>Center for Psychiatric Rehabilitation has an exploratory study combining supported education component with supported employment-no preliminary data</a:t>
            </a:r>
          </a:p>
          <a:p>
            <a:pPr>
              <a:lnSpc>
                <a:spcPts val="3100"/>
              </a:lnSpc>
              <a:buFont typeface="Wingdings" pitchFamily="2" charset="2"/>
              <a:buChar char="Ø"/>
            </a:pPr>
            <a:r>
              <a:rPr lang="en-US" sz="2200" dirty="0" smtClean="0"/>
              <a:t>Two preliminary studies done in OT field—Australia and NYC--BRIDGE</a:t>
            </a:r>
            <a:endParaRPr lang="en-US" sz="2200" dirty="0"/>
          </a:p>
        </p:txBody>
      </p:sp>
    </p:spTree>
    <p:extLst>
      <p:ext uri="{BB962C8B-B14F-4D97-AF65-F5344CB8AC3E}">
        <p14:creationId xmlns="" xmlns:p14="http://schemas.microsoft.com/office/powerpoint/2010/main" val="152659119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990600"/>
          </a:xfrm>
        </p:spPr>
        <p:txBody>
          <a:bodyPr>
            <a:normAutofit/>
          </a:bodyPr>
          <a:lstStyle/>
          <a:p>
            <a:pPr algn="ctr"/>
            <a:r>
              <a:rPr lang="en-US" sz="3600" dirty="0" smtClean="0"/>
              <a:t>Lessons Learned-Landscape of Supports</a:t>
            </a:r>
            <a:endParaRPr lang="en-US" sz="3600" dirty="0"/>
          </a:p>
        </p:txBody>
      </p:sp>
      <p:sp>
        <p:nvSpPr>
          <p:cNvPr id="3" name="Content Placeholder 2"/>
          <p:cNvSpPr>
            <a:spLocks noGrp="1"/>
          </p:cNvSpPr>
          <p:nvPr>
            <p:ph idx="1"/>
          </p:nvPr>
        </p:nvSpPr>
        <p:spPr>
          <a:xfrm>
            <a:off x="457200" y="1524000"/>
            <a:ext cx="8302752" cy="5029200"/>
          </a:xfrm>
        </p:spPr>
        <p:txBody>
          <a:bodyPr>
            <a:normAutofit/>
          </a:bodyPr>
          <a:lstStyle/>
          <a:p>
            <a:pPr>
              <a:buFont typeface="Wingdings" pitchFamily="2" charset="2"/>
              <a:buChar char="Ø"/>
            </a:pPr>
            <a:r>
              <a:rPr lang="en-US" sz="2750" dirty="0" smtClean="0"/>
              <a:t>Policy innovation in special education has been beneficial—but we don’t know why it is effective</a:t>
            </a:r>
          </a:p>
          <a:p>
            <a:pPr>
              <a:buFont typeface="Wingdings" pitchFamily="2" charset="2"/>
              <a:buChar char="Ø"/>
            </a:pPr>
            <a:endParaRPr lang="en-US" sz="1300" dirty="0" smtClean="0"/>
          </a:p>
          <a:p>
            <a:pPr>
              <a:buFont typeface="Wingdings" pitchFamily="2" charset="2"/>
              <a:buChar char="Ø"/>
            </a:pPr>
            <a:r>
              <a:rPr lang="en-US" sz="2750" dirty="0" smtClean="0"/>
              <a:t>Young adults with SMHC lag behind general population in educational attainment</a:t>
            </a:r>
          </a:p>
          <a:p>
            <a:pPr marL="0" indent="0">
              <a:buNone/>
            </a:pPr>
            <a:endParaRPr lang="en-US" sz="1300" dirty="0" smtClean="0"/>
          </a:p>
          <a:p>
            <a:pPr>
              <a:buFont typeface="Wingdings" pitchFamily="2" charset="2"/>
              <a:buChar char="Ø"/>
            </a:pPr>
            <a:r>
              <a:rPr lang="en-US" sz="2750" dirty="0" smtClean="0"/>
              <a:t>College campuses seem unprepared to assist with challenges of SMHC population</a:t>
            </a:r>
          </a:p>
          <a:p>
            <a:pPr>
              <a:buFont typeface="Wingdings" pitchFamily="2" charset="2"/>
              <a:buChar char="Ø"/>
            </a:pPr>
            <a:endParaRPr lang="en-US" sz="1300" dirty="0" smtClean="0"/>
          </a:p>
          <a:p>
            <a:pPr>
              <a:buFont typeface="Wingdings" pitchFamily="2" charset="2"/>
              <a:buChar char="Ø"/>
            </a:pPr>
            <a:r>
              <a:rPr lang="en-US" sz="2750" dirty="0" smtClean="0"/>
              <a:t>Literature includes support strategies but few are tested</a:t>
            </a:r>
          </a:p>
          <a:p>
            <a:endParaRPr lang="en-US" dirty="0" smtClean="0"/>
          </a:p>
          <a:p>
            <a:endParaRPr lang="en-US" dirty="0"/>
          </a:p>
        </p:txBody>
      </p:sp>
    </p:spTree>
    <p:extLst>
      <p:ext uri="{BB962C8B-B14F-4D97-AF65-F5344CB8AC3E}">
        <p14:creationId xmlns="" xmlns:p14="http://schemas.microsoft.com/office/powerpoint/2010/main" val="107570259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Lessons Learned</a:t>
            </a:r>
            <a:endParaRPr lang="en-US" dirty="0"/>
          </a:p>
        </p:txBody>
      </p:sp>
      <p:sp>
        <p:nvSpPr>
          <p:cNvPr id="3" name="Content Placeholder 2"/>
          <p:cNvSpPr>
            <a:spLocks noGrp="1"/>
          </p:cNvSpPr>
          <p:nvPr>
            <p:ph idx="1"/>
          </p:nvPr>
        </p:nvSpPr>
        <p:spPr>
          <a:xfrm>
            <a:off x="457200" y="1752600"/>
            <a:ext cx="8229600" cy="4876800"/>
          </a:xfrm>
        </p:spPr>
        <p:txBody>
          <a:bodyPr>
            <a:normAutofit/>
          </a:bodyPr>
          <a:lstStyle/>
          <a:p>
            <a:pPr>
              <a:buFont typeface="Wingdings" pitchFamily="2" charset="2"/>
              <a:buChar char="Ø"/>
            </a:pPr>
            <a:r>
              <a:rPr lang="en-US" sz="2800" dirty="0"/>
              <a:t>Adaptations of existing models for young adults is </a:t>
            </a:r>
            <a:r>
              <a:rPr lang="en-US" sz="2800" dirty="0" smtClean="0"/>
              <a:t>needed</a:t>
            </a:r>
          </a:p>
          <a:p>
            <a:pPr marL="0" indent="0">
              <a:buNone/>
            </a:pPr>
            <a:endParaRPr lang="en-US" sz="1400" dirty="0"/>
          </a:p>
          <a:p>
            <a:pPr>
              <a:buFont typeface="Wingdings" pitchFamily="2" charset="2"/>
              <a:buChar char="Ø"/>
            </a:pPr>
            <a:r>
              <a:rPr lang="en-US" sz="2800" dirty="0"/>
              <a:t>Further adaptation and innovation is needed for special populations such as those involved in foster care or the criminal justice </a:t>
            </a:r>
            <a:r>
              <a:rPr lang="en-US" sz="2800" dirty="0" smtClean="0"/>
              <a:t>system</a:t>
            </a:r>
          </a:p>
          <a:p>
            <a:pPr>
              <a:buFont typeface="Wingdings" pitchFamily="2" charset="2"/>
              <a:buChar char="Ø"/>
            </a:pPr>
            <a:endParaRPr lang="en-US" sz="1400" dirty="0"/>
          </a:p>
          <a:p>
            <a:pPr>
              <a:buFont typeface="Wingdings" pitchFamily="2" charset="2"/>
              <a:buChar char="Ø"/>
            </a:pPr>
            <a:r>
              <a:rPr lang="en-US" sz="2800" dirty="0"/>
              <a:t>No data currently exist that speak to long term outcomes </a:t>
            </a:r>
            <a:r>
              <a:rPr lang="en-US" sz="2800" dirty="0" smtClean="0"/>
              <a:t>of </a:t>
            </a:r>
            <a:r>
              <a:rPr lang="en-US" sz="2800" dirty="0" err="1" smtClean="0"/>
              <a:t>SEd</a:t>
            </a:r>
            <a:endParaRPr lang="en-US" sz="2800" dirty="0"/>
          </a:p>
        </p:txBody>
      </p:sp>
    </p:spTree>
    <p:extLst>
      <p:ext uri="{BB962C8B-B14F-4D97-AF65-F5344CB8AC3E}">
        <p14:creationId xmlns="" xmlns:p14="http://schemas.microsoft.com/office/powerpoint/2010/main" val="59653251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990600"/>
          </a:xfrm>
        </p:spPr>
        <p:txBody>
          <a:bodyPr/>
          <a:lstStyle/>
          <a:p>
            <a:pPr algn="ctr"/>
            <a:r>
              <a:rPr lang="en-US" dirty="0" smtClean="0"/>
              <a:t>Next steps for research—we need:</a:t>
            </a:r>
            <a:endParaRPr lang="en-US" dirty="0"/>
          </a:p>
        </p:txBody>
      </p:sp>
      <p:sp>
        <p:nvSpPr>
          <p:cNvPr id="3" name="Content Placeholder 2"/>
          <p:cNvSpPr>
            <a:spLocks noGrp="1"/>
          </p:cNvSpPr>
          <p:nvPr>
            <p:ph idx="1"/>
          </p:nvPr>
        </p:nvSpPr>
        <p:spPr>
          <a:xfrm>
            <a:off x="420624" y="1752600"/>
            <a:ext cx="8302752" cy="4114800"/>
          </a:xfrm>
        </p:spPr>
        <p:txBody>
          <a:bodyPr>
            <a:noAutofit/>
          </a:bodyPr>
          <a:lstStyle/>
          <a:p>
            <a:pPr marL="914400" indent="-548640">
              <a:buFont typeface="Wingdings" pitchFamily="2" charset="2"/>
              <a:buChar char="Ø"/>
            </a:pPr>
            <a:r>
              <a:rPr lang="en-US" sz="2800" dirty="0" smtClean="0"/>
              <a:t>Additional data about barriers and facilitators to educational attainment—from perspective of young adults with SHMC</a:t>
            </a:r>
          </a:p>
          <a:p>
            <a:pPr marL="914400" indent="-548640">
              <a:buFont typeface="Wingdings" pitchFamily="2" charset="2"/>
              <a:buChar char="Ø"/>
            </a:pPr>
            <a:r>
              <a:rPr lang="en-US" sz="2800" dirty="0" smtClean="0"/>
              <a:t>Innovation, adaptation, refinement of models of </a:t>
            </a:r>
            <a:r>
              <a:rPr lang="en-US" sz="2800" dirty="0" err="1" smtClean="0"/>
              <a:t>SEd</a:t>
            </a:r>
            <a:endParaRPr lang="en-US" sz="2800" dirty="0" smtClean="0"/>
          </a:p>
          <a:p>
            <a:pPr marL="914400" indent="-548640">
              <a:buFont typeface="Wingdings" pitchFamily="2" charset="2"/>
              <a:buChar char="Ø"/>
            </a:pPr>
            <a:r>
              <a:rPr lang="en-US" sz="2800" dirty="0" smtClean="0"/>
              <a:t>Specification and rigorous testing of </a:t>
            </a:r>
            <a:r>
              <a:rPr lang="en-US" sz="2800" dirty="0" err="1" smtClean="0"/>
              <a:t>SEd</a:t>
            </a:r>
            <a:r>
              <a:rPr lang="en-US" sz="2800" dirty="0" smtClean="0"/>
              <a:t> models</a:t>
            </a:r>
          </a:p>
          <a:p>
            <a:pPr marL="914400" indent="-548640">
              <a:buFont typeface="Wingdings" pitchFamily="2" charset="2"/>
              <a:buChar char="Ø"/>
            </a:pPr>
            <a:r>
              <a:rPr lang="en-US" sz="2800" dirty="0" smtClean="0"/>
              <a:t>Rigorous evaluation of models that focus on young adults with SMHC on campus</a:t>
            </a:r>
            <a:endParaRPr lang="en-US" sz="2800" dirty="0"/>
          </a:p>
        </p:txBody>
      </p:sp>
    </p:spTree>
    <p:extLst>
      <p:ext uri="{BB962C8B-B14F-4D97-AF65-F5344CB8AC3E}">
        <p14:creationId xmlns="" xmlns:p14="http://schemas.microsoft.com/office/powerpoint/2010/main" val="106849813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 </a:t>
            </a:r>
            <a:endParaRPr lang="en-US" dirty="0"/>
          </a:p>
        </p:txBody>
      </p:sp>
      <p:sp>
        <p:nvSpPr>
          <p:cNvPr id="3" name="Content Placeholder 2"/>
          <p:cNvSpPr>
            <a:spLocks noGrp="1"/>
          </p:cNvSpPr>
          <p:nvPr>
            <p:ph idx="1"/>
          </p:nvPr>
        </p:nvSpPr>
        <p:spPr/>
        <p:txBody>
          <a:bodyPr>
            <a:normAutofit/>
          </a:bodyPr>
          <a:lstStyle/>
          <a:p>
            <a:pPr marL="457200" indent="-457200">
              <a:buFont typeface="+mj-lt"/>
              <a:buAutoNum type="arabicPeriod"/>
            </a:pPr>
            <a:r>
              <a:rPr lang="en-US" sz="1400" dirty="0" smtClean="0"/>
              <a:t>United States Department of Labor. (2010). </a:t>
            </a:r>
            <a:r>
              <a:rPr lang="en-US" sz="1400" i="1" dirty="0" smtClean="0"/>
              <a:t>Employment projections: Education pays in higher earnings and lower unemployment rates.</a:t>
            </a:r>
            <a:r>
              <a:rPr lang="en-US" sz="1400" dirty="0" smtClean="0"/>
              <a:t> (Bureau of Labor Statistics).U.S. Government Printing Office. Retrieved from </a:t>
            </a:r>
            <a:r>
              <a:rPr lang="en-US" sz="1400" b="1" dirty="0" smtClean="0">
                <a:hlinkClick r:id="rId2"/>
              </a:rPr>
              <a:t>http://www.bls.gov/emp/ep_chart_001.htm</a:t>
            </a:r>
            <a:r>
              <a:rPr lang="en-US" sz="1400" dirty="0" smtClean="0"/>
              <a:t> </a:t>
            </a:r>
          </a:p>
          <a:p>
            <a:pPr marL="457200" indent="-457200">
              <a:buFont typeface="+mj-lt"/>
              <a:buAutoNum type="arabicPeriod"/>
            </a:pPr>
            <a:r>
              <a:rPr lang="en-US" sz="1400" dirty="0" smtClean="0"/>
              <a:t>Souma, A., </a:t>
            </a:r>
            <a:r>
              <a:rPr lang="en-US" sz="1400" dirty="0" err="1" smtClean="0"/>
              <a:t>Rickerson</a:t>
            </a:r>
            <a:r>
              <a:rPr lang="en-US" sz="1400" dirty="0" smtClean="0"/>
              <a:t>, N., &amp; </a:t>
            </a:r>
            <a:r>
              <a:rPr lang="en-US" sz="1400" dirty="0" err="1" smtClean="0"/>
              <a:t>Burgstahler</a:t>
            </a:r>
            <a:r>
              <a:rPr lang="en-US" sz="1400" dirty="0" smtClean="0"/>
              <a:t>, S. (2006). </a:t>
            </a:r>
            <a:r>
              <a:rPr lang="en-US" sz="1400" i="1" dirty="0" smtClean="0"/>
              <a:t>Academic accommodations for students with psychiatric disabilities</a:t>
            </a:r>
            <a:r>
              <a:rPr lang="en-US" sz="1400" dirty="0" smtClean="0"/>
              <a:t> DO-IT, University of Washington. </a:t>
            </a:r>
          </a:p>
          <a:p>
            <a:pPr marL="457200" indent="-457200">
              <a:buFont typeface="+mj-lt"/>
              <a:buAutoNum type="arabicPeriod"/>
            </a:pPr>
            <a:r>
              <a:rPr lang="en-US" sz="1400" dirty="0" smtClean="0"/>
              <a:t>U.S. Department of Education, (2009). Office of Special Education and Rehabilitative Services, Office of Special Education Programs, </a:t>
            </a:r>
            <a:r>
              <a:rPr lang="en-US" sz="1400" i="1" dirty="0" smtClean="0"/>
              <a:t>28th Annual Report to Congress on the Implementation of the Individuals with Disabilities Education Act, 2006, </a:t>
            </a:r>
            <a:r>
              <a:rPr lang="en-US" sz="1400" dirty="0" smtClean="0"/>
              <a:t>vol. 1, Washington, D.C., 2009.</a:t>
            </a:r>
          </a:p>
          <a:p>
            <a:pPr marL="457200" indent="-457200">
              <a:buFont typeface="+mj-lt"/>
              <a:buAutoNum type="arabicPeriod"/>
            </a:pPr>
            <a:r>
              <a:rPr lang="en-US" sz="1400" dirty="0" err="1" smtClean="0"/>
              <a:t>Forness</a:t>
            </a:r>
            <a:r>
              <a:rPr lang="en-US" sz="1400" dirty="0" smtClean="0"/>
              <a:t>, S. R., Freeman, S. F., </a:t>
            </a:r>
            <a:r>
              <a:rPr lang="en-US" sz="1400" dirty="0" err="1" smtClean="0"/>
              <a:t>Paparella</a:t>
            </a:r>
            <a:r>
              <a:rPr lang="en-US" sz="1400" dirty="0" smtClean="0"/>
              <a:t>, T., Kauffman, J. M., &amp; Walker, H. M. (2012). Special education implications of point and cumulative prevalence for children with emotional or behavioral disorders. </a:t>
            </a:r>
            <a:r>
              <a:rPr lang="en-US" sz="1400" i="1" dirty="0" smtClean="0"/>
              <a:t>Journal of Emotional and Behavioral Disorders</a:t>
            </a:r>
            <a:r>
              <a:rPr lang="en-US" sz="1400" dirty="0" smtClean="0"/>
              <a:t>, </a:t>
            </a:r>
            <a:r>
              <a:rPr lang="en-US" sz="1400" i="1" dirty="0" smtClean="0"/>
              <a:t>20</a:t>
            </a:r>
            <a:r>
              <a:rPr lang="en-US" sz="1400" dirty="0" smtClean="0"/>
              <a:t>(1), 4-18.</a:t>
            </a:r>
          </a:p>
          <a:p>
            <a:pPr marL="457200" indent="-457200">
              <a:buFont typeface="+mj-lt"/>
              <a:buAutoNum type="arabicPeriod"/>
            </a:pPr>
            <a:r>
              <a:rPr lang="en-US" sz="1400" dirty="0" smtClean="0"/>
              <a:t>Wagner, M., &amp; Newman, L. (2012). Longitudinal transition outcomes of youth with emotional disturbances.</a:t>
            </a:r>
            <a:r>
              <a:rPr lang="en-US" sz="1400" i="1" dirty="0" smtClean="0"/>
              <a:t> Psychiatric Rehabilitation Journal, 35</a:t>
            </a:r>
            <a:r>
              <a:rPr lang="en-US" sz="1400" dirty="0" smtClean="0"/>
              <a:t>(3), 199-208. </a:t>
            </a:r>
          </a:p>
          <a:p>
            <a:pPr marL="457200" indent="-457200">
              <a:buFont typeface="+mj-lt"/>
              <a:buAutoNum type="arabicPeriod"/>
            </a:pPr>
            <a:r>
              <a:rPr lang="en-US" sz="1400" dirty="0" smtClean="0"/>
              <a:t>U.S. Department of Education. (2004).</a:t>
            </a:r>
            <a:r>
              <a:rPr lang="en-US" sz="1400" i="1" dirty="0" smtClean="0"/>
              <a:t> Twenty-sixth annual report to congress on the implementation of the individuals with disabilities education act.</a:t>
            </a:r>
            <a:r>
              <a:rPr lang="en-US" sz="1400" dirty="0" smtClean="0"/>
              <a:t> Washington, D.C.</a:t>
            </a:r>
          </a:p>
          <a:p>
            <a:pPr marL="457200" indent="-457200">
              <a:buFont typeface="+mj-lt"/>
              <a:buAutoNum type="arabicPeriod"/>
            </a:pPr>
            <a:r>
              <a:rPr lang="en-US" sz="1400" dirty="0" smtClean="0"/>
              <a:t>Sharpe, M. N., &amp; </a:t>
            </a:r>
            <a:r>
              <a:rPr lang="en-US" sz="1400" dirty="0" err="1" smtClean="0"/>
              <a:t>Bruininks</a:t>
            </a:r>
            <a:r>
              <a:rPr lang="en-US" sz="1400" dirty="0" smtClean="0"/>
              <a:t>, B. D. (2003). </a:t>
            </a:r>
            <a:r>
              <a:rPr lang="en-US" sz="1400" i="1" dirty="0" smtClean="0"/>
              <a:t>Services for students with psychiatric disabilities in the big ten schools.</a:t>
            </a:r>
            <a:r>
              <a:rPr lang="en-US" sz="1400" dirty="0" smtClean="0"/>
              <a:t> (Unpublished manuscript).University of Minnesota. </a:t>
            </a:r>
          </a:p>
          <a:p>
            <a:pPr marL="457200" indent="-457200">
              <a:buFont typeface="+mj-lt"/>
              <a:buAutoNum type="arabicPeriod"/>
            </a:pPr>
            <a:r>
              <a:rPr lang="en-US" sz="1400" dirty="0" smtClean="0"/>
              <a:t>Neumann University. (2013). National data on campus suicide and depression. Retrieved </a:t>
            </a:r>
            <a:br>
              <a:rPr lang="en-US" sz="1400" dirty="0" smtClean="0"/>
            </a:br>
            <a:r>
              <a:rPr lang="en-US" sz="1400" dirty="0" smtClean="0"/>
              <a:t>	4/2013, from </a:t>
            </a:r>
            <a:br>
              <a:rPr lang="en-US" sz="1400" dirty="0" smtClean="0"/>
            </a:br>
            <a:r>
              <a:rPr lang="en-US" sz="1400" dirty="0" smtClean="0"/>
              <a:t>	</a:t>
            </a:r>
            <a:r>
              <a:rPr lang="en-US" sz="1400" b="1" dirty="0" smtClean="0">
                <a:hlinkClick r:id="rId3"/>
              </a:rPr>
              <a:t>http://www.neumann.edu/life/counseling/mental_health/suicide/national_data.htm</a:t>
            </a:r>
            <a:r>
              <a:rPr lang="en-US" sz="1400" dirty="0" smtClean="0"/>
              <a:t> </a:t>
            </a:r>
          </a:p>
          <a:p>
            <a:pPr marL="457200" indent="-457200">
              <a:buFont typeface="+mj-lt"/>
              <a:buAutoNum type="arabicPeriod"/>
            </a:pPr>
            <a:endParaRPr lang="en-US" sz="1400" dirty="0" smtClean="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990600"/>
          </a:xfrm>
        </p:spPr>
        <p:txBody>
          <a:bodyPr/>
          <a:lstStyle/>
          <a:p>
            <a:pPr algn="ctr"/>
            <a:r>
              <a:rPr lang="en-US" dirty="0" smtClean="0">
                <a:solidFill>
                  <a:schemeClr val="tx2">
                    <a:lumMod val="75000"/>
                  </a:schemeClr>
                </a:solidFill>
              </a:rPr>
              <a:t>Overview of Presentation </a:t>
            </a:r>
            <a:endParaRPr lang="en-US" dirty="0">
              <a:solidFill>
                <a:schemeClr val="tx2">
                  <a:lumMod val="75000"/>
                </a:schemeClr>
              </a:solidFill>
            </a:endParaRPr>
          </a:p>
        </p:txBody>
      </p:sp>
      <p:sp>
        <p:nvSpPr>
          <p:cNvPr id="3" name="Content Placeholder 2"/>
          <p:cNvSpPr>
            <a:spLocks noGrp="1"/>
          </p:cNvSpPr>
          <p:nvPr>
            <p:ph idx="1"/>
          </p:nvPr>
        </p:nvSpPr>
        <p:spPr>
          <a:xfrm>
            <a:off x="457200" y="1949548"/>
            <a:ext cx="8229600" cy="4876800"/>
          </a:xfrm>
        </p:spPr>
        <p:txBody>
          <a:bodyPr/>
          <a:lstStyle/>
          <a:p>
            <a:pPr>
              <a:lnSpc>
                <a:spcPts val="4500"/>
              </a:lnSpc>
              <a:buFont typeface="Wingdings" pitchFamily="2" charset="2"/>
              <a:buChar char="Ø"/>
            </a:pPr>
            <a:r>
              <a:rPr lang="en-US" sz="3300" dirty="0" smtClean="0"/>
              <a:t>Scope of the Challenge</a:t>
            </a:r>
          </a:p>
          <a:p>
            <a:pPr>
              <a:lnSpc>
                <a:spcPts val="4500"/>
              </a:lnSpc>
              <a:buFont typeface="Wingdings" pitchFamily="2" charset="2"/>
              <a:buChar char="Ø"/>
            </a:pPr>
            <a:r>
              <a:rPr lang="en-US" sz="3300" dirty="0" smtClean="0"/>
              <a:t>School-based Supports and Interventions </a:t>
            </a:r>
          </a:p>
          <a:p>
            <a:pPr>
              <a:lnSpc>
                <a:spcPts val="4500"/>
              </a:lnSpc>
              <a:buFont typeface="Wingdings" pitchFamily="2" charset="2"/>
              <a:buChar char="Ø"/>
            </a:pPr>
            <a:r>
              <a:rPr lang="en-US" sz="3300" dirty="0" smtClean="0"/>
              <a:t>Supported Education</a:t>
            </a:r>
          </a:p>
          <a:p>
            <a:pPr>
              <a:lnSpc>
                <a:spcPts val="4500"/>
              </a:lnSpc>
              <a:buFont typeface="Wingdings" pitchFamily="2" charset="2"/>
              <a:buChar char="Ø"/>
            </a:pPr>
            <a:r>
              <a:rPr lang="en-US" sz="3300" dirty="0" smtClean="0"/>
              <a:t>Lessons Learned</a:t>
            </a:r>
          </a:p>
          <a:p>
            <a:pPr>
              <a:lnSpc>
                <a:spcPts val="4500"/>
              </a:lnSpc>
              <a:buFont typeface="Wingdings" pitchFamily="2" charset="2"/>
              <a:buChar char="Ø"/>
            </a:pPr>
            <a:r>
              <a:rPr lang="en-US" sz="3300" dirty="0" smtClean="0"/>
              <a:t>Next Steps for Research </a:t>
            </a:r>
          </a:p>
          <a:p>
            <a:endParaRPr lang="en-US" dirty="0"/>
          </a:p>
        </p:txBody>
      </p:sp>
    </p:spTree>
    <p:extLst>
      <p:ext uri="{BB962C8B-B14F-4D97-AF65-F5344CB8AC3E}">
        <p14:creationId xmlns="" xmlns:p14="http://schemas.microsoft.com/office/powerpoint/2010/main" val="375520599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 </a:t>
            </a:r>
            <a:endParaRPr lang="en-US" dirty="0"/>
          </a:p>
        </p:txBody>
      </p:sp>
      <p:sp>
        <p:nvSpPr>
          <p:cNvPr id="3" name="Content Placeholder 2"/>
          <p:cNvSpPr>
            <a:spLocks noGrp="1"/>
          </p:cNvSpPr>
          <p:nvPr>
            <p:ph idx="1"/>
          </p:nvPr>
        </p:nvSpPr>
        <p:spPr/>
        <p:txBody>
          <a:bodyPr>
            <a:normAutofit lnSpcReduction="10000"/>
          </a:bodyPr>
          <a:lstStyle/>
          <a:p>
            <a:pPr marL="457200" indent="-457200">
              <a:buClr>
                <a:srgbClr val="0F6FC6"/>
              </a:buClr>
              <a:buNone/>
            </a:pPr>
            <a:endParaRPr lang="en-US" sz="1400" dirty="0" smtClean="0"/>
          </a:p>
          <a:p>
            <a:pPr marL="457200" indent="-457200">
              <a:buClr>
                <a:srgbClr val="0F6FC6"/>
              </a:buClr>
              <a:buFont typeface="+mj-lt"/>
              <a:buAutoNum type="arabicPeriod" startAt="9"/>
            </a:pPr>
            <a:r>
              <a:rPr lang="en-US" sz="1400" dirty="0" smtClean="0"/>
              <a:t>Newman, L., Wagner, M., </a:t>
            </a:r>
            <a:r>
              <a:rPr lang="en-US" sz="1400" dirty="0" err="1" smtClean="0"/>
              <a:t>Knokey</a:t>
            </a:r>
            <a:r>
              <a:rPr lang="en-US" sz="1400" dirty="0" smtClean="0"/>
              <a:t>, A., </a:t>
            </a:r>
            <a:r>
              <a:rPr lang="en-US" sz="1400" dirty="0" err="1" smtClean="0"/>
              <a:t>Marder</a:t>
            </a:r>
            <a:r>
              <a:rPr lang="en-US" sz="1400" dirty="0" smtClean="0"/>
              <a:t>, C., Nagle, K., Shaver, D., &amp; Wei, X. (2011). The post-high school outcomes of young adults with disabilities up to 8 years after high school: A report from the national longitudinal transition study-2 (NLTS2). NCSER 2011-3005.</a:t>
            </a:r>
            <a:r>
              <a:rPr lang="en-US" sz="1400" i="1" dirty="0" smtClean="0"/>
              <a:t> National Center for Special Education Research. </a:t>
            </a:r>
            <a:r>
              <a:rPr lang="en-US" sz="1400" dirty="0" smtClean="0"/>
              <a:t>Menlo Park, CA: SRI International.</a:t>
            </a:r>
          </a:p>
          <a:p>
            <a:pPr marL="457200" indent="-457200">
              <a:buClr>
                <a:srgbClr val="0F6FC6"/>
              </a:buClr>
              <a:buFont typeface="+mj-lt"/>
              <a:buAutoNum type="arabicPeriod" startAt="9"/>
            </a:pPr>
            <a:r>
              <a:rPr lang="en-US" sz="1400" dirty="0" smtClean="0"/>
              <a:t>Kessler</a:t>
            </a:r>
            <a:r>
              <a:rPr lang="en-US" sz="1400" dirty="0" smtClean="0"/>
              <a:t>, R. C., Foster, C. L., Saunders, W. B., &amp; </a:t>
            </a:r>
            <a:r>
              <a:rPr lang="en-US" sz="1400" dirty="0" err="1" smtClean="0"/>
              <a:t>Stang</a:t>
            </a:r>
            <a:r>
              <a:rPr lang="en-US" sz="1400" dirty="0" smtClean="0"/>
              <a:t>, P. E. (1995). Social consequences of psychiatric disorders, I: Educational attainment.</a:t>
            </a:r>
            <a:r>
              <a:rPr lang="en-US" sz="1400" i="1" dirty="0" smtClean="0"/>
              <a:t> American Journal of Psychiatry, 152</a:t>
            </a:r>
            <a:r>
              <a:rPr lang="en-US" sz="1400" dirty="0" smtClean="0"/>
              <a:t>(7), 1026-1032. </a:t>
            </a:r>
          </a:p>
          <a:p>
            <a:pPr marL="457200" indent="-457200">
              <a:buClr>
                <a:srgbClr val="0F6FC6"/>
              </a:buClr>
              <a:buFont typeface="+mj-lt"/>
              <a:buAutoNum type="arabicPeriod" startAt="9"/>
            </a:pPr>
            <a:r>
              <a:rPr lang="en-US" sz="1400" dirty="0" smtClean="0"/>
              <a:t>Newman, L., Wagner, M., </a:t>
            </a:r>
            <a:r>
              <a:rPr lang="en-US" sz="1400" dirty="0" err="1" smtClean="0"/>
              <a:t>Knokey</a:t>
            </a:r>
            <a:r>
              <a:rPr lang="en-US" sz="1400" dirty="0" smtClean="0"/>
              <a:t>, A., </a:t>
            </a:r>
            <a:r>
              <a:rPr lang="en-US" sz="1400" dirty="0" err="1" smtClean="0"/>
              <a:t>Marder</a:t>
            </a:r>
            <a:r>
              <a:rPr lang="en-US" sz="1400" dirty="0" smtClean="0"/>
              <a:t>, C., Nagle, K., Shaver, D., &amp; Wei, X. (2011). The post-high school outcomes of young adults with disabilities up to 8 years after high school: A report from the national longitudinal transition study-2 (NLTS2). NCSER 2011-3005.</a:t>
            </a:r>
            <a:r>
              <a:rPr lang="en-US" sz="1400" i="1" dirty="0" smtClean="0"/>
              <a:t> National Center for Special Education Research. </a:t>
            </a:r>
            <a:r>
              <a:rPr lang="en-US" sz="1400" dirty="0" smtClean="0"/>
              <a:t>Menlo Park, CA: SRI International.</a:t>
            </a:r>
          </a:p>
          <a:p>
            <a:pPr marL="457200" indent="-457200">
              <a:buClr>
                <a:srgbClr val="0F6FC6"/>
              </a:buClr>
              <a:buFont typeface="+mj-lt"/>
              <a:buAutoNum type="arabicPeriod" startAt="9"/>
            </a:pPr>
            <a:r>
              <a:rPr lang="en-US" sz="1400" dirty="0" smtClean="0"/>
              <a:t>Eisenberg, D., </a:t>
            </a:r>
            <a:r>
              <a:rPr lang="en-US" sz="1400" dirty="0" err="1" smtClean="0"/>
              <a:t>Golberstein</a:t>
            </a:r>
            <a:r>
              <a:rPr lang="en-US" sz="1400" dirty="0" smtClean="0"/>
              <a:t>, E., &amp; </a:t>
            </a:r>
            <a:r>
              <a:rPr lang="en-US" sz="1400" dirty="0" err="1" smtClean="0"/>
              <a:t>Gollust</a:t>
            </a:r>
            <a:r>
              <a:rPr lang="en-US" sz="1400" dirty="0" smtClean="0"/>
              <a:t>, S. E. (2007). Help-seeking and access to mental health care in a university student population.</a:t>
            </a:r>
            <a:r>
              <a:rPr lang="en-US" sz="1400" i="1" dirty="0" smtClean="0"/>
              <a:t> Medical Care, 45</a:t>
            </a:r>
            <a:r>
              <a:rPr lang="en-US" sz="1400" dirty="0" smtClean="0"/>
              <a:t>(7), 594-601. </a:t>
            </a:r>
          </a:p>
          <a:p>
            <a:pPr marL="457200" indent="-457200">
              <a:buClr>
                <a:srgbClr val="0F6FC6"/>
              </a:buClr>
              <a:buFont typeface="+mj-lt"/>
              <a:buAutoNum type="arabicPeriod" startAt="9"/>
            </a:pPr>
            <a:r>
              <a:rPr lang="en-US" sz="1400" dirty="0" smtClean="0"/>
              <a:t>Salzer, M. S. (2012). A comparative study of campus experiences of college students with mental illnesses versus a general college sample.</a:t>
            </a:r>
            <a:r>
              <a:rPr lang="en-US" sz="1400" i="1" dirty="0" smtClean="0"/>
              <a:t> Journal of American College Health, 60</a:t>
            </a:r>
            <a:r>
              <a:rPr lang="en-US" sz="1400" dirty="0" smtClean="0"/>
              <a:t>(1), 1-7. </a:t>
            </a:r>
          </a:p>
          <a:p>
            <a:pPr marL="457200" indent="-457200">
              <a:buClr>
                <a:srgbClr val="0F6FC6"/>
              </a:buClr>
              <a:buFont typeface="+mj-lt"/>
              <a:buAutoNum type="arabicPeriod" startAt="9"/>
            </a:pPr>
            <a:r>
              <a:rPr lang="en-US" sz="1400" dirty="0" smtClean="0"/>
              <a:t>Wagner, M., &amp; Newman, L. (2012). Longitudinal transition outcomes of youth with emotional disturbances.</a:t>
            </a:r>
            <a:r>
              <a:rPr lang="en-US" sz="1400" i="1" dirty="0" smtClean="0"/>
              <a:t> Psychiatric Rehabilitation Journal, 35</a:t>
            </a:r>
            <a:r>
              <a:rPr lang="en-US" sz="1400" dirty="0" smtClean="0"/>
              <a:t>(3), 199-208. </a:t>
            </a:r>
          </a:p>
          <a:p>
            <a:pPr marL="457200" indent="-457200">
              <a:buClr>
                <a:srgbClr val="0F6FC6"/>
              </a:buClr>
              <a:buFont typeface="+mj-lt"/>
              <a:buAutoNum type="arabicPeriod" startAt="9"/>
            </a:pPr>
            <a:r>
              <a:rPr lang="en-US" sz="1400" dirty="0" smtClean="0"/>
              <a:t>Honeycutt, T., </a:t>
            </a:r>
            <a:r>
              <a:rPr lang="en-US" sz="1400" dirty="0" err="1" smtClean="0"/>
              <a:t>Thompkins</a:t>
            </a:r>
            <a:r>
              <a:rPr lang="en-US" sz="1400" dirty="0" smtClean="0"/>
              <a:t>, A., </a:t>
            </a:r>
            <a:r>
              <a:rPr lang="en-US" sz="1400" dirty="0" err="1" smtClean="0"/>
              <a:t>Bardos</a:t>
            </a:r>
            <a:r>
              <a:rPr lang="en-US" sz="1400" dirty="0" smtClean="0"/>
              <a:t>, M., &amp; Stern, S. (2013). </a:t>
            </a:r>
            <a:r>
              <a:rPr lang="en-US" sz="1400" i="1" dirty="0" smtClean="0"/>
              <a:t>State Differences in the Vocational </a:t>
            </a:r>
            <a:br>
              <a:rPr lang="en-US" sz="1400" i="1" dirty="0" smtClean="0"/>
            </a:br>
            <a:r>
              <a:rPr lang="en-US" sz="1400" i="1" dirty="0" smtClean="0"/>
              <a:t>         Rehabilitation Experiences of Transition-Age Youth with Disabilities (No 7873). </a:t>
            </a:r>
            <a:br>
              <a:rPr lang="en-US" sz="1400" i="1" dirty="0" smtClean="0"/>
            </a:br>
            <a:r>
              <a:rPr lang="en-US" sz="1400" i="1" dirty="0" smtClean="0"/>
              <a:t>	</a:t>
            </a:r>
            <a:r>
              <a:rPr lang="en-US" sz="1400" dirty="0" smtClean="0"/>
              <a:t>Washington DC: </a:t>
            </a:r>
            <a:r>
              <a:rPr lang="en-US" sz="1400" dirty="0" err="1" smtClean="0"/>
              <a:t>Mathematica</a:t>
            </a:r>
            <a:r>
              <a:rPr lang="en-US" sz="1400" dirty="0" smtClean="0"/>
              <a:t> Policy Research.</a:t>
            </a:r>
          </a:p>
          <a:p>
            <a:pPr marL="457200" indent="-457200">
              <a:buClr>
                <a:srgbClr val="0F6FC6"/>
              </a:buClr>
              <a:buFont typeface="+mj-lt"/>
              <a:buAutoNum type="arabicPeriod" startAt="9"/>
            </a:pPr>
            <a:endParaRPr lang="en-US" sz="1400" dirty="0" smtClean="0"/>
          </a:p>
          <a:p>
            <a:pPr marL="457200" indent="-457200">
              <a:buClr>
                <a:srgbClr val="0F6FC6"/>
              </a:buClr>
              <a:buFont typeface="+mj-lt"/>
              <a:buAutoNum type="arabicPeriod" startAt="9"/>
            </a:pPr>
            <a:endParaRPr lang="en-US" sz="1400" dirty="0" smtClean="0"/>
          </a:p>
          <a:p>
            <a:pPr marL="457200" lvl="0" indent="-457200">
              <a:buClr>
                <a:srgbClr val="0F6FC6"/>
              </a:buClr>
              <a:buFont typeface="+mj-lt"/>
              <a:buAutoNum type="arabicPeriod" startAt="9"/>
            </a:pPr>
            <a:endParaRPr lang="en-US" sz="1400" dirty="0" smtClean="0">
              <a:solidFill>
                <a:prstClr val="black"/>
              </a:solidFill>
            </a:endParaRPr>
          </a:p>
          <a:p>
            <a:pPr>
              <a:buNone/>
            </a:pPr>
            <a:endParaRPr lang="en-US" dirty="0" smtClean="0"/>
          </a:p>
          <a:p>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p:txBody>
          <a:bodyPr>
            <a:normAutofit/>
          </a:bodyPr>
          <a:lstStyle/>
          <a:p>
            <a:pPr marL="457200" indent="-457200">
              <a:spcBef>
                <a:spcPts val="336"/>
              </a:spcBef>
              <a:buFont typeface="+mj-lt"/>
              <a:buAutoNum type="arabicPeriod" startAt="16"/>
            </a:pPr>
            <a:r>
              <a:rPr lang="en-US" sz="1400" dirty="0" smtClean="0"/>
              <a:t>Whitney, J., Smith, L. M., &amp; Duperoy, T. (2012). </a:t>
            </a:r>
            <a:r>
              <a:rPr lang="en-US" sz="1400" i="1" dirty="0" smtClean="0"/>
              <a:t>Vocational rehabilitation (VR): A young adults guide.</a:t>
            </a:r>
            <a:r>
              <a:rPr lang="en-US" sz="1400" dirty="0" smtClean="0"/>
              <a:t> The Word on Work (Tip Sheet No. 6). Worcester, MA: University of Massachusetts </a:t>
            </a:r>
            <a:endParaRPr lang="en-US" sz="1400" dirty="0" smtClean="0"/>
          </a:p>
          <a:p>
            <a:pPr marL="457200" indent="-457200">
              <a:spcBef>
                <a:spcPts val="336"/>
              </a:spcBef>
              <a:buFont typeface="+mj-lt"/>
              <a:buAutoNum type="arabicPeriod" startAt="16"/>
            </a:pPr>
            <a:r>
              <a:rPr lang="en-US" sz="1400" dirty="0" smtClean="0"/>
              <a:t>Andrea </a:t>
            </a:r>
            <a:r>
              <a:rPr lang="en-US" sz="1400" dirty="0" smtClean="0"/>
              <a:t>Guest.  Personal Communication. Council on State Agencies of Vocational Rehabilitation, Transition Committee.  </a:t>
            </a:r>
          </a:p>
          <a:p>
            <a:pPr marL="457200" indent="-457200">
              <a:spcBef>
                <a:spcPts val="336"/>
              </a:spcBef>
              <a:buFont typeface="+mj-lt"/>
              <a:buAutoNum type="arabicPeriod" startAt="16"/>
            </a:pPr>
            <a:r>
              <a:rPr lang="en-US" sz="1400" dirty="0" smtClean="0"/>
              <a:t>Frank Smith.  Personal Communication. Analysis of Vocational Rehabilitation State Agency Data, Institute for Community Inclusion, Boston, MA </a:t>
            </a:r>
          </a:p>
          <a:p>
            <a:pPr marL="457200" indent="-457200">
              <a:spcBef>
                <a:spcPts val="336"/>
              </a:spcBef>
              <a:buFont typeface="+mj-lt"/>
              <a:buAutoNum type="arabicPeriod" startAt="16"/>
            </a:pPr>
            <a:r>
              <a:rPr lang="en-US" sz="1400" dirty="0" smtClean="0"/>
              <a:t>The Jed </a:t>
            </a:r>
            <a:r>
              <a:rPr lang="en-US" sz="1400" dirty="0" smtClean="0"/>
              <a:t>Foundation. </a:t>
            </a:r>
            <a:r>
              <a:rPr lang="en-US" sz="1400" i="1" dirty="0" smtClean="0"/>
              <a:t>Campus Mental Health Action Planning.  </a:t>
            </a:r>
            <a:r>
              <a:rPr lang="en-US" sz="1400" dirty="0" smtClean="0"/>
              <a:t>Retrieved September 2013 from </a:t>
            </a:r>
            <a:r>
              <a:rPr lang="en-US" sz="1400" dirty="0" smtClean="0">
                <a:hlinkClick r:id="rId3"/>
              </a:rPr>
              <a:t>https://www.jedfoundation.org/professionals/programs-and-research/campusmhap</a:t>
            </a:r>
            <a:endParaRPr lang="en-US" sz="1400" dirty="0" smtClean="0"/>
          </a:p>
          <a:p>
            <a:pPr marL="457200" indent="-457200">
              <a:spcBef>
                <a:spcPts val="336"/>
              </a:spcBef>
              <a:buFont typeface="+mj-lt"/>
              <a:buAutoNum type="arabicPeriod" startAt="16"/>
            </a:pPr>
            <a:r>
              <a:rPr lang="en-US" sz="1400" dirty="0" smtClean="0"/>
              <a:t>Smith, L. M., Ackerman, N., &amp; Costa, A. (2011). My Mental Health Rights on Campus. Tools for School. Tip Sheet # 5. Worcester, MA: University of Massachusetts Medical School, Department of Psychiatry, Center for Mental Health Services Research, Transitions Research and Training Center </a:t>
            </a:r>
          </a:p>
          <a:p>
            <a:pPr marL="457200" indent="-457200">
              <a:spcBef>
                <a:spcPts val="336"/>
              </a:spcBef>
              <a:buFont typeface="+mj-lt"/>
              <a:buAutoNum type="arabicPeriod" startAt="16"/>
            </a:pPr>
            <a:r>
              <a:rPr lang="en-US" sz="1400" dirty="0" smtClean="0"/>
              <a:t>Costa, A. (2011). </a:t>
            </a:r>
            <a:r>
              <a:rPr lang="en-US" sz="1400" i="1" dirty="0" smtClean="0"/>
              <a:t>Getting accommodations at college: Tools for school. </a:t>
            </a:r>
            <a:r>
              <a:rPr lang="en-US" sz="1400" dirty="0" smtClean="0"/>
              <a:t>(Tip Sheet No. 2).Worcester, MA: University of Massachusetts Medical School, Department of Psychiatry, Center for Mental Health Services Research, Transitions RTC. </a:t>
            </a:r>
          </a:p>
          <a:p>
            <a:pPr marL="457200" indent="-457200">
              <a:spcBef>
                <a:spcPts val="336"/>
              </a:spcBef>
              <a:buFont typeface="+mj-lt"/>
              <a:buAutoNum type="arabicPeriod" startAt="16"/>
            </a:pPr>
            <a:r>
              <a:rPr lang="en-US" sz="1400" dirty="0" smtClean="0"/>
              <a:t>Collins, M. E., &amp; </a:t>
            </a:r>
            <a:r>
              <a:rPr lang="en-US" sz="1400" dirty="0" err="1" smtClean="0"/>
              <a:t>Mowbray</a:t>
            </a:r>
            <a:r>
              <a:rPr lang="en-US" sz="1400" dirty="0" smtClean="0"/>
              <a:t>, C. T. (2008). Students with psychiatric disabilities on campus: Examining predictors of enrollment with disability support services.</a:t>
            </a:r>
            <a:r>
              <a:rPr lang="en-US" sz="1400" i="1" dirty="0" smtClean="0"/>
              <a:t> Journal of Postsecondary Education and Disability, 21</a:t>
            </a:r>
            <a:r>
              <a:rPr lang="en-US" sz="1400" dirty="0" smtClean="0"/>
              <a:t>(2), 91-104. </a:t>
            </a:r>
          </a:p>
          <a:p>
            <a:pPr marL="457200" indent="-457200">
              <a:spcBef>
                <a:spcPts val="336"/>
              </a:spcBef>
              <a:buFont typeface="+mj-lt"/>
              <a:buAutoNum type="arabicPeriod" startAt="16"/>
            </a:pPr>
            <a:endParaRPr lang="en-US" sz="1400" dirty="0" smtClean="0"/>
          </a:p>
          <a:p>
            <a:pPr marL="457200" indent="-457200">
              <a:spcBef>
                <a:spcPts val="336"/>
              </a:spcBef>
              <a:buFont typeface="+mj-lt"/>
              <a:buAutoNum type="arabicPeriod" startAt="16"/>
            </a:pPr>
            <a:endParaRPr lang="en-US" sz="1400" dirty="0" smtClean="0"/>
          </a:p>
          <a:p>
            <a:pPr marL="457200" indent="-457200">
              <a:spcBef>
                <a:spcPts val="336"/>
              </a:spcBef>
              <a:buFont typeface="+mj-lt"/>
              <a:buAutoNum type="arabicPeriod" startAt="16"/>
            </a:pPr>
            <a:endParaRPr lang="en-US" sz="1400" dirty="0" smtClean="0"/>
          </a:p>
          <a:p>
            <a:pPr>
              <a:buNone/>
            </a:pPr>
            <a:endParaRPr 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 </a:t>
            </a:r>
            <a:endParaRPr lang="en-US" dirty="0"/>
          </a:p>
        </p:txBody>
      </p:sp>
      <p:sp>
        <p:nvSpPr>
          <p:cNvPr id="3" name="Content Placeholder 2"/>
          <p:cNvSpPr>
            <a:spLocks noGrp="1"/>
          </p:cNvSpPr>
          <p:nvPr>
            <p:ph idx="1"/>
          </p:nvPr>
        </p:nvSpPr>
        <p:spPr/>
        <p:txBody>
          <a:bodyPr/>
          <a:lstStyle/>
          <a:p>
            <a:pPr marL="457200" indent="-457200">
              <a:buFont typeface="+mj-lt"/>
              <a:buAutoNum type="arabicPeriod" startAt="23"/>
            </a:pPr>
            <a:r>
              <a:rPr lang="en-US" sz="1400" dirty="0" err="1" smtClean="0"/>
              <a:t>Soydan</a:t>
            </a:r>
            <a:r>
              <a:rPr lang="en-US" sz="1400" dirty="0" smtClean="0"/>
              <a:t>, A. S. (2004). Supported education: A portrait of a psychiatric rehabilitation intervention.</a:t>
            </a:r>
            <a:r>
              <a:rPr lang="en-US" sz="1400" i="1" dirty="0" smtClean="0"/>
              <a:t> American Journal of Psychiatric Rehabilitation, 7</a:t>
            </a:r>
            <a:r>
              <a:rPr lang="en-US" sz="1400" dirty="0" smtClean="0"/>
              <a:t>(3), 227-248. </a:t>
            </a:r>
          </a:p>
          <a:p>
            <a:pPr marL="457200" indent="-457200">
              <a:buFont typeface="+mj-lt"/>
              <a:buAutoNum type="arabicPeriod" startAt="23"/>
            </a:pPr>
            <a:r>
              <a:rPr lang="en-US" sz="1400" dirty="0" err="1" smtClean="0"/>
              <a:t>Waghorn</a:t>
            </a:r>
            <a:r>
              <a:rPr lang="en-US" sz="1400" dirty="0" smtClean="0"/>
              <a:t>, G., Still, M., Chant, D., &amp; </a:t>
            </a:r>
            <a:r>
              <a:rPr lang="en-US" sz="1400" dirty="0" err="1" smtClean="0"/>
              <a:t>Whiteford</a:t>
            </a:r>
            <a:r>
              <a:rPr lang="en-US" sz="1400" dirty="0" smtClean="0"/>
              <a:t>, H. (2004). </a:t>
            </a:r>
            <a:r>
              <a:rPr lang="en-US" sz="1400" dirty="0" err="1" smtClean="0"/>
              <a:t>Specialised</a:t>
            </a:r>
            <a:r>
              <a:rPr lang="en-US" sz="1400" dirty="0" smtClean="0"/>
              <a:t> supported education for Australians with psychotic disorders.</a:t>
            </a:r>
            <a:r>
              <a:rPr lang="en-US" sz="1400" i="1" dirty="0" smtClean="0"/>
              <a:t> Australian Journal of Social Issues, 39</a:t>
            </a:r>
            <a:r>
              <a:rPr lang="en-US" sz="1400" dirty="0" smtClean="0"/>
              <a:t>(4), 443. </a:t>
            </a:r>
          </a:p>
          <a:p>
            <a:pPr marL="457200" indent="-457200">
              <a:buFont typeface="+mj-lt"/>
              <a:buAutoNum type="arabicPeriod" startAt="23"/>
            </a:pPr>
            <a:r>
              <a:rPr lang="en-US" sz="1400" dirty="0" smtClean="0"/>
              <a:t>Rogers, E. S., </a:t>
            </a:r>
            <a:r>
              <a:rPr lang="en-US" sz="1400" dirty="0" err="1" smtClean="0"/>
              <a:t>Kash</a:t>
            </a:r>
            <a:r>
              <a:rPr lang="en-US" sz="1400" dirty="0" smtClean="0"/>
              <a:t>-Macdonald, M., </a:t>
            </a:r>
            <a:r>
              <a:rPr lang="en-US" sz="1400" dirty="0" err="1" smtClean="0"/>
              <a:t>Bruker</a:t>
            </a:r>
            <a:r>
              <a:rPr lang="en-US" sz="1400" dirty="0" smtClean="0"/>
              <a:t>, D., &amp; </a:t>
            </a:r>
            <a:r>
              <a:rPr lang="en-US" sz="1400" dirty="0" err="1" smtClean="0"/>
              <a:t>Maru</a:t>
            </a:r>
            <a:r>
              <a:rPr lang="en-US" sz="1400" dirty="0" smtClean="0"/>
              <a:t>, M. (2010). </a:t>
            </a:r>
            <a:r>
              <a:rPr lang="en-US" sz="1400" i="1" dirty="0" smtClean="0"/>
              <a:t>Systematic review of supported education literature, 1989-2009.</a:t>
            </a:r>
            <a:r>
              <a:rPr lang="en-US" sz="1400" dirty="0" smtClean="0"/>
              <a:t> Boston, MA: Boston University, </a:t>
            </a:r>
            <a:r>
              <a:rPr lang="en-US" sz="1400" dirty="0" err="1" smtClean="0"/>
              <a:t>Sargent</a:t>
            </a:r>
            <a:r>
              <a:rPr lang="en-US" sz="1400" dirty="0" smtClean="0"/>
              <a:t> College, Center for Psychiatric Rehabilitation. </a:t>
            </a:r>
          </a:p>
          <a:p>
            <a:pPr marL="457200" indent="-457200">
              <a:buFont typeface="+mj-lt"/>
              <a:buAutoNum type="arabicPeriod" startAt="23"/>
            </a:pPr>
            <a:r>
              <a:rPr lang="en-US" sz="1400" dirty="0" err="1" smtClean="0"/>
              <a:t>Manthey</a:t>
            </a:r>
            <a:r>
              <a:rPr lang="en-US" sz="1400" dirty="0" smtClean="0"/>
              <a:t>, T.J., Coffman, M., </a:t>
            </a:r>
            <a:r>
              <a:rPr lang="en-US" sz="1400" dirty="0" err="1" smtClean="0"/>
              <a:t>Goscha</a:t>
            </a:r>
            <a:r>
              <a:rPr lang="en-US" sz="1400" dirty="0" smtClean="0"/>
              <a:t>, R., Bond, G., Mabry, A., Carlson, L., Davis, J., &amp; Rapp, C. (2012). </a:t>
            </a:r>
            <a:r>
              <a:rPr lang="en-US" sz="1400" i="1" dirty="0" smtClean="0"/>
              <a:t>The University of Kansas Supported Education Toolkit 3.0</a:t>
            </a:r>
            <a:r>
              <a:rPr lang="en-US" sz="1400" dirty="0" smtClean="0"/>
              <a:t>. Lawrence, Kansas: Office of Mental Health Research and Training, University of Kansas, School of Social Welfare. </a:t>
            </a:r>
          </a:p>
          <a:p>
            <a:pPr marL="457200" indent="-457200">
              <a:buFont typeface="+mj-lt"/>
              <a:buAutoNum type="arabicPeriod" startAt="23"/>
            </a:pPr>
            <a:r>
              <a:rPr lang="en-US" sz="1400" dirty="0" smtClean="0"/>
              <a:t>Unger, K. (2009). Key elements of supported education. Retrieved August 29th, 2013, from </a:t>
            </a:r>
            <a:r>
              <a:rPr lang="en-US" sz="1400" b="1" dirty="0" smtClean="0">
                <a:hlinkClick r:id="rId2"/>
              </a:rPr>
              <a:t>http://www.supportededucation.com/elements.html</a:t>
            </a:r>
            <a:r>
              <a:rPr lang="en-US" sz="1400" dirty="0" smtClean="0"/>
              <a:t> </a:t>
            </a:r>
          </a:p>
          <a:p>
            <a:pPr marL="457200" indent="-457200">
              <a:buFont typeface="+mj-lt"/>
              <a:buAutoNum type="arabicPeriod" startAt="23"/>
            </a:pPr>
            <a:r>
              <a:rPr lang="en-US" sz="1400" dirty="0" err="1" smtClean="0"/>
              <a:t>Nuechterlein</a:t>
            </a:r>
            <a:r>
              <a:rPr lang="en-US" sz="1400" dirty="0" smtClean="0"/>
              <a:t>, K. H., </a:t>
            </a:r>
            <a:r>
              <a:rPr lang="en-US" sz="1400" dirty="0" err="1" smtClean="0"/>
              <a:t>Subotnik</a:t>
            </a:r>
            <a:r>
              <a:rPr lang="en-US" sz="1400" dirty="0" smtClean="0"/>
              <a:t>, K. L., Turner, L. R., Ventura, J., Becker, D. R., &amp; Drake, R. E. (2008). Individual placement and support for individuals with recent-onset schizophrenia: Integrating supported education and supported employment.</a:t>
            </a:r>
            <a:r>
              <a:rPr lang="en-US" sz="1400" i="1" dirty="0" smtClean="0"/>
              <a:t> Psychiatric Rehabilitation Journal, 31</a:t>
            </a:r>
            <a:r>
              <a:rPr lang="en-US" sz="1400" dirty="0" smtClean="0"/>
              <a:t>(4), 340-349. </a:t>
            </a:r>
          </a:p>
          <a:p>
            <a:pPr marL="457200" indent="-457200">
              <a:buFont typeface="+mj-lt"/>
              <a:buAutoNum type="arabicPeriod" startAt="23"/>
            </a:pPr>
            <a:endParaRPr lang="en-US" sz="1400" dirty="0" smtClean="0"/>
          </a:p>
          <a:p>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800100" y="533400"/>
            <a:ext cx="7543800" cy="914400"/>
          </a:xfrm>
        </p:spPr>
        <p:txBody>
          <a:bodyPr/>
          <a:lstStyle/>
          <a:p>
            <a:pPr algn="ctr" fontAlgn="auto">
              <a:spcAft>
                <a:spcPts val="0"/>
              </a:spcAft>
              <a:defRPr/>
            </a:pPr>
            <a:r>
              <a:rPr lang="en-US" dirty="0" smtClean="0">
                <a:solidFill>
                  <a:schemeClr val="bg2">
                    <a:lumMod val="25000"/>
                  </a:schemeClr>
                </a:solidFill>
              </a:rPr>
              <a:t>Scope of the Challenge </a:t>
            </a:r>
          </a:p>
        </p:txBody>
      </p:sp>
      <p:pic>
        <p:nvPicPr>
          <p:cNvPr id="3074" name="Picture 2"/>
          <p:cNvPicPr>
            <a:picLocks noChangeAspect="1" noChangeArrowheads="1"/>
          </p:cNvPicPr>
          <p:nvPr/>
        </p:nvPicPr>
        <p:blipFill>
          <a:blip r:embed="rId3" cstate="print"/>
          <a:srcRect r="17295"/>
          <a:stretch>
            <a:fillRect/>
          </a:stretch>
        </p:blipFill>
        <p:spPr bwMode="auto">
          <a:xfrm>
            <a:off x="381000" y="2286000"/>
            <a:ext cx="2698621" cy="2163315"/>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762000" y="1600200"/>
            <a:ext cx="8001000" cy="1292662"/>
          </a:xfrm>
          <a:prstGeom prst="rect">
            <a:avLst/>
          </a:prstGeom>
          <a:noFill/>
        </p:spPr>
        <p:txBody>
          <a:bodyPr wrap="square" rtlCol="0">
            <a:spAutoFit/>
          </a:bodyPr>
          <a:lstStyle/>
          <a:p>
            <a:pPr fontAlgn="base">
              <a:spcBef>
                <a:spcPct val="0"/>
              </a:spcBef>
              <a:spcAft>
                <a:spcPct val="0"/>
              </a:spcAft>
            </a:pPr>
            <a:r>
              <a:rPr lang="en-US" sz="2400" b="1" dirty="0">
                <a:solidFill>
                  <a:prstClr val="black"/>
                </a:solidFill>
              </a:rPr>
              <a:t>Higher education leads to better income and </a:t>
            </a:r>
            <a:r>
              <a:rPr lang="en-US" sz="2400" b="1" dirty="0" smtClean="0">
                <a:solidFill>
                  <a:prstClr val="black"/>
                </a:solidFill>
              </a:rPr>
              <a:t>careers</a:t>
            </a:r>
            <a:r>
              <a:rPr lang="en-US" baseline="30000" dirty="0" smtClean="0">
                <a:solidFill>
                  <a:prstClr val="black"/>
                </a:solidFill>
              </a:rPr>
              <a:t>1</a:t>
            </a:r>
            <a:endParaRPr lang="en-US" baseline="30000" dirty="0">
              <a:solidFill>
                <a:prstClr val="black"/>
              </a:solidFill>
            </a:endParaRPr>
          </a:p>
          <a:p>
            <a:pPr fontAlgn="base">
              <a:spcBef>
                <a:spcPct val="0"/>
              </a:spcBef>
              <a:spcAft>
                <a:spcPct val="0"/>
              </a:spcAft>
            </a:pPr>
            <a:endParaRPr lang="en-US" dirty="0">
              <a:solidFill>
                <a:prstClr val="black"/>
              </a:solidFill>
            </a:endParaRPr>
          </a:p>
          <a:p>
            <a:pPr fontAlgn="base">
              <a:spcBef>
                <a:spcPct val="0"/>
              </a:spcBef>
              <a:spcAft>
                <a:spcPct val="0"/>
              </a:spcAft>
            </a:pPr>
            <a:endParaRPr lang="en-US" dirty="0">
              <a:solidFill>
                <a:prstClr val="black"/>
              </a:solidFill>
            </a:endParaRPr>
          </a:p>
          <a:p>
            <a:pPr fontAlgn="base">
              <a:spcBef>
                <a:spcPct val="0"/>
              </a:spcBef>
              <a:spcAft>
                <a:spcPct val="0"/>
              </a:spcAft>
            </a:pPr>
            <a:r>
              <a:rPr lang="en-US" dirty="0">
                <a:solidFill>
                  <a:prstClr val="black"/>
                </a:solidFill>
              </a:rPr>
              <a:t> </a:t>
            </a:r>
          </a:p>
        </p:txBody>
      </p:sp>
      <p:sp>
        <p:nvSpPr>
          <p:cNvPr id="3" name="TextBox 2"/>
          <p:cNvSpPr txBox="1"/>
          <p:nvPr/>
        </p:nvSpPr>
        <p:spPr>
          <a:xfrm>
            <a:off x="1447800" y="4724400"/>
            <a:ext cx="7060809" cy="1785104"/>
          </a:xfrm>
          <a:prstGeom prst="rect">
            <a:avLst/>
          </a:prstGeom>
          <a:noFill/>
        </p:spPr>
        <p:txBody>
          <a:bodyPr wrap="square" rtlCol="0">
            <a:spAutoFit/>
          </a:bodyPr>
          <a:lstStyle/>
          <a:p>
            <a:pPr fontAlgn="base">
              <a:spcBef>
                <a:spcPct val="0"/>
              </a:spcBef>
              <a:spcAft>
                <a:spcPct val="0"/>
              </a:spcAft>
            </a:pPr>
            <a:endParaRPr lang="en-US" sz="2000" dirty="0" smtClean="0">
              <a:solidFill>
                <a:prstClr val="black"/>
              </a:solidFill>
            </a:endParaRPr>
          </a:p>
          <a:p>
            <a:r>
              <a:rPr lang="en-US" sz="2400" b="1" dirty="0" smtClean="0">
                <a:solidFill>
                  <a:prstClr val="black"/>
                </a:solidFill>
              </a:rPr>
              <a:t>Impairments </a:t>
            </a:r>
            <a:r>
              <a:rPr lang="en-US" sz="2400" b="1" dirty="0">
                <a:solidFill>
                  <a:prstClr val="black"/>
                </a:solidFill>
              </a:rPr>
              <a:t>associated with psychiatric disabilities impact educational performance and </a:t>
            </a:r>
            <a:r>
              <a:rPr lang="en-US" sz="2400" b="1" dirty="0" smtClean="0">
                <a:solidFill>
                  <a:prstClr val="black"/>
                </a:solidFill>
              </a:rPr>
              <a:t>attainment</a:t>
            </a:r>
            <a:r>
              <a:rPr lang="en-US" baseline="30000" dirty="0" smtClean="0">
                <a:solidFill>
                  <a:prstClr val="black"/>
                </a:solidFill>
              </a:rPr>
              <a:t>2</a:t>
            </a:r>
            <a:endParaRPr lang="en-US" b="1" dirty="0">
              <a:solidFill>
                <a:prstClr val="black"/>
              </a:solidFill>
            </a:endParaRPr>
          </a:p>
          <a:p>
            <a:pPr fontAlgn="base">
              <a:spcBef>
                <a:spcPct val="0"/>
              </a:spcBef>
              <a:spcAft>
                <a:spcPct val="0"/>
              </a:spcAft>
            </a:pPr>
            <a:endParaRPr lang="en-US" dirty="0">
              <a:solidFill>
                <a:prstClr val="black"/>
              </a:solidFill>
            </a:endParaRPr>
          </a:p>
        </p:txBody>
      </p:sp>
      <p:sp>
        <p:nvSpPr>
          <p:cNvPr id="6" name="Right Arrow 5"/>
          <p:cNvSpPr/>
          <p:nvPr/>
        </p:nvSpPr>
        <p:spPr>
          <a:xfrm>
            <a:off x="3352800" y="2819400"/>
            <a:ext cx="1524000" cy="838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4" cstate="print"/>
          <a:srcRect/>
          <a:stretch>
            <a:fillRect/>
          </a:stretch>
        </p:blipFill>
        <p:spPr bwMode="auto">
          <a:xfrm>
            <a:off x="6705600" y="2667000"/>
            <a:ext cx="2133600" cy="1412383"/>
          </a:xfrm>
          <a:prstGeom prst="rect">
            <a:avLst/>
          </a:prstGeom>
          <a:ln>
            <a:noFill/>
          </a:ln>
          <a:effectLst>
            <a:outerShdw blurRad="292100" dist="139700" dir="2700000" algn="tl" rotWithShape="0">
              <a:srgbClr val="333333">
                <a:alpha val="65000"/>
              </a:srgbClr>
            </a:outerShdw>
          </a:effectLst>
        </p:spPr>
      </p:pic>
      <p:pic>
        <p:nvPicPr>
          <p:cNvPr id="11" name="Picture 10" descr="AAAAAISTOCK.jpg"/>
          <p:cNvPicPr>
            <a:picLocks noChangeAspect="1"/>
          </p:cNvPicPr>
          <p:nvPr/>
        </p:nvPicPr>
        <p:blipFill>
          <a:blip r:embed="rId5" cstate="print"/>
          <a:stretch>
            <a:fillRect/>
          </a:stretch>
        </p:blipFill>
        <p:spPr>
          <a:xfrm>
            <a:off x="5105400" y="2286000"/>
            <a:ext cx="1348632" cy="20574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 xmlns:p14="http://schemas.microsoft.com/office/powerpoint/2010/main" val="20313369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57200"/>
            <a:ext cx="8229600" cy="990600"/>
          </a:xfrm>
        </p:spPr>
        <p:txBody>
          <a:bodyPr>
            <a:normAutofit/>
          </a:bodyPr>
          <a:lstStyle/>
          <a:p>
            <a:r>
              <a:rPr lang="en-US" dirty="0" smtClean="0"/>
              <a:t>Scope of the Challenge </a:t>
            </a:r>
            <a:endParaRPr lang="en-US" dirty="0"/>
          </a:p>
        </p:txBody>
      </p:sp>
      <p:sp>
        <p:nvSpPr>
          <p:cNvPr id="3" name="Content Placeholder 2"/>
          <p:cNvSpPr>
            <a:spLocks noGrp="1"/>
          </p:cNvSpPr>
          <p:nvPr>
            <p:ph idx="1"/>
          </p:nvPr>
        </p:nvSpPr>
        <p:spPr>
          <a:xfrm>
            <a:off x="685800" y="1981200"/>
            <a:ext cx="8153400" cy="3505200"/>
          </a:xfrm>
        </p:spPr>
        <p:txBody>
          <a:bodyPr anchor="ctr">
            <a:normAutofit fontScale="25000" lnSpcReduction="20000"/>
          </a:bodyPr>
          <a:lstStyle/>
          <a:p>
            <a:pPr marL="0" indent="0">
              <a:lnSpc>
                <a:spcPct val="110000"/>
              </a:lnSpc>
              <a:spcAft>
                <a:spcPts val="3000"/>
              </a:spcAft>
              <a:buNone/>
            </a:pPr>
            <a:endParaRPr lang="en-US" sz="11800" dirty="0" smtClean="0"/>
          </a:p>
          <a:p>
            <a:pPr marL="0" indent="0">
              <a:lnSpc>
                <a:spcPct val="110000"/>
              </a:lnSpc>
              <a:spcAft>
                <a:spcPts val="3000"/>
              </a:spcAft>
              <a:buNone/>
            </a:pPr>
            <a:endParaRPr lang="en-US" sz="11800" dirty="0" smtClean="0"/>
          </a:p>
          <a:p>
            <a:pPr marL="0" indent="0">
              <a:lnSpc>
                <a:spcPct val="110000"/>
              </a:lnSpc>
              <a:spcAft>
                <a:spcPts val="3000"/>
              </a:spcAft>
              <a:buNone/>
            </a:pPr>
            <a:r>
              <a:rPr lang="en-US" sz="11800" dirty="0" smtClean="0"/>
              <a:t>Students with psychiatric disabilities (PD) </a:t>
            </a:r>
            <a:br>
              <a:rPr lang="en-US" sz="11800" dirty="0" smtClean="0"/>
            </a:br>
            <a:r>
              <a:rPr lang="en-US" sz="11800" dirty="0" smtClean="0"/>
              <a:t>struggle at  every level of education</a:t>
            </a:r>
          </a:p>
          <a:p>
            <a:pPr lvl="2">
              <a:lnSpc>
                <a:spcPct val="110000"/>
              </a:lnSpc>
              <a:spcAft>
                <a:spcPts val="3000"/>
              </a:spcAft>
            </a:pPr>
            <a:r>
              <a:rPr lang="en-US" sz="8000" dirty="0" smtClean="0"/>
              <a:t>Over 50% of students with a mental disorder </a:t>
            </a:r>
            <a:br>
              <a:rPr lang="en-US" sz="8000" dirty="0" smtClean="0"/>
            </a:br>
            <a:r>
              <a:rPr lang="en-US" sz="8000" dirty="0" smtClean="0"/>
              <a:t>drop out of high </a:t>
            </a:r>
            <a:r>
              <a:rPr lang="en-US" sz="8000" dirty="0" smtClean="0"/>
              <a:t>school </a:t>
            </a:r>
            <a:r>
              <a:rPr lang="en-US" sz="7200" baseline="30000" dirty="0" smtClean="0"/>
              <a:t>3</a:t>
            </a:r>
            <a:endParaRPr lang="en-US" sz="7200" baseline="30000" dirty="0" smtClean="0"/>
          </a:p>
          <a:p>
            <a:pPr lvl="2">
              <a:lnSpc>
                <a:spcPct val="110000"/>
              </a:lnSpc>
              <a:spcAft>
                <a:spcPts val="3000"/>
              </a:spcAft>
            </a:pPr>
            <a:r>
              <a:rPr lang="en-US" sz="8000" dirty="0" smtClean="0"/>
              <a:t>Special education serves a smaller proportion of the total</a:t>
            </a:r>
            <a:br>
              <a:rPr lang="en-US" sz="8000" dirty="0" smtClean="0"/>
            </a:br>
            <a:r>
              <a:rPr lang="en-US" sz="8000" dirty="0" smtClean="0"/>
              <a:t>number of high school students with mental </a:t>
            </a:r>
            <a:r>
              <a:rPr lang="en-US" sz="8000" dirty="0" smtClean="0"/>
              <a:t>disorders </a:t>
            </a:r>
            <a:r>
              <a:rPr lang="en-US" sz="7200" baseline="30000" dirty="0" smtClean="0"/>
              <a:t>4</a:t>
            </a:r>
            <a:endParaRPr lang="en-US" sz="7200" dirty="0" smtClean="0"/>
          </a:p>
          <a:p>
            <a:pPr lvl="2">
              <a:lnSpc>
                <a:spcPct val="110000"/>
              </a:lnSpc>
              <a:spcAft>
                <a:spcPts val="3000"/>
              </a:spcAft>
            </a:pPr>
            <a:r>
              <a:rPr lang="en-US" sz="8000" dirty="0" smtClean="0"/>
              <a:t> Only 11% of special education students with PD go </a:t>
            </a:r>
            <a:br>
              <a:rPr lang="en-US" sz="8000" dirty="0" smtClean="0"/>
            </a:br>
            <a:r>
              <a:rPr lang="en-US" sz="8000" dirty="0" smtClean="0"/>
              <a:t> to a four- year college</a:t>
            </a:r>
            <a:r>
              <a:rPr lang="en-US" sz="7200" dirty="0" smtClean="0"/>
              <a:t> </a:t>
            </a:r>
            <a:r>
              <a:rPr lang="en-US" sz="7200" baseline="30000" dirty="0" smtClean="0"/>
              <a:t>5</a:t>
            </a:r>
            <a:endParaRPr lang="en-US" sz="7200" dirty="0" smtClean="0"/>
          </a:p>
          <a:p>
            <a:pPr>
              <a:lnSpc>
                <a:spcPct val="110000"/>
              </a:lnSpc>
              <a:spcAft>
                <a:spcPts val="3000"/>
              </a:spcAft>
            </a:pPr>
            <a:endParaRPr lang="en-US" dirty="0" smtClean="0"/>
          </a:p>
          <a:p>
            <a:endParaRPr lang="en-US" dirty="0" smtClean="0"/>
          </a:p>
          <a:p>
            <a:endParaRPr lang="en-US" dirty="0" smtClean="0"/>
          </a:p>
          <a:p>
            <a:endParaRPr lang="en-US" dirty="0" smtClean="0"/>
          </a:p>
          <a:p>
            <a:r>
              <a:rPr lang="en-US" dirty="0" smtClean="0"/>
              <a:t>	</a:t>
            </a:r>
          </a:p>
          <a:p>
            <a:pPr lvl="1"/>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990600"/>
          </a:xfrm>
        </p:spPr>
        <p:txBody>
          <a:bodyPr/>
          <a:lstStyle/>
          <a:p>
            <a:pPr algn="ctr"/>
            <a:r>
              <a:rPr lang="en-US" dirty="0" smtClean="0">
                <a:solidFill>
                  <a:schemeClr val="bg2">
                    <a:lumMod val="25000"/>
                  </a:schemeClr>
                </a:solidFill>
              </a:rPr>
              <a:t>Scope of the Challenge </a:t>
            </a:r>
            <a:endParaRPr lang="en-US" dirty="0">
              <a:solidFill>
                <a:schemeClr val="bg2">
                  <a:lumMod val="25000"/>
                </a:schemeClr>
              </a:solidFill>
            </a:endParaRPr>
          </a:p>
        </p:txBody>
      </p:sp>
      <p:sp>
        <p:nvSpPr>
          <p:cNvPr id="3" name="Content Placeholder 2"/>
          <p:cNvSpPr>
            <a:spLocks noGrp="1"/>
          </p:cNvSpPr>
          <p:nvPr>
            <p:ph idx="1"/>
          </p:nvPr>
        </p:nvSpPr>
        <p:spPr/>
        <p:txBody>
          <a:bodyPr/>
          <a:lstStyle/>
          <a:p>
            <a:pPr marL="0" indent="0">
              <a:buNone/>
            </a:pPr>
            <a:r>
              <a:rPr lang="en-US" sz="2800" b="1" dirty="0" smtClean="0"/>
              <a:t>There are increasing numbers of students with PD at college: </a:t>
            </a:r>
            <a:r>
              <a:rPr lang="en-US" sz="3200" dirty="0" smtClean="0"/>
              <a:t/>
            </a:r>
            <a:br>
              <a:rPr lang="en-US" sz="3200" dirty="0" smtClean="0"/>
            </a:br>
            <a:endParaRPr lang="en-US" sz="3200" dirty="0" smtClean="0"/>
          </a:p>
          <a:p>
            <a:pPr lvl="3" indent="-457200">
              <a:lnSpc>
                <a:spcPts val="3100"/>
              </a:lnSpc>
              <a:spcBef>
                <a:spcPts val="0"/>
              </a:spcBef>
              <a:spcAft>
                <a:spcPts val="1200"/>
              </a:spcAft>
              <a:buFont typeface="Wingdings" panose="05000000000000000000" pitchFamily="2" charset="2"/>
              <a:buChar char="Ø"/>
            </a:pPr>
            <a:r>
              <a:rPr lang="en-US" sz="2400" dirty="0" smtClean="0"/>
              <a:t>9 – 18% of  all college students have mild to significant mental health issues </a:t>
            </a:r>
            <a:r>
              <a:rPr lang="en-US" sz="1800" baseline="30000" dirty="0" smtClean="0">
                <a:solidFill>
                  <a:prstClr val="black"/>
                </a:solidFill>
              </a:rPr>
              <a:t>6</a:t>
            </a:r>
            <a:endParaRPr lang="en-US" sz="1800" dirty="0" smtClean="0"/>
          </a:p>
          <a:p>
            <a:pPr lvl="3" indent="-457200">
              <a:lnSpc>
                <a:spcPts val="3100"/>
              </a:lnSpc>
              <a:spcBef>
                <a:spcPts val="0"/>
              </a:spcBef>
              <a:spcAft>
                <a:spcPts val="1200"/>
              </a:spcAft>
              <a:buFont typeface="Wingdings" panose="05000000000000000000" pitchFamily="2" charset="2"/>
              <a:buChar char="Ø"/>
            </a:pPr>
            <a:r>
              <a:rPr lang="en-US" sz="2400" dirty="0" smtClean="0"/>
              <a:t>Increasing numbers of students seek help for mental health issues on campus </a:t>
            </a:r>
            <a:r>
              <a:rPr lang="en-US" sz="1800" baseline="30000" dirty="0" smtClean="0">
                <a:solidFill>
                  <a:prstClr val="black"/>
                </a:solidFill>
              </a:rPr>
              <a:t>7</a:t>
            </a:r>
            <a:endParaRPr lang="en-US" sz="1800" dirty="0" smtClean="0"/>
          </a:p>
          <a:p>
            <a:pPr lvl="3" indent="-457200">
              <a:lnSpc>
                <a:spcPts val="3100"/>
              </a:lnSpc>
              <a:spcBef>
                <a:spcPts val="0"/>
              </a:spcBef>
              <a:spcAft>
                <a:spcPts val="1200"/>
              </a:spcAft>
              <a:buFont typeface="Wingdings" panose="05000000000000000000" pitchFamily="2" charset="2"/>
              <a:buChar char="Ø"/>
            </a:pPr>
            <a:r>
              <a:rPr lang="en-US" sz="2400" dirty="0"/>
              <a:t>H</a:t>
            </a:r>
            <a:r>
              <a:rPr lang="en-US" sz="2400" dirty="0" smtClean="0"/>
              <a:t>igher rates of suicide ideation, attempts,  and completion among college student with </a:t>
            </a:r>
            <a:r>
              <a:rPr lang="en-US" sz="2400" dirty="0" smtClean="0"/>
              <a:t>PD </a:t>
            </a:r>
            <a:r>
              <a:rPr lang="en-US" sz="1800" baseline="30000" dirty="0" smtClean="0">
                <a:solidFill>
                  <a:prstClr val="black"/>
                </a:solidFill>
              </a:rPr>
              <a:t>8</a:t>
            </a:r>
            <a:endParaRPr lang="en-US" sz="1800" dirty="0"/>
          </a:p>
        </p:txBody>
      </p:sp>
    </p:spTree>
    <p:extLst>
      <p:ext uri="{BB962C8B-B14F-4D97-AF65-F5344CB8AC3E}">
        <p14:creationId xmlns="" xmlns:p14="http://schemas.microsoft.com/office/powerpoint/2010/main" val="21117147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8229600" cy="990600"/>
          </a:xfrm>
        </p:spPr>
        <p:txBody>
          <a:bodyPr/>
          <a:lstStyle/>
          <a:p>
            <a:r>
              <a:rPr lang="en-US" smtClean="0"/>
              <a:t>Scope of the Challenge </a:t>
            </a:r>
            <a:endParaRPr lang="en-US" dirty="0"/>
          </a:p>
        </p:txBody>
      </p:sp>
      <p:sp>
        <p:nvSpPr>
          <p:cNvPr id="6" name="TextBox 5"/>
          <p:cNvSpPr txBox="1"/>
          <p:nvPr/>
        </p:nvSpPr>
        <p:spPr>
          <a:xfrm>
            <a:off x="1143000" y="2057400"/>
            <a:ext cx="6248400" cy="3354765"/>
          </a:xfrm>
          <a:prstGeom prst="rect">
            <a:avLst/>
          </a:prstGeom>
          <a:noFill/>
        </p:spPr>
        <p:txBody>
          <a:bodyPr wrap="square" rtlCol="0">
            <a:spAutoFit/>
          </a:bodyPr>
          <a:lstStyle/>
          <a:p>
            <a:r>
              <a:rPr lang="en-US" sz="2400" dirty="0" smtClean="0"/>
              <a:t>Those that do go on to college tend to:</a:t>
            </a:r>
          </a:p>
          <a:p>
            <a:endParaRPr lang="en-US" sz="2400" dirty="0" smtClean="0"/>
          </a:p>
          <a:p>
            <a:pPr>
              <a:lnSpc>
                <a:spcPct val="200000"/>
              </a:lnSpc>
              <a:spcAft>
                <a:spcPts val="1200"/>
              </a:spcAft>
              <a:buFont typeface="Wingdings" pitchFamily="2" charset="2"/>
              <a:buChar char="v"/>
            </a:pPr>
            <a:r>
              <a:rPr lang="en-US" sz="2400" dirty="0" smtClean="0"/>
              <a:t>Have delayed enrollment after high school</a:t>
            </a:r>
          </a:p>
          <a:p>
            <a:pPr>
              <a:lnSpc>
                <a:spcPct val="200000"/>
              </a:lnSpc>
              <a:spcAft>
                <a:spcPts val="1200"/>
              </a:spcAft>
              <a:buFont typeface="Wingdings" pitchFamily="2" charset="2"/>
              <a:buChar char="v"/>
            </a:pPr>
            <a:r>
              <a:rPr lang="en-US" sz="2400" dirty="0" smtClean="0"/>
              <a:t>Enroll as part-time students </a:t>
            </a:r>
            <a:r>
              <a:rPr lang="en-US" baseline="30000" dirty="0" smtClean="0"/>
              <a:t>9</a:t>
            </a:r>
          </a:p>
          <a:p>
            <a:pPr>
              <a:lnSpc>
                <a:spcPct val="200000"/>
              </a:lnSpc>
              <a:spcAft>
                <a:spcPts val="1200"/>
              </a:spcAft>
              <a:buFont typeface="Wingdings" pitchFamily="2" charset="2"/>
              <a:buChar char="v"/>
            </a:pPr>
            <a:r>
              <a:rPr lang="en-US" sz="2400" dirty="0" smtClean="0"/>
              <a:t>Have high drop-out rates </a:t>
            </a:r>
            <a:r>
              <a:rPr lang="en-US" baseline="30000" dirty="0" smtClean="0"/>
              <a:t>10</a:t>
            </a:r>
            <a:r>
              <a:rPr lang="en-US" sz="2400" dirty="0" smtClean="0"/>
              <a:t> </a:t>
            </a:r>
            <a:endParaRPr lang="en-US" sz="2400" dirty="0"/>
          </a:p>
        </p:txBody>
      </p:sp>
    </p:spTree>
    <p:extLst>
      <p:ext uri="{BB962C8B-B14F-4D97-AF65-F5344CB8AC3E}">
        <p14:creationId xmlns="" xmlns:p14="http://schemas.microsoft.com/office/powerpoint/2010/main" val="26019929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990600"/>
          </a:xfrm>
        </p:spPr>
        <p:txBody>
          <a:bodyPr/>
          <a:lstStyle/>
          <a:p>
            <a:pPr algn="ctr"/>
            <a:r>
              <a:rPr lang="en-US" dirty="0" smtClean="0">
                <a:solidFill>
                  <a:schemeClr val="bg2">
                    <a:lumMod val="25000"/>
                  </a:schemeClr>
                </a:solidFill>
              </a:rPr>
              <a:t>Scope of the Challenge </a:t>
            </a:r>
            <a:endParaRPr lang="en-US" dirty="0">
              <a:solidFill>
                <a:schemeClr val="bg2">
                  <a:lumMod val="25000"/>
                </a:schemeClr>
              </a:solidFill>
            </a:endParaRPr>
          </a:p>
        </p:txBody>
      </p:sp>
      <p:sp>
        <p:nvSpPr>
          <p:cNvPr id="3" name="Content Placeholder 2"/>
          <p:cNvSpPr>
            <a:spLocks noGrp="1"/>
          </p:cNvSpPr>
          <p:nvPr>
            <p:ph idx="1"/>
          </p:nvPr>
        </p:nvSpPr>
        <p:spPr/>
        <p:txBody>
          <a:bodyPr>
            <a:normAutofit lnSpcReduction="10000"/>
          </a:bodyPr>
          <a:lstStyle/>
          <a:p>
            <a:pPr marL="0" indent="0">
              <a:buNone/>
            </a:pPr>
            <a:r>
              <a:rPr lang="en-US" sz="2800" b="1" dirty="0" smtClean="0"/>
              <a:t>Students with PD report difficulties in or unwillingness to seek help at college:</a:t>
            </a:r>
            <a:r>
              <a:rPr lang="en-US" sz="2800" dirty="0" smtClean="0"/>
              <a:t/>
            </a:r>
            <a:br>
              <a:rPr lang="en-US" sz="2800" dirty="0" smtClean="0"/>
            </a:br>
            <a:endParaRPr lang="en-US" sz="1400" dirty="0" smtClean="0"/>
          </a:p>
          <a:p>
            <a:pPr marL="891540" lvl="3" indent="-342900">
              <a:lnSpc>
                <a:spcPct val="120000"/>
              </a:lnSpc>
              <a:spcBef>
                <a:spcPts val="0"/>
              </a:spcBef>
              <a:buFont typeface="Wingdings" pitchFamily="2" charset="2"/>
              <a:buChar char="Ø"/>
            </a:pPr>
            <a:r>
              <a:rPr lang="en-US" sz="2400" dirty="0" smtClean="0"/>
              <a:t>21</a:t>
            </a:r>
            <a:r>
              <a:rPr lang="en-US" sz="2400" dirty="0"/>
              <a:t>% do not report their disability – the highest of any disability </a:t>
            </a:r>
            <a:r>
              <a:rPr lang="en-US" sz="2400" dirty="0" smtClean="0"/>
              <a:t>group</a:t>
            </a:r>
            <a:r>
              <a:rPr lang="en-US" sz="1800" baseline="30000" dirty="0" smtClean="0">
                <a:solidFill>
                  <a:prstClr val="black"/>
                </a:solidFill>
              </a:rPr>
              <a:t>11</a:t>
            </a:r>
            <a:r>
              <a:rPr lang="en-US" sz="2400" dirty="0" smtClean="0"/>
              <a:t/>
            </a:r>
            <a:br>
              <a:rPr lang="en-US" sz="2400" dirty="0" smtClean="0"/>
            </a:br>
            <a:endParaRPr lang="en-US" sz="1500" dirty="0" smtClean="0"/>
          </a:p>
          <a:p>
            <a:pPr marL="891540" lvl="3" indent="-342900">
              <a:lnSpc>
                <a:spcPct val="120000"/>
              </a:lnSpc>
              <a:spcBef>
                <a:spcPts val="0"/>
              </a:spcBef>
              <a:buFont typeface="Wingdings" pitchFamily="2" charset="2"/>
              <a:buChar char="Ø"/>
            </a:pPr>
            <a:r>
              <a:rPr lang="en-US" sz="2400" dirty="0" smtClean="0"/>
              <a:t> Perceptions that student disability offices don’t know how to help</a:t>
            </a:r>
            <a:r>
              <a:rPr lang="en-US" sz="1800" baseline="30000" dirty="0" smtClean="0">
                <a:solidFill>
                  <a:prstClr val="black"/>
                </a:solidFill>
              </a:rPr>
              <a:t>12</a:t>
            </a:r>
            <a:r>
              <a:rPr lang="en-US" sz="2400" dirty="0" smtClean="0"/>
              <a:t/>
            </a:r>
            <a:br>
              <a:rPr lang="en-US" sz="2400" dirty="0" smtClean="0"/>
            </a:br>
            <a:endParaRPr lang="en-US" sz="1500" dirty="0" smtClean="0"/>
          </a:p>
          <a:p>
            <a:pPr marL="891540" lvl="3" indent="-342900">
              <a:lnSpc>
                <a:spcPct val="120000"/>
              </a:lnSpc>
              <a:spcBef>
                <a:spcPts val="0"/>
              </a:spcBef>
              <a:buFont typeface="Wingdings" pitchFamily="2" charset="2"/>
              <a:buChar char="Ø"/>
            </a:pPr>
            <a:r>
              <a:rPr lang="en-US" sz="2400" dirty="0" smtClean="0"/>
              <a:t>A fear of being stigmatized</a:t>
            </a:r>
            <a:br>
              <a:rPr lang="en-US" sz="2400" dirty="0" smtClean="0"/>
            </a:br>
            <a:endParaRPr lang="en-US" sz="1500" dirty="0" smtClean="0"/>
          </a:p>
          <a:p>
            <a:pPr marL="891540" lvl="3" indent="-342900">
              <a:lnSpc>
                <a:spcPct val="120000"/>
              </a:lnSpc>
              <a:spcBef>
                <a:spcPts val="0"/>
              </a:spcBef>
              <a:buFont typeface="Wingdings" pitchFamily="2" charset="2"/>
              <a:buChar char="Ø"/>
            </a:pPr>
            <a:r>
              <a:rPr lang="en-US" sz="2400" dirty="0" smtClean="0"/>
              <a:t>Uncooperative responses to requests for accommodations</a:t>
            </a:r>
            <a:r>
              <a:rPr lang="en-US" sz="1800" baseline="30000" dirty="0" smtClean="0">
                <a:solidFill>
                  <a:prstClr val="black"/>
                </a:solidFill>
              </a:rPr>
              <a:t>13</a:t>
            </a:r>
            <a:endParaRPr lang="en-US" sz="1800" dirty="0"/>
          </a:p>
        </p:txBody>
      </p:sp>
    </p:spTree>
    <p:extLst>
      <p:ext uri="{BB962C8B-B14F-4D97-AF65-F5344CB8AC3E}">
        <p14:creationId xmlns="" xmlns:p14="http://schemas.microsoft.com/office/powerpoint/2010/main" val="123528549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066800"/>
          </a:xfrm>
        </p:spPr>
        <p:txBody>
          <a:bodyPr>
            <a:noAutofit/>
          </a:bodyPr>
          <a:lstStyle/>
          <a:p>
            <a:pPr algn="ctr"/>
            <a:r>
              <a:rPr lang="en-US" dirty="0" smtClean="0"/>
              <a:t>Secondary Education Intervention </a:t>
            </a:r>
            <a:br>
              <a:rPr lang="en-US" dirty="0" smtClean="0"/>
            </a:br>
            <a:endParaRPr lang="en-US" dirty="0"/>
          </a:p>
        </p:txBody>
      </p:sp>
      <p:sp>
        <p:nvSpPr>
          <p:cNvPr id="3" name="Content Placeholder 2"/>
          <p:cNvSpPr>
            <a:spLocks noGrp="1"/>
          </p:cNvSpPr>
          <p:nvPr>
            <p:ph idx="1"/>
          </p:nvPr>
        </p:nvSpPr>
        <p:spPr>
          <a:xfrm>
            <a:off x="609600" y="1143000"/>
            <a:ext cx="8229600" cy="1905000"/>
          </a:xfrm>
        </p:spPr>
        <p:txBody>
          <a:bodyPr>
            <a:normAutofit lnSpcReduction="10000"/>
          </a:bodyPr>
          <a:lstStyle/>
          <a:p>
            <a:pPr marL="0" indent="0">
              <a:buNone/>
            </a:pPr>
            <a:endParaRPr lang="en-US" sz="3000" b="1" dirty="0" smtClean="0"/>
          </a:p>
          <a:p>
            <a:pPr marL="0" indent="0">
              <a:buNone/>
            </a:pPr>
            <a:r>
              <a:rPr lang="en-US" sz="3000" b="1" dirty="0" smtClean="0"/>
              <a:t>Individuals </a:t>
            </a:r>
            <a:r>
              <a:rPr lang="en-US" sz="3000" b="1" dirty="0"/>
              <a:t>with Disabilities Education Act </a:t>
            </a:r>
            <a:r>
              <a:rPr lang="en-US" sz="3000" b="1" dirty="0" smtClean="0"/>
              <a:t>(1997) specifies </a:t>
            </a:r>
            <a:r>
              <a:rPr lang="en-US" sz="3000" b="1" dirty="0"/>
              <a:t>Transition </a:t>
            </a:r>
            <a:r>
              <a:rPr lang="en-US" sz="3000" b="1" dirty="0" smtClean="0"/>
              <a:t>Planning</a:t>
            </a:r>
            <a:r>
              <a:rPr lang="en-US" sz="3400" dirty="0" smtClean="0"/>
              <a:t/>
            </a:r>
            <a:br>
              <a:rPr lang="en-US" sz="3400" dirty="0" smtClean="0"/>
            </a:br>
            <a:endParaRPr lang="en-US" sz="3400" dirty="0" smtClean="0"/>
          </a:p>
          <a:p>
            <a:endParaRPr lang="en-US" dirty="0" smtClean="0"/>
          </a:p>
          <a:p>
            <a:endParaRPr lang="en-US" dirty="0" smtClean="0"/>
          </a:p>
          <a:p>
            <a:pPr marL="0" indent="0">
              <a:buNone/>
            </a:pPr>
            <a:endParaRPr lang="en-US" dirty="0"/>
          </a:p>
          <a:p>
            <a:pPr marL="0" indent="0">
              <a:buNone/>
            </a:pPr>
            <a:endParaRPr lang="en-US" dirty="0"/>
          </a:p>
        </p:txBody>
      </p:sp>
      <p:pic>
        <p:nvPicPr>
          <p:cNvPr id="2050"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561379" y="2580846"/>
            <a:ext cx="3582621" cy="42771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92015" y="3076137"/>
            <a:ext cx="5257800" cy="2523768"/>
          </a:xfrm>
          <a:prstGeom prst="rect">
            <a:avLst/>
          </a:prstGeom>
          <a:noFill/>
        </p:spPr>
        <p:txBody>
          <a:bodyPr wrap="square" rtlCol="0">
            <a:spAutoFit/>
          </a:bodyPr>
          <a:lstStyle/>
          <a:p>
            <a:r>
              <a:rPr lang="en-US" sz="2400" dirty="0"/>
              <a:t>High school completion among </a:t>
            </a:r>
            <a:br>
              <a:rPr lang="en-US" sz="2400" dirty="0"/>
            </a:br>
            <a:r>
              <a:rPr lang="en-US" sz="2400" i="1" dirty="0"/>
              <a:t>special education students </a:t>
            </a:r>
            <a:r>
              <a:rPr lang="en-US" sz="2400" dirty="0" smtClean="0"/>
              <a:t>increased from</a:t>
            </a:r>
            <a:r>
              <a:rPr lang="en-US" sz="2400" dirty="0"/>
              <a:t> </a:t>
            </a:r>
            <a:r>
              <a:rPr lang="en-US" sz="2400" dirty="0" smtClean="0"/>
              <a:t>47.4</a:t>
            </a:r>
            <a:r>
              <a:rPr lang="en-US" sz="2400" dirty="0"/>
              <a:t>% (1990) to 78.1% (2005</a:t>
            </a:r>
            <a:r>
              <a:rPr lang="en-US" sz="2400" dirty="0" smtClean="0"/>
              <a:t>).</a:t>
            </a:r>
            <a:r>
              <a:rPr lang="en-US" sz="2400" baseline="30000" dirty="0" smtClean="0">
                <a:solidFill>
                  <a:prstClr val="black"/>
                </a:solidFill>
              </a:rPr>
              <a:t> </a:t>
            </a:r>
            <a:r>
              <a:rPr lang="en-US" sz="2800" dirty="0" smtClean="0"/>
              <a:t/>
            </a:r>
            <a:br>
              <a:rPr lang="en-US" sz="2800" dirty="0" smtClean="0"/>
            </a:br>
            <a:endParaRPr lang="en-US" sz="1400" dirty="0" smtClean="0"/>
          </a:p>
          <a:p>
            <a:r>
              <a:rPr lang="en-US" sz="2400" dirty="0" smtClean="0"/>
              <a:t/>
            </a:r>
            <a:br>
              <a:rPr lang="en-US" sz="2400" dirty="0" smtClean="0"/>
            </a:br>
            <a:r>
              <a:rPr lang="en-US" sz="2400" dirty="0" smtClean="0"/>
              <a:t>This 2005 </a:t>
            </a:r>
            <a:r>
              <a:rPr lang="en-US" sz="2400" dirty="0"/>
              <a:t>rate </a:t>
            </a:r>
            <a:r>
              <a:rPr lang="en-US" sz="2400" dirty="0" smtClean="0"/>
              <a:t>is similar to that </a:t>
            </a:r>
            <a:r>
              <a:rPr lang="en-US" sz="2400" dirty="0"/>
              <a:t>of general education </a:t>
            </a:r>
            <a:r>
              <a:rPr lang="en-US" sz="2400" dirty="0" smtClean="0"/>
              <a:t>peers.</a:t>
            </a:r>
            <a:r>
              <a:rPr lang="en-US" sz="2400" baseline="30000" dirty="0" smtClean="0">
                <a:solidFill>
                  <a:prstClr val="black"/>
                </a:solidFill>
              </a:rPr>
              <a:t> </a:t>
            </a:r>
            <a:r>
              <a:rPr lang="en-US" baseline="30000" dirty="0" smtClean="0">
                <a:solidFill>
                  <a:prstClr val="black"/>
                </a:solidFill>
              </a:rPr>
              <a:t>14</a:t>
            </a:r>
            <a:endParaRPr lang="en-US" dirty="0"/>
          </a:p>
        </p:txBody>
      </p:sp>
    </p:spTree>
    <p:extLst>
      <p:ext uri="{BB962C8B-B14F-4D97-AF65-F5344CB8AC3E}">
        <p14:creationId xmlns="" xmlns:p14="http://schemas.microsoft.com/office/powerpoint/2010/main" val="234871882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6&quot;&gt;&lt;property id=&quot;20148&quot; value=&quot;5&quot;/&gt;&lt;property id=&quot;20300&quot; value=&quot;Slide 1 - &amp;quot;Supporting the Education Goals of Young Adults &amp;#x0D;&amp;#x0A;with Psychiatric Disabilities&amp;quot;&quot;/&gt;&lt;property id=&quot;20307&quot; value=&quot;258&quot;/&gt;&lt;/object&gt;&lt;object type=&quot;3&quot; unique_id=&quot;10007&quot;&gt;&lt;property id=&quot;20148&quot; value=&quot;5&quot;/&gt;&lt;property id=&quot;20300&quot; value=&quot;Slide 2&quot;/&gt;&lt;property id=&quot;20307&quot; value=&quot;259&quot;/&gt;&lt;/object&gt;&lt;object type=&quot;3&quot; unique_id=&quot;10020&quot;&gt;&lt;property id=&quot;20148&quot; value=&quot;5&quot;/&gt;&lt;property id=&quot;20300&quot; value=&quot;Slide 5 - &amp;quot;Scope of the Challenge &amp;quot;&quot;/&gt;&lt;property id=&quot;20307&quot; value=&quot;274&quot;/&gt;&lt;/object&gt;&lt;object type=&quot;3&quot; unique_id=&quot;10022&quot;&gt;&lt;property id=&quot;20148&quot; value=&quot;5&quot;/&gt;&lt;property id=&quot;20300&quot; value=&quot;Slide 14 - &amp;quot;Campus  Based Supports and Interventions&amp;quot;&quot;/&gt;&lt;property id=&quot;20307&quot; value=&quot;269&quot;/&gt;&lt;/object&gt;&lt;object type=&quot;3&quot; unique_id=&quot;10024&quot;&gt;&lt;property id=&quot;20148&quot; value=&quot;5&quot;/&gt;&lt;property id=&quot;20300&quot; value=&quot;Slide 12 - &amp;quot;Campus  Based Supports and Interventions&amp;quot;&quot;/&gt;&lt;property id=&quot;20307&quot; value=&quot;270&quot;/&gt;&lt;/object&gt;&lt;object type=&quot;3&quot; unique_id=&quot;10026&quot;&gt;&lt;property id=&quot;20148&quot; value=&quot;5&quot;/&gt;&lt;property id=&quot;20300&quot; value=&quot;Slide 13 - &amp;quot;Campus  Based Supports and Interventions&amp;quot;&quot;/&gt;&lt;property id=&quot;20307&quot; value=&quot;272&quot;/&gt;&lt;/object&gt;&lt;object type=&quot;3&quot; unique_id=&quot;10029&quot;&gt;&lt;property id=&quot;20148&quot; value=&quot;5&quot;/&gt;&lt;property id=&quot;20300&quot; value=&quot;Slide 3 - &amp;quot;Overview of Presentation &amp;quot;&quot;/&gt;&lt;property id=&quot;20307&quot; value=&quot;276&quot;/&gt;&lt;/object&gt;&lt;object type=&quot;3&quot; unique_id=&quot;10030&quot;&gt;&lt;property id=&quot;20148&quot; value=&quot;5&quot;/&gt;&lt;property id=&quot;20300&quot; value=&quot;Slide 4 - &amp;quot;Scope of the Challenge &amp;quot;&quot;/&gt;&lt;property id=&quot;20307&quot; value=&quot;288&quot;/&gt;&lt;/object&gt;&lt;object type=&quot;3&quot; unique_id=&quot;10031&quot;&gt;&lt;property id=&quot;20148&quot; value=&quot;5&quot;/&gt;&lt;property id=&quot;20300&quot; value=&quot;Slide 6 - &amp;quot;Scope of the Challenge &amp;quot;&quot;/&gt;&lt;property id=&quot;20307&quot; value=&quot;277&quot;/&gt;&lt;/object&gt;&lt;object type=&quot;3&quot; unique_id=&quot;10032&quot;&gt;&lt;property id=&quot;20148&quot; value=&quot;5&quot;/&gt;&lt;property id=&quot;20300&quot; value=&quot;Slide 7 - &amp;quot;Scope of the Challenge &amp;quot;&quot;/&gt;&lt;property id=&quot;20307&quot; value=&quot;280&quot;/&gt;&lt;/object&gt;&lt;object type=&quot;3&quot; unique_id=&quot;10033&quot;&gt;&lt;property id=&quot;20148&quot; value=&quot;5&quot;/&gt;&lt;property id=&quot;20300&quot; value=&quot;Slide 8 - &amp;quot;Scope of the Challenge &amp;quot;&quot;/&gt;&lt;property id=&quot;20307&quot; value=&quot;278&quot;/&gt;&lt;/object&gt;&lt;object type=&quot;3&quot; unique_id=&quot;10034&quot;&gt;&lt;property id=&quot;20148&quot; value=&quot;5&quot;/&gt;&lt;property id=&quot;20300&quot; value=&quot;Slide 9 - &amp;quot;Secondary Education Intervention &amp;#x0D;&amp;#x0A;&amp;quot;&quot;/&gt;&lt;property id=&quot;20307&quot; value=&quot;279&quot;/&gt;&lt;/object&gt;&lt;object type=&quot;3&quot; unique_id=&quot;10035&quot;&gt;&lt;property id=&quot;20148&quot; value=&quot;5&quot;/&gt;&lt;property id=&quot;20300&quot; value=&quot;Slide 10 - &amp;quot;Vocational Rehabilitation&amp;quot;&quot;/&gt;&lt;property id=&quot;20307&quot; value=&quot;286&quot;/&gt;&lt;/object&gt;&lt;object type=&quot;3&quot; unique_id=&quot;10036&quot;&gt;&lt;property id=&quot;20148&quot; value=&quot;5&quot;/&gt;&lt;property id=&quot;20300&quot; value=&quot;Slide 11 - &amp;quot;Campus  Based Supports and Interventions&amp;quot;&quot;/&gt;&lt;property id=&quot;20307&quot; value=&quot;281&quot;/&gt;&lt;/object&gt;&lt;object type=&quot;3&quot; unique_id=&quot;10037&quot;&gt;&lt;property id=&quot;20148&quot; value=&quot;5&quot;/&gt;&lt;property id=&quot;20300&quot; value=&quot;Slide 15 - &amp;quot;Supported Education-Definitions&amp;quot;&quot;/&gt;&lt;property id=&quot;20307&quot; value=&quot;289&quot;/&gt;&lt;/object&gt;&lt;object type=&quot;3&quot; unique_id=&quot;10038&quot;&gt;&lt;property id=&quot;20148&quot; value=&quot;5&quot;/&gt;&lt;property id=&quot;20300&quot; value=&quot;Slide 16 - &amp;quot;Key Components24 &amp;#x0D;&amp;#x0A;&amp;quot;&quot;/&gt;&lt;property id=&quot;20307&quot; value=&quot;290&quot;/&gt;&lt;/object&gt;&lt;object type=&quot;3&quot; unique_id=&quot;10039&quot;&gt;&lt;property id=&quot;20148&quot; value=&quot;5&quot;/&gt;&lt;property id=&quot;20300&quot; value=&quot;Slide 17 - &amp;quot;Supported Education-Models&amp;quot;&quot;/&gt;&lt;property id=&quot;20307&quot; value=&quot;291&quot;/&gt;&lt;/object&gt;&lt;object type=&quot;3&quot; unique_id=&quot;10040&quot;&gt;&lt;property id=&quot;20148&quot; value=&quot;5&quot;/&gt;&lt;property id=&quot;20300&quot; value=&quot;Slide 18 - &amp;quot;Values of Supported Education&amp;quot;&quot;/&gt;&lt;property id=&quot;20307&quot; value=&quot;292&quot;/&gt;&lt;/object&gt;&lt;object type=&quot;3&quot; unique_id=&quot;10041&quot;&gt;&lt;property id=&quot;20148&quot; value=&quot;5&quot;/&gt;&lt;property id=&quot;20300&quot; value=&quot;Slide 19 - &amp;quot;SEd—State of the Field&amp;quot;&quot;/&gt;&lt;property id=&quot;20307&quot; value=&quot;293&quot;/&gt;&lt;/object&gt;&lt;object type=&quot;3&quot; unique_id=&quot;10042&quot;&gt;&lt;property id=&quot;20148&quot; value=&quot;5&quot;/&gt;&lt;property id=&quot;20300&quot; value=&quot;Slide 20 - &amp;quot;&amp;#x0D;&amp;#x0A;Effectiveness of Supported Education-&amp;#x0D;&amp;#x0A;Systematic review–1990-2010; updated in 201325&amp;#x0D;&amp;#x0A;&amp;quot;&quot;/&gt;&lt;property id=&quot;20307&quot; value=&quot;294&quot;/&gt;&lt;/object&gt;&lt;object type=&quot;3&quot; unique_id=&quot;10043&quot;&gt;&lt;property id=&quot;20148&quot; value=&quot;5&quot;/&gt;&lt;property id=&quot;20300&quot; value=&quot;Slide 21 - &amp;quot;Outcomes Generally Examined in SEd&amp;quot;&quot;/&gt;&lt;property id=&quot;20307&quot; value=&quot;295&quot;/&gt;&lt;/object&gt;&lt;object type=&quot;3&quot; unique_id=&quot;10044&quot;&gt;&lt;property id=&quot;20148&quot; value=&quot;5&quot;/&gt;&lt;property id=&quot;20300&quot; value=&quot;Slide 22 - &amp;quot;Effectiveness of SEd&amp;quot;&quot;/&gt;&lt;property id=&quot;20307&quot; value=&quot;296&quot;/&gt;&lt;/object&gt;&lt;object type=&quot;3&quot; unique_id=&quot;10045&quot;&gt;&lt;property id=&quot;20148&quot; value=&quot;5&quot;/&gt;&lt;property id=&quot;20300&quot; value=&quot;Slide 23 - &amp;quot;Effectiveness of SEd&amp;quot;&quot;/&gt;&lt;property id=&quot;20307&quot; value=&quot;297&quot;/&gt;&lt;/object&gt;&lt;object type=&quot;3&quot; unique_id=&quot;10046&quot;&gt;&lt;property id=&quot;20148&quot; value=&quot;5&quot;/&gt;&lt;property id=&quot;20300&quot; value=&quot;Slide 24 - &amp;quot;Conclusions&amp;quot;&quot;/&gt;&lt;property id=&quot;20307&quot; value=&quot;298&quot;/&gt;&lt;/object&gt;&lt;object type=&quot;3&quot; unique_id=&quot;10047&quot;&gt;&lt;property id=&quot;20148&quot; value=&quot;5&quot;/&gt;&lt;property id=&quot;20300&quot; value=&quot;Slide 25 - &amp;quot;Promise on Horizon&amp;quot;&quot;/&gt;&lt;property id=&quot;20307&quot; value=&quot;299&quot;/&gt;&lt;/object&gt;&lt;object type=&quot;3&quot; unique_id=&quot;10048&quot;&gt;&lt;property id=&quot;20148&quot; value=&quot;5&quot;/&gt;&lt;property id=&quot;20300&quot; value=&quot;Slide 26 - &amp;quot;Lessons Learned-Landscape of Supports&amp;quot;&quot;/&gt;&lt;property id=&quot;20307&quot; value=&quot;300&quot;/&gt;&lt;/object&gt;&lt;object type=&quot;3&quot; unique_id=&quot;10049&quot;&gt;&lt;property id=&quot;20148&quot; value=&quot;5&quot;/&gt;&lt;property id=&quot;20300&quot; value=&quot;Slide 27 - &amp;quot;Lessons Learned&amp;quot;&quot;/&gt;&lt;property id=&quot;20307&quot; value=&quot;301&quot;/&gt;&lt;/object&gt;&lt;object type=&quot;3&quot; unique_id=&quot;10050&quot;&gt;&lt;property id=&quot;20148&quot; value=&quot;5&quot;/&gt;&lt;property id=&quot;20300&quot; value=&quot;Slide 28 - &amp;quot;Next steps for research—we need:&amp;quot;&quot;/&gt;&lt;property id=&quot;20307&quot; value=&quot;302&quot;/&gt;&lt;/object&gt;&lt;object type=&quot;3&quot; unique_id=&quot;10261&quot;&gt;&lt;property id=&quot;20148&quot; value=&quot;5&quot;/&gt;&lt;property id=&quot;20300&quot; value=&quot;Slide 29 - &amp;quot;References &amp;quot;&quot;/&gt;&lt;property id=&quot;20307&quot; value=&quot;303&quot;/&gt;&lt;/object&gt;&lt;object type=&quot;3&quot; unique_id=&quot;10417&quot;&gt;&lt;property id=&quot;20148&quot; value=&quot;5&quot;/&gt;&lt;property id=&quot;20300&quot; value=&quot;Slide 30 - &amp;quot;References &amp;quot;&quot;/&gt;&lt;property id=&quot;20307&quot; value=&quot;304&quot;/&gt;&lt;/object&gt;&lt;object type=&quot;3&quot; unique_id=&quot;10610&quot;&gt;&lt;property id=&quot;20148&quot; value=&quot;5&quot;/&gt;&lt;property id=&quot;20300&quot; value=&quot;Slide 31 - &amp;quot;References&amp;quot;&quot;/&gt;&lt;property id=&quot;20307&quot; value=&quot;305&quot;/&gt;&lt;/object&gt;&lt;object type=&quot;3&quot; unique_id=&quot;10611&quot;&gt;&lt;property id=&quot;20148&quot; value=&quot;5&quot;/&gt;&lt;property id=&quot;20300&quot; value=&quot;Slide 32 - &amp;quot;References &amp;quot;&quot;/&gt;&lt;property id=&quot;20307&quot; value=&quot;306&quot;/&gt;&lt;/object&gt;&lt;/object&gt;&lt;/object&gt;&lt;/database&gt;"/>
  <p:tag name="SECTOMILLISECCONVERTED"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ransitions RTC_template2012">
  <a:themeElements>
    <a:clrScheme name="Custom 3">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33" ma:contentTypeDescription="Create a new document." ma:contentTypeScope="" ma:versionID="37d3ec2b48d53e45b233ad8f52fe1b11"/>
</file>

<file path=customXml/item2.xml><?xml version="1.0" encoding="utf-8"?>
<?mso-contentType ?>
<FormTemplates xmlns="http://schemas.microsoft.com/sharepoint/v3/contenttype/forms">
  <Display>DocumentLibraryForm</Display>
  <Edit>AssetEditForm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file>

<file path=customXml/itemProps1.xml><?xml version="1.0" encoding="utf-8"?>
<ds:datastoreItem xmlns:ds="http://schemas.openxmlformats.org/officeDocument/2006/customXml" ds:itemID="{FE5AB9B4-E340-4AFF-BB3A-3803C11C49F2}">
  <ds:schemaRefs>
    <ds:schemaRef ds:uri="http://schemas.microsoft.com/office/2006/metadata/contentType"/>
    <ds:schemaRef ds:uri="http://schemas.microsoft.com/office/2006/metadata/properties/metaAttributes"/>
  </ds:schemaRefs>
</ds:datastoreItem>
</file>

<file path=customXml/itemProps2.xml><?xml version="1.0" encoding="utf-8"?>
<ds:datastoreItem xmlns:ds="http://schemas.openxmlformats.org/officeDocument/2006/customXml" ds:itemID="{2083632E-DF2E-4734-B4BE-C30C289ACC35}">
  <ds:schemaRefs>
    <ds:schemaRef ds:uri="http://schemas.microsoft.com/sharepoint/v3/contenttype/forms"/>
  </ds:schemaRefs>
</ds:datastoreItem>
</file>

<file path=customXml/itemProps3.xml><?xml version="1.0" encoding="utf-8"?>
<ds:datastoreItem xmlns:ds="http://schemas.openxmlformats.org/officeDocument/2006/customXml" ds:itemID="{2AF06F75-CE6D-4E07-A9E6-87212BC7BA00}">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Transitions RTC_template2012</Template>
  <TotalTime>2260</TotalTime>
  <Words>3839</Words>
  <Application>Microsoft Office PowerPoint</Application>
  <PresentationFormat>On-screen Show (4:3)</PresentationFormat>
  <Paragraphs>296</Paragraphs>
  <Slides>32</Slides>
  <Notes>12</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Transitions RTC_template2012</vt:lpstr>
      <vt:lpstr>Supporting the Education Goals of Young Adults  with Psychiatric Disabilities</vt:lpstr>
      <vt:lpstr>Slide 2</vt:lpstr>
      <vt:lpstr>Overview of Presentation </vt:lpstr>
      <vt:lpstr>Scope of the Challenge </vt:lpstr>
      <vt:lpstr>Scope of the Challenge </vt:lpstr>
      <vt:lpstr>Scope of the Challenge </vt:lpstr>
      <vt:lpstr>Scope of the Challenge </vt:lpstr>
      <vt:lpstr>Scope of the Challenge </vt:lpstr>
      <vt:lpstr>Secondary Education Intervention  </vt:lpstr>
      <vt:lpstr>Vocational Rehabilitation</vt:lpstr>
      <vt:lpstr>Campus  Based Supports and Interventions</vt:lpstr>
      <vt:lpstr>Campus  Based Supports and Interventions</vt:lpstr>
      <vt:lpstr>Campus  Based Supports and Interventions</vt:lpstr>
      <vt:lpstr>Campus  Based Supports and Interventions</vt:lpstr>
      <vt:lpstr>Supported Education-Definitions</vt:lpstr>
      <vt:lpstr>Key Components24  </vt:lpstr>
      <vt:lpstr>Supported Education-Models</vt:lpstr>
      <vt:lpstr>Values of Supported Education</vt:lpstr>
      <vt:lpstr>SEd—State of the Field</vt:lpstr>
      <vt:lpstr> Effectiveness of Supported Education- Systematic review–1990-2010; updated in 201325 </vt:lpstr>
      <vt:lpstr>Outcomes Generally Examined in SEd</vt:lpstr>
      <vt:lpstr>Effectiveness of SEd</vt:lpstr>
      <vt:lpstr>Effectiveness of SEd</vt:lpstr>
      <vt:lpstr>Conclusions</vt:lpstr>
      <vt:lpstr>Promise on Horizon</vt:lpstr>
      <vt:lpstr>Lessons Learned-Landscape of Supports</vt:lpstr>
      <vt:lpstr>Lessons Learned</vt:lpstr>
      <vt:lpstr>Next steps for research—we need:</vt:lpstr>
      <vt:lpstr>References </vt:lpstr>
      <vt:lpstr>References </vt:lpstr>
      <vt:lpstr>References</vt:lpstr>
      <vt:lpstr>References </vt:lpstr>
    </vt:vector>
  </TitlesOfParts>
  <Company>Umass Medical School</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Transitions RTC The Learning &amp; Working  During the Transition to Adulthood  Rehabilitation Research &amp; Training Center</dc:title>
  <dc:creator>sabellak</dc:creator>
  <cp:lastModifiedBy>EllisonM</cp:lastModifiedBy>
  <cp:revision>90</cp:revision>
  <dcterms:created xsi:type="dcterms:W3CDTF">2012-02-07T16:06:20Z</dcterms:created>
  <dcterms:modified xsi:type="dcterms:W3CDTF">2013-10-03T19:46:36Z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TC300002559990</vt:lpwstr>
  </property>
</Properties>
</file>