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3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32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6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9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1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2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7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7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6A8F-D56D-4207-B8E1-6982C9D4702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19CA6-D4EC-4837-9D2B-879241CF3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838200"/>
            <a:ext cx="12192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Terence R. Flotte, MD</a:t>
            </a:r>
          </a:p>
          <a:p>
            <a:pPr algn="ctr"/>
            <a:r>
              <a:rPr lang="en-US" sz="500" dirty="0" smtClean="0"/>
              <a:t>Dean, Provost and Executive Deputy Chancellor</a:t>
            </a:r>
          </a:p>
          <a:p>
            <a:pPr algn="ctr"/>
            <a:r>
              <a:rPr lang="en-US" sz="500" dirty="0" smtClean="0"/>
              <a:t>Chief Research Officer</a:t>
            </a:r>
            <a:endParaRPr lang="en-US" sz="500" dirty="0"/>
          </a:p>
        </p:txBody>
      </p:sp>
      <p:sp>
        <p:nvSpPr>
          <p:cNvPr id="5" name="Rectangle 4"/>
          <p:cNvSpPr/>
          <p:nvPr/>
        </p:nvSpPr>
        <p:spPr>
          <a:xfrm>
            <a:off x="4800600" y="1219200"/>
            <a:ext cx="6858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/>
              <a:t>Kristen Maki, MPH</a:t>
            </a:r>
          </a:p>
          <a:p>
            <a:pPr algn="ctr"/>
            <a:r>
              <a:rPr lang="en-US" sz="500" dirty="0" smtClean="0"/>
              <a:t>Chief of Staff</a:t>
            </a:r>
            <a:endParaRPr lang="en-US" sz="500" dirty="0"/>
          </a:p>
        </p:txBody>
      </p:sp>
      <p:sp>
        <p:nvSpPr>
          <p:cNvPr id="6" name="Rectangle 5"/>
          <p:cNvSpPr/>
          <p:nvPr/>
        </p:nvSpPr>
        <p:spPr>
          <a:xfrm>
            <a:off x="8305800" y="1905000"/>
            <a:ext cx="6858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Joan Vitello, PhD, RN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Dean, Graduate School of Nursing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21805" y="1919773"/>
            <a:ext cx="685800" cy="3743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Deborah Harmon-Hines,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Vice Provost for School Services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0460" y="1913275"/>
            <a:ext cx="793276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Anthony Carruthers, PhD</a:t>
            </a:r>
            <a:endParaRPr lang="en-US" sz="500" dirty="0" smtClean="0">
              <a:solidFill>
                <a:srgbClr val="FF0000"/>
              </a:solidFill>
            </a:endParaRP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Dean, Graduate School of Biomedical Sciences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1911696"/>
            <a:ext cx="762000" cy="3743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Luanne Thorndyke,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Vice Provost for Faculty Affairs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1911696"/>
            <a:ext cx="864576" cy="37430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Katherine Luzuriaga,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Vice Provost for Clinical and Translational Science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1911697"/>
            <a:ext cx="762000" cy="38099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Jean King,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Provost Biomedical Science Research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2287" y="1916622"/>
            <a:ext cx="762001" cy="374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Michele Pugnaire,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Sr. Associate Dean for Educational Affairs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1911696"/>
            <a:ext cx="937846" cy="374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Deborah DeMarco,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Sr. Associate Dean for Clinical Affairs and Associate Dean Graduate Medical Education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1911696"/>
            <a:ext cx="685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Department Chairs, Director of Centers, Programs and Institutes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6817" y="1910440"/>
            <a:ext cx="550983" cy="37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Deans, Educational Affiliates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909186"/>
            <a:ext cx="685800" cy="3768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Regional Executive Dean, UMMS-</a:t>
            </a:r>
            <a:r>
              <a:rPr lang="en-US" sz="500" dirty="0" err="1" smtClean="0">
                <a:solidFill>
                  <a:schemeClr val="tx1"/>
                </a:solidFill>
              </a:rPr>
              <a:t>Baystate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7973" y="2356433"/>
            <a:ext cx="762001" cy="374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Melissa Fischer, MD MEd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 Undergraduate Medical Education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87973" y="2837987"/>
            <a:ext cx="762001" cy="374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err="1" smtClean="0">
                <a:solidFill>
                  <a:schemeClr val="tx1"/>
                </a:solidFill>
              </a:rPr>
              <a:t>Mariann</a:t>
            </a:r>
            <a:r>
              <a:rPr lang="en-US" sz="500" dirty="0" smtClean="0">
                <a:solidFill>
                  <a:schemeClr val="tx1"/>
                </a:solidFill>
              </a:rPr>
              <a:t> </a:t>
            </a:r>
            <a:r>
              <a:rPr lang="en-US" sz="500" dirty="0" err="1" smtClean="0">
                <a:solidFill>
                  <a:schemeClr val="tx1"/>
                </a:solidFill>
              </a:rPr>
              <a:t>Manno</a:t>
            </a:r>
            <a:r>
              <a:rPr lang="en-US" sz="500" dirty="0" smtClean="0">
                <a:solidFill>
                  <a:schemeClr val="tx1"/>
                </a:solidFill>
              </a:rPr>
              <a:t>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 for Admissions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87973" y="3290917"/>
            <a:ext cx="762001" cy="3666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Sonia Chimienti,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 for Student Affairs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76600" y="4426296"/>
            <a:ext cx="762001" cy="374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Maria Garcia,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Assistant Dean for Student Diversity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14800" y="2344539"/>
            <a:ext cx="762000" cy="38099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Thoru Pederson,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Vice Provost for Research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14800" y="2819400"/>
            <a:ext cx="762000" cy="38099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Elaine Martin,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Director of Library Services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14800" y="3279948"/>
            <a:ext cx="762000" cy="38099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Diego Vazquez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Assistant Vice Provost Research Funding Services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14800" y="3753263"/>
            <a:ext cx="762000" cy="38099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Samuel Varghese,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Director of IACUC/IBC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14800" y="4184305"/>
            <a:ext cx="762000" cy="38099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Susanna Perkins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Administrative Manager Research Cores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71949" y="2358754"/>
            <a:ext cx="762000" cy="3743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Robert Milner,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Vice Provost Professional Development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75361" y="2822748"/>
            <a:ext cx="762000" cy="3743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Judith </a:t>
            </a:r>
            <a:r>
              <a:rPr lang="en-US" sz="500" dirty="0" err="1" smtClean="0">
                <a:solidFill>
                  <a:schemeClr val="tx1"/>
                </a:solidFill>
              </a:rPr>
              <a:t>Ockene</a:t>
            </a:r>
            <a:r>
              <a:rPr lang="en-US" sz="500" dirty="0" smtClean="0">
                <a:solidFill>
                  <a:schemeClr val="tx1"/>
                </a:solidFill>
              </a:rPr>
              <a:t>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Vice Provost for Gender and Equity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75361" y="3283297"/>
            <a:ext cx="762000" cy="3743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Joanna Cain,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Director of Talent Management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91736" y="2355406"/>
            <a:ext cx="7620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Kendall Knight,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 Basic and Biomedical Sciences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91736" y="2816052"/>
            <a:ext cx="7620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Brian Lewis,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 Student Diversity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491736" y="3269906"/>
            <a:ext cx="7620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Kate </a:t>
            </a:r>
            <a:r>
              <a:rPr lang="en-US" sz="500" dirty="0" err="1" smtClean="0">
                <a:solidFill>
                  <a:schemeClr val="tx1"/>
                </a:solidFill>
              </a:rPr>
              <a:t>Lapane</a:t>
            </a:r>
            <a:r>
              <a:rPr lang="en-US" sz="500" dirty="0" smtClean="0">
                <a:solidFill>
                  <a:schemeClr val="tx1"/>
                </a:solidFill>
              </a:rPr>
              <a:t>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 for Clinical and Population Health Research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16225" y="3733798"/>
            <a:ext cx="889575" cy="5194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err="1" smtClean="0">
                <a:solidFill>
                  <a:schemeClr val="tx1"/>
                </a:solidFill>
              </a:rPr>
              <a:t>Gyongi</a:t>
            </a:r>
            <a:r>
              <a:rPr lang="en-US" sz="500" dirty="0" smtClean="0">
                <a:solidFill>
                  <a:schemeClr val="tx1"/>
                </a:solidFill>
              </a:rPr>
              <a:t> Szabo, MD,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 Clinical and Translational Research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Vice Provost, </a:t>
            </a:r>
            <a:r>
              <a:rPr lang="en-US" sz="500" dirty="0" err="1" smtClean="0">
                <a:solidFill>
                  <a:schemeClr val="tx1"/>
                </a:solidFill>
              </a:rPr>
              <a:t>Interprofessional</a:t>
            </a:r>
            <a:r>
              <a:rPr lang="en-US" sz="500" dirty="0" smtClean="0">
                <a:solidFill>
                  <a:schemeClr val="tx1"/>
                </a:solidFill>
              </a:rPr>
              <a:t> Education in Research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92425" y="4343400"/>
            <a:ext cx="7620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Anthony Imbalzano,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Associate Dean, Office for Postdoctoral Scholars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0460" y="5258834"/>
            <a:ext cx="824552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Cynthia </a:t>
            </a:r>
            <a:r>
              <a:rPr lang="en-US" sz="500" dirty="0" err="1" smtClean="0">
                <a:solidFill>
                  <a:schemeClr val="tx1"/>
                </a:solidFill>
              </a:rPr>
              <a:t>Fuhrmann</a:t>
            </a:r>
            <a:r>
              <a:rPr lang="en-US" sz="500" dirty="0" smtClean="0">
                <a:solidFill>
                  <a:schemeClr val="tx1"/>
                </a:solidFill>
              </a:rPr>
              <a:t>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Assistant Dean, Career and Professional Development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91736" y="4800600"/>
            <a:ext cx="7620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Mary Ellen Lane, PhD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Assistant Dean for Graduate School of Biomedical Sciences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16977" y="2354118"/>
            <a:ext cx="685800" cy="3743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Shawn Morrissey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Director Financial Aid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16977" y="2822748"/>
            <a:ext cx="685800" cy="3743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Michael Baker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Registrar</a:t>
            </a:r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8877" y="5711458"/>
            <a:ext cx="1307123" cy="46074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b="1" dirty="0" smtClean="0">
                <a:solidFill>
                  <a:schemeClr val="tx1"/>
                </a:solidFill>
              </a:rPr>
              <a:t>Blue =     Reports to Dean</a:t>
            </a:r>
          </a:p>
          <a:p>
            <a:r>
              <a:rPr lang="en-US" sz="700" b="1" dirty="0">
                <a:solidFill>
                  <a:schemeClr val="tx1"/>
                </a:solidFill>
              </a:rPr>
              <a:t>Yellow = Reports to Chief</a:t>
            </a:r>
          </a:p>
          <a:p>
            <a:r>
              <a:rPr lang="en-US" sz="700" b="1" dirty="0">
                <a:solidFill>
                  <a:schemeClr val="tx1"/>
                </a:solidFill>
              </a:rPr>
              <a:t>                 Research Officer</a:t>
            </a:r>
          </a:p>
          <a:p>
            <a:r>
              <a:rPr lang="en-US" sz="700" b="1" dirty="0" smtClean="0">
                <a:solidFill>
                  <a:schemeClr val="tx1"/>
                </a:solidFill>
              </a:rPr>
              <a:t>Green =  Reports to Provost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1561" y="5714998"/>
            <a:ext cx="152400" cy="1524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141561" y="5865628"/>
            <a:ext cx="152400" cy="15240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141561" y="6027128"/>
            <a:ext cx="152400" cy="1524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82287" y="5334000"/>
            <a:ext cx="762001" cy="374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</a:rPr>
              <a:t>Anne Larkin, MD</a:t>
            </a:r>
            <a:br>
              <a:rPr lang="en-US" sz="500" dirty="0">
                <a:solidFill>
                  <a:schemeClr val="tx1"/>
                </a:solidFill>
              </a:rPr>
            </a:br>
            <a:r>
              <a:rPr lang="en-US" sz="500" dirty="0" smtClean="0">
                <a:solidFill>
                  <a:schemeClr val="tx1"/>
                </a:solidFill>
              </a:rPr>
              <a:t>Director for LCME 2020 Accreditation</a:t>
            </a:r>
            <a:endParaRPr lang="en-US" sz="500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>
            <a:stCxn id="5" idx="1"/>
          </p:cNvCxnSpPr>
          <p:nvPr/>
        </p:nvCxnSpPr>
        <p:spPr>
          <a:xfrm flipH="1">
            <a:off x="4509448" y="1371600"/>
            <a:ext cx="291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95300" y="16764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86200" y="1447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6" idx="0"/>
          </p:cNvCxnSpPr>
          <p:nvPr/>
        </p:nvCxnSpPr>
        <p:spPr>
          <a:xfrm>
            <a:off x="495300" y="1676400"/>
            <a:ext cx="0" cy="232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5" idx="0"/>
          </p:cNvCxnSpPr>
          <p:nvPr/>
        </p:nvCxnSpPr>
        <p:spPr>
          <a:xfrm flipH="1" flipV="1">
            <a:off x="1172308" y="1676400"/>
            <a:ext cx="1" cy="234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4" idx="0"/>
          </p:cNvCxnSpPr>
          <p:nvPr/>
        </p:nvCxnSpPr>
        <p:spPr>
          <a:xfrm flipV="1">
            <a:off x="1866900" y="1676400"/>
            <a:ext cx="0" cy="235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3" idx="0"/>
          </p:cNvCxnSpPr>
          <p:nvPr/>
        </p:nvCxnSpPr>
        <p:spPr>
          <a:xfrm flipH="1" flipV="1">
            <a:off x="2754922" y="1676400"/>
            <a:ext cx="1" cy="235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2" idx="0"/>
          </p:cNvCxnSpPr>
          <p:nvPr/>
        </p:nvCxnSpPr>
        <p:spPr>
          <a:xfrm flipV="1">
            <a:off x="3663288" y="1681326"/>
            <a:ext cx="5686" cy="235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1" idx="0"/>
          </p:cNvCxnSpPr>
          <p:nvPr/>
        </p:nvCxnSpPr>
        <p:spPr>
          <a:xfrm flipV="1">
            <a:off x="4495800" y="1676400"/>
            <a:ext cx="0" cy="235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0" idx="0"/>
          </p:cNvCxnSpPr>
          <p:nvPr/>
        </p:nvCxnSpPr>
        <p:spPr>
          <a:xfrm flipV="1">
            <a:off x="5385288" y="1676400"/>
            <a:ext cx="0" cy="235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9" idx="0"/>
          </p:cNvCxnSpPr>
          <p:nvPr/>
        </p:nvCxnSpPr>
        <p:spPr>
          <a:xfrm flipV="1">
            <a:off x="6248400" y="1676400"/>
            <a:ext cx="0" cy="235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" idx="0"/>
          </p:cNvCxnSpPr>
          <p:nvPr/>
        </p:nvCxnSpPr>
        <p:spPr>
          <a:xfrm flipV="1">
            <a:off x="7064705" y="1676400"/>
            <a:ext cx="0" cy="243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6" idx="0"/>
          </p:cNvCxnSpPr>
          <p:nvPr/>
        </p:nvCxnSpPr>
        <p:spPr>
          <a:xfrm>
            <a:off x="8648700" y="1676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0" idx="2"/>
            <a:endCxn id="31" idx="0"/>
          </p:cNvCxnSpPr>
          <p:nvPr/>
        </p:nvCxnSpPr>
        <p:spPr>
          <a:xfrm>
            <a:off x="7872736" y="2736404"/>
            <a:ext cx="0" cy="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1" idx="2"/>
            <a:endCxn id="32" idx="0"/>
          </p:cNvCxnSpPr>
          <p:nvPr/>
        </p:nvCxnSpPr>
        <p:spPr>
          <a:xfrm>
            <a:off x="7872736" y="3197050"/>
            <a:ext cx="0" cy="72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" idx="2"/>
            <a:endCxn id="37" idx="0"/>
          </p:cNvCxnSpPr>
          <p:nvPr/>
        </p:nvCxnSpPr>
        <p:spPr>
          <a:xfrm flipH="1">
            <a:off x="7059877" y="2294075"/>
            <a:ext cx="4828" cy="60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37" idx="0"/>
            <a:endCxn id="37" idx="0"/>
          </p:cNvCxnSpPr>
          <p:nvPr/>
        </p:nvCxnSpPr>
        <p:spPr>
          <a:xfrm>
            <a:off x="7059877" y="23541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37" idx="2"/>
            <a:endCxn id="38" idx="0"/>
          </p:cNvCxnSpPr>
          <p:nvPr/>
        </p:nvCxnSpPr>
        <p:spPr>
          <a:xfrm>
            <a:off x="7059877" y="2728420"/>
            <a:ext cx="0" cy="94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" idx="2"/>
            <a:endCxn id="27" idx="0"/>
          </p:cNvCxnSpPr>
          <p:nvPr/>
        </p:nvCxnSpPr>
        <p:spPr>
          <a:xfrm>
            <a:off x="6248400" y="2285998"/>
            <a:ext cx="4549" cy="7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7" idx="2"/>
            <a:endCxn id="28" idx="0"/>
          </p:cNvCxnSpPr>
          <p:nvPr/>
        </p:nvCxnSpPr>
        <p:spPr>
          <a:xfrm>
            <a:off x="6252949" y="2733056"/>
            <a:ext cx="3412" cy="89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8" idx="2"/>
            <a:endCxn id="29" idx="0"/>
          </p:cNvCxnSpPr>
          <p:nvPr/>
        </p:nvCxnSpPr>
        <p:spPr>
          <a:xfrm>
            <a:off x="6256361" y="3197050"/>
            <a:ext cx="0" cy="8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4" idx="2"/>
            <a:endCxn id="36" idx="0"/>
          </p:cNvCxnSpPr>
          <p:nvPr/>
        </p:nvCxnSpPr>
        <p:spPr>
          <a:xfrm flipH="1">
            <a:off x="7872736" y="4724398"/>
            <a:ext cx="689" cy="76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36" idx="2"/>
            <a:endCxn id="35" idx="0"/>
          </p:cNvCxnSpPr>
          <p:nvPr/>
        </p:nvCxnSpPr>
        <p:spPr>
          <a:xfrm>
            <a:off x="7872736" y="5181598"/>
            <a:ext cx="0" cy="7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" idx="2"/>
            <a:endCxn id="22" idx="0"/>
          </p:cNvCxnSpPr>
          <p:nvPr/>
        </p:nvCxnSpPr>
        <p:spPr>
          <a:xfrm>
            <a:off x="4495800" y="2292696"/>
            <a:ext cx="0" cy="51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22" idx="2"/>
            <a:endCxn id="23" idx="0"/>
          </p:cNvCxnSpPr>
          <p:nvPr/>
        </p:nvCxnSpPr>
        <p:spPr>
          <a:xfrm>
            <a:off x="4495800" y="2725538"/>
            <a:ext cx="0" cy="93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3" idx="2"/>
            <a:endCxn id="24" idx="0"/>
          </p:cNvCxnSpPr>
          <p:nvPr/>
        </p:nvCxnSpPr>
        <p:spPr>
          <a:xfrm>
            <a:off x="4495800" y="3200399"/>
            <a:ext cx="0" cy="79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24" idx="2"/>
            <a:endCxn id="25" idx="0"/>
          </p:cNvCxnSpPr>
          <p:nvPr/>
        </p:nvCxnSpPr>
        <p:spPr>
          <a:xfrm>
            <a:off x="4495800" y="3660947"/>
            <a:ext cx="0" cy="92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25" idx="2"/>
            <a:endCxn id="26" idx="0"/>
          </p:cNvCxnSpPr>
          <p:nvPr/>
        </p:nvCxnSpPr>
        <p:spPr>
          <a:xfrm>
            <a:off x="4495800" y="4134262"/>
            <a:ext cx="0" cy="50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" idx="2"/>
            <a:endCxn id="18" idx="0"/>
          </p:cNvCxnSpPr>
          <p:nvPr/>
        </p:nvCxnSpPr>
        <p:spPr>
          <a:xfrm>
            <a:off x="3663288" y="2290926"/>
            <a:ext cx="5686" cy="65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8" idx="2"/>
            <a:endCxn id="19" idx="0"/>
          </p:cNvCxnSpPr>
          <p:nvPr/>
        </p:nvCxnSpPr>
        <p:spPr>
          <a:xfrm>
            <a:off x="3668974" y="2730737"/>
            <a:ext cx="0" cy="10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9" idx="2"/>
            <a:endCxn id="20" idx="0"/>
          </p:cNvCxnSpPr>
          <p:nvPr/>
        </p:nvCxnSpPr>
        <p:spPr>
          <a:xfrm>
            <a:off x="3668974" y="3212291"/>
            <a:ext cx="0" cy="7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20" idx="2"/>
            <a:endCxn id="85" idx="0"/>
          </p:cNvCxnSpPr>
          <p:nvPr/>
        </p:nvCxnSpPr>
        <p:spPr>
          <a:xfrm flipH="1">
            <a:off x="3657950" y="3657599"/>
            <a:ext cx="11024" cy="6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21" idx="2"/>
          </p:cNvCxnSpPr>
          <p:nvPr/>
        </p:nvCxnSpPr>
        <p:spPr>
          <a:xfrm flipH="1">
            <a:off x="3657600" y="4800600"/>
            <a:ext cx="1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978877" y="228600"/>
            <a:ext cx="702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the Dean, Provost and Executive Deputy Chancellor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858000" y="6179530"/>
            <a:ext cx="179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August 2016</a:t>
            </a:r>
            <a:endParaRPr lang="en-US" sz="1000" dirty="0"/>
          </a:p>
        </p:txBody>
      </p:sp>
      <p:pic>
        <p:nvPicPr>
          <p:cNvPr id="83" name="Picture 8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4130913"/>
            <a:ext cx="2743200" cy="982980"/>
          </a:xfrm>
          <a:prstGeom prst="rect">
            <a:avLst/>
          </a:prstGeom>
          <a:noFill/>
        </p:spPr>
      </p:pic>
      <p:sp>
        <p:nvSpPr>
          <p:cNvPr id="85" name="Rectangle 84"/>
          <p:cNvSpPr/>
          <p:nvPr/>
        </p:nvSpPr>
        <p:spPr>
          <a:xfrm>
            <a:off x="3277299" y="3720192"/>
            <a:ext cx="761301" cy="623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Michael Kneeland, MD, MPH</a:t>
            </a:r>
            <a:r>
              <a:rPr lang="en-US" sz="500" dirty="0">
                <a:solidFill>
                  <a:schemeClr val="tx1"/>
                </a:solidFill>
              </a:rPr>
              <a:t/>
            </a:r>
            <a:br>
              <a:rPr lang="en-US" sz="500" dirty="0">
                <a:solidFill>
                  <a:schemeClr val="tx1"/>
                </a:solidFill>
              </a:rPr>
            </a:br>
            <a:r>
              <a:rPr lang="en-US" sz="500" dirty="0">
                <a:solidFill>
                  <a:schemeClr val="tx1"/>
                </a:solidFill>
              </a:rPr>
              <a:t>Associate Dean for </a:t>
            </a:r>
            <a:r>
              <a:rPr lang="en-US" sz="500" dirty="0" smtClean="0">
                <a:solidFill>
                  <a:schemeClr val="tx1"/>
                </a:solidFill>
              </a:rPr>
              <a:t>Allied  </a:t>
            </a:r>
            <a:r>
              <a:rPr lang="en-US" sz="500" dirty="0">
                <a:solidFill>
                  <a:schemeClr val="tx1"/>
                </a:solidFill>
              </a:rPr>
              <a:t>Health and </a:t>
            </a:r>
            <a:r>
              <a:rPr lang="en-US" sz="500" dirty="0" smtClean="0">
                <a:solidFill>
                  <a:schemeClr val="tx1"/>
                </a:solidFill>
              </a:rPr>
              <a:t>Inter-professional Education</a:t>
            </a:r>
          </a:p>
          <a:p>
            <a:pPr algn="ctr"/>
            <a:r>
              <a:rPr lang="en-US" sz="500" dirty="0">
                <a:solidFill>
                  <a:schemeClr val="tx1"/>
                </a:solidFill>
              </a:rPr>
              <a:t> Interim Associate Dean for CME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321518" y="2368790"/>
            <a:ext cx="6858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Karen Dick</a:t>
            </a:r>
            <a:r>
              <a:rPr lang="en-US" sz="500" dirty="0">
                <a:solidFill>
                  <a:schemeClr val="tx1"/>
                </a:solidFill>
              </a:rPr>
              <a:t>, PhD, </a:t>
            </a:r>
            <a:r>
              <a:rPr lang="en-US" sz="500" dirty="0" smtClean="0">
                <a:solidFill>
                  <a:schemeClr val="tx1"/>
                </a:solidFill>
              </a:rPr>
              <a:t>GNP-BC</a:t>
            </a:r>
          </a:p>
          <a:p>
            <a:pPr algn="ctr"/>
            <a:r>
              <a:rPr lang="en-US" sz="500" dirty="0">
                <a:solidFill>
                  <a:schemeClr val="tx1"/>
                </a:solidFill>
              </a:rPr>
              <a:t>Associate Dean for  Advanced Practice Programs </a:t>
            </a:r>
          </a:p>
        </p:txBody>
      </p:sp>
      <p:sp>
        <p:nvSpPr>
          <p:cNvPr id="91" name="Rectangle 90"/>
          <p:cNvSpPr/>
          <p:nvPr/>
        </p:nvSpPr>
        <p:spPr>
          <a:xfrm>
            <a:off x="8330625" y="2819401"/>
            <a:ext cx="685800" cy="380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James Fain</a:t>
            </a:r>
            <a:r>
              <a:rPr lang="en-US" sz="500" dirty="0">
                <a:solidFill>
                  <a:schemeClr val="tx1"/>
                </a:solidFill>
              </a:rPr>
              <a:t>, PhD, RN, BC-ADM, </a:t>
            </a:r>
            <a:r>
              <a:rPr lang="en-US" sz="500" dirty="0" smtClean="0">
                <a:solidFill>
                  <a:schemeClr val="tx1"/>
                </a:solidFill>
              </a:rPr>
              <a:t>FAAN</a:t>
            </a:r>
          </a:p>
          <a:p>
            <a:pPr algn="ctr"/>
            <a:r>
              <a:rPr lang="en-US" sz="500" dirty="0">
                <a:solidFill>
                  <a:schemeClr val="tx1"/>
                </a:solidFill>
              </a:rPr>
              <a:t>Associate Dean for Academic Affairs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330625" y="3284222"/>
            <a:ext cx="685800" cy="483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Janet Hale</a:t>
            </a:r>
            <a:r>
              <a:rPr lang="en-US" sz="500" dirty="0">
                <a:solidFill>
                  <a:schemeClr val="tx1"/>
                </a:solidFill>
              </a:rPr>
              <a:t>, PhD, RN, </a:t>
            </a:r>
            <a:r>
              <a:rPr lang="en-US" sz="500" dirty="0" smtClean="0">
                <a:solidFill>
                  <a:schemeClr val="tx1"/>
                </a:solidFill>
              </a:rPr>
              <a:t>FNP</a:t>
            </a:r>
          </a:p>
          <a:p>
            <a:pPr algn="ctr"/>
            <a:r>
              <a:rPr lang="en-US" sz="500" dirty="0">
                <a:solidFill>
                  <a:schemeClr val="tx1"/>
                </a:solidFill>
              </a:rPr>
              <a:t>Associate Dean for </a:t>
            </a:r>
            <a:r>
              <a:rPr lang="en-US" sz="500" dirty="0" err="1">
                <a:solidFill>
                  <a:schemeClr val="tx1"/>
                </a:solidFill>
              </a:rPr>
              <a:t>Interprofessional</a:t>
            </a:r>
            <a:r>
              <a:rPr lang="en-US" sz="500" dirty="0">
                <a:solidFill>
                  <a:schemeClr val="tx1"/>
                </a:solidFill>
              </a:rPr>
              <a:t> &amp; Community Partnerships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8669597" y="2290926"/>
            <a:ext cx="0" cy="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664418" y="2743100"/>
            <a:ext cx="0" cy="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670315" y="3211269"/>
            <a:ext cx="0" cy="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32" idx="2"/>
          </p:cNvCxnSpPr>
          <p:nvPr/>
        </p:nvCxnSpPr>
        <p:spPr>
          <a:xfrm>
            <a:off x="7872736" y="3650904"/>
            <a:ext cx="689" cy="87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857270" y="4253293"/>
            <a:ext cx="0" cy="72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3276600" y="4876800"/>
            <a:ext cx="762001" cy="3743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Tracy Kedian MD</a:t>
            </a:r>
          </a:p>
          <a:p>
            <a:pPr algn="ctr"/>
            <a:r>
              <a:rPr lang="en-US" sz="500" dirty="0" smtClean="0">
                <a:solidFill>
                  <a:schemeClr val="tx1"/>
                </a:solidFill>
              </a:rPr>
              <a:t>Assistant Dean for Student Academic Achievement </a:t>
            </a:r>
            <a:endParaRPr lang="en-US" sz="500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3657600" y="5257800"/>
            <a:ext cx="1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3657600" y="4350096"/>
            <a:ext cx="1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861012" y="2285998"/>
            <a:ext cx="0" cy="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870580" y="1681326"/>
            <a:ext cx="0" cy="243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83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418</Words>
  <Application>Microsoft Office PowerPoint</Application>
  <PresentationFormat>On-screen Show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Maki, Kristen</dc:creator>
  <cp:lastModifiedBy>Maki, Kristen</cp:lastModifiedBy>
  <cp:revision>47</cp:revision>
  <cp:lastPrinted>2016-04-05T15:50:39Z</cp:lastPrinted>
  <dcterms:created xsi:type="dcterms:W3CDTF">2016-03-30T20:11:18Z</dcterms:created>
  <dcterms:modified xsi:type="dcterms:W3CDTF">2016-08-10T16:27:52Z</dcterms:modified>
</cp:coreProperties>
</file>